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1"/>
  </p:notesMasterIdLst>
  <p:sldIdLst>
    <p:sldId id="256" r:id="rId2"/>
    <p:sldId id="257" r:id="rId3"/>
    <p:sldId id="263" r:id="rId4"/>
    <p:sldId id="259" r:id="rId5"/>
    <p:sldId id="264" r:id="rId6"/>
    <p:sldId id="288" r:id="rId7"/>
    <p:sldId id="276" r:id="rId8"/>
    <p:sldId id="290" r:id="rId9"/>
    <p:sldId id="265" r:id="rId10"/>
    <p:sldId id="266" r:id="rId11"/>
    <p:sldId id="292" r:id="rId12"/>
    <p:sldId id="278" r:id="rId13"/>
    <p:sldId id="295" r:id="rId14"/>
    <p:sldId id="296" r:id="rId15"/>
    <p:sldId id="297" r:id="rId16"/>
    <p:sldId id="298" r:id="rId17"/>
    <p:sldId id="279" r:id="rId18"/>
    <p:sldId id="260" r:id="rId19"/>
    <p:sldId id="267" r:id="rId20"/>
    <p:sldId id="261" r:id="rId21"/>
    <p:sldId id="268" r:id="rId22"/>
    <p:sldId id="262" r:id="rId23"/>
    <p:sldId id="271" r:id="rId24"/>
    <p:sldId id="272" r:id="rId25"/>
    <p:sldId id="275" r:id="rId26"/>
    <p:sldId id="287" r:id="rId27"/>
    <p:sldId id="273" r:id="rId28"/>
    <p:sldId id="283" r:id="rId29"/>
    <p:sldId id="274" r:id="rId30"/>
    <p:sldId id="284" r:id="rId31"/>
    <p:sldId id="303" r:id="rId32"/>
    <p:sldId id="310" r:id="rId33"/>
    <p:sldId id="299" r:id="rId34"/>
    <p:sldId id="306" r:id="rId35"/>
    <p:sldId id="307" r:id="rId36"/>
    <p:sldId id="308" r:id="rId37"/>
    <p:sldId id="309" r:id="rId38"/>
    <p:sldId id="301" r:id="rId39"/>
    <p:sldId id="31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0832"/>
    <a:srgbClr val="572B51"/>
    <a:srgbClr val="FF29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93066" autoAdjust="0"/>
  </p:normalViewPr>
  <p:slideViewPr>
    <p:cSldViewPr>
      <p:cViewPr varScale="1">
        <p:scale>
          <a:sx n="80" d="100"/>
          <a:sy n="80" d="100"/>
        </p:scale>
        <p:origin x="-510" y="-78"/>
      </p:cViewPr>
      <p:guideLst>
        <p:guide orient="horz" pos="2160"/>
        <p:guide pos="2880"/>
      </p:guideLst>
    </p:cSldViewPr>
  </p:slideViewPr>
  <p:outlineViewPr>
    <p:cViewPr>
      <p:scale>
        <a:sx n="33" d="100"/>
        <a:sy n="33" d="100"/>
      </p:scale>
      <p:origin x="0" y="1007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CBAEC7-A3EE-4F78-AE96-24657F1D7D57}" type="datetimeFigureOut">
              <a:rPr lang="en-US" smtClean="0"/>
              <a:pPr/>
              <a:t>10/17/2016</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FDB5E5-D7F5-46CE-8510-B2CC821B9240}" type="slidenum">
              <a:rPr lang="en-IN" smtClean="0"/>
              <a:pPr/>
              <a:t>‹#›</a:t>
            </a:fld>
            <a:endParaRPr lang="en-IN"/>
          </a:p>
        </p:txBody>
      </p:sp>
    </p:spTree>
    <p:extLst>
      <p:ext uri="{BB962C8B-B14F-4D97-AF65-F5344CB8AC3E}">
        <p14:creationId xmlns:p14="http://schemas.microsoft.com/office/powerpoint/2010/main" val="4267258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28FDB5E5-D7F5-46CE-8510-B2CC821B9240}" type="slidenum">
              <a:rPr lang="en-IN" smtClean="0"/>
              <a:pPr/>
              <a:t>1</a:t>
            </a:fld>
            <a:endParaRPr lang="en-IN"/>
          </a:p>
        </p:txBody>
      </p:sp>
    </p:spTree>
    <p:extLst>
      <p:ext uri="{BB962C8B-B14F-4D97-AF65-F5344CB8AC3E}">
        <p14:creationId xmlns:p14="http://schemas.microsoft.com/office/powerpoint/2010/main" val="3788166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Bilirubin</a:t>
            </a:r>
            <a:r>
              <a:rPr lang="en-US" dirty="0"/>
              <a:t> </a:t>
            </a:r>
            <a:r>
              <a:rPr lang="en-US" dirty="0" err="1"/>
              <a:t>Indire</a:t>
            </a:r>
            <a:endParaRPr lang="en-IN" dirty="0"/>
          </a:p>
        </p:txBody>
      </p:sp>
      <p:sp>
        <p:nvSpPr>
          <p:cNvPr id="4" name="Slide Number Placeholder 3"/>
          <p:cNvSpPr>
            <a:spLocks noGrp="1"/>
          </p:cNvSpPr>
          <p:nvPr>
            <p:ph type="sldNum" sz="quarter" idx="10"/>
          </p:nvPr>
        </p:nvSpPr>
        <p:spPr/>
        <p:txBody>
          <a:bodyPr/>
          <a:lstStyle/>
          <a:p>
            <a:fld id="{28FDB5E5-D7F5-46CE-8510-B2CC821B9240}" type="slidenum">
              <a:rPr lang="en-IN" smtClean="0"/>
              <a:pPr/>
              <a:t>4</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37654F85-5813-4EEB-BFCE-934D419A7F15}" type="datetimeFigureOut">
              <a:rPr lang="en-US" smtClean="0"/>
              <a:pPr/>
              <a:t>10/17/2016</a:t>
            </a:fld>
            <a:endParaRPr lang="en-IN"/>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IN"/>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78AD03E-CFFB-4447-A027-DEA9217C06CE}"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transition spd="med">
    <p:wedge/>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7654F85-5813-4EEB-BFCE-934D419A7F15}" type="datetimeFigureOut">
              <a:rPr lang="en-US" smtClean="0"/>
              <a:pPr/>
              <a:t>10/17/2016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78AD03E-CFFB-4447-A027-DEA9217C06CE}" type="slidenum">
              <a:rPr lang="en-IN" smtClean="0"/>
              <a:pPr/>
              <a:t>‹#›</a:t>
            </a:fld>
            <a:endParaRPr lang="en-IN"/>
          </a:p>
        </p:txBody>
      </p:sp>
    </p:spTree>
  </p:cSld>
  <p:clrMapOvr>
    <a:masterClrMapping/>
  </p:clrMapOvr>
  <p:transition spd="med">
    <p:wedge/>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7654F85-5813-4EEB-BFCE-934D419A7F15}" type="datetimeFigureOut">
              <a:rPr lang="en-US" smtClean="0"/>
              <a:pPr/>
              <a:t>10/17/2016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78AD03E-CFFB-4447-A027-DEA9217C06CE}" type="slidenum">
              <a:rPr lang="en-IN" smtClean="0"/>
              <a:pPr/>
              <a:t>‹#›</a:t>
            </a:fld>
            <a:endParaRPr lang="en-IN"/>
          </a:p>
        </p:txBody>
      </p:sp>
    </p:spTree>
  </p:cSld>
  <p:clrMapOvr>
    <a:masterClrMapping/>
  </p:clrMapOvr>
  <p:transition spd="med">
    <p:wedge/>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37654F85-5813-4EEB-BFCE-934D419A7F15}" type="datetimeFigureOut">
              <a:rPr lang="en-US" smtClean="0"/>
              <a:pPr/>
              <a:t>10/17/2016</a:t>
            </a:fld>
            <a:endParaRPr lang="en-IN"/>
          </a:p>
        </p:txBody>
      </p:sp>
      <p:sp>
        <p:nvSpPr>
          <p:cNvPr id="9" name="Slide Number Placeholder 8"/>
          <p:cNvSpPr>
            <a:spLocks noGrp="1"/>
          </p:cNvSpPr>
          <p:nvPr>
            <p:ph type="sldNum" sz="quarter" idx="15"/>
          </p:nvPr>
        </p:nvSpPr>
        <p:spPr/>
        <p:txBody>
          <a:bodyPr rtlCol="0"/>
          <a:lstStyle/>
          <a:p>
            <a:fld id="{278AD03E-CFFB-4447-A027-DEA9217C06CE}" type="slidenum">
              <a:rPr lang="en-IN" smtClean="0"/>
              <a:pPr/>
              <a:t>‹#›</a:t>
            </a:fld>
            <a:endParaRPr lang="en-IN"/>
          </a:p>
        </p:txBody>
      </p:sp>
      <p:sp>
        <p:nvSpPr>
          <p:cNvPr id="10" name="Footer Placeholder 9"/>
          <p:cNvSpPr>
            <a:spLocks noGrp="1"/>
          </p:cNvSpPr>
          <p:nvPr>
            <p:ph type="ftr" sz="quarter" idx="16"/>
          </p:nvPr>
        </p:nvSpPr>
        <p:spPr/>
        <p:txBody>
          <a:bodyPr rtlCol="0"/>
          <a:lstStyle/>
          <a:p>
            <a:endParaRPr lang="en-IN"/>
          </a:p>
        </p:txBody>
      </p:sp>
    </p:spTree>
  </p:cSld>
  <p:clrMapOvr>
    <a:masterClrMapping/>
  </p:clrMapOvr>
  <p:transition spd="med">
    <p:wedge/>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37654F85-5813-4EEB-BFCE-934D419A7F15}" type="datetimeFigureOut">
              <a:rPr lang="en-US" smtClean="0"/>
              <a:pPr/>
              <a:t>10/17/2016</a:t>
            </a:fld>
            <a:endParaRPr lang="en-IN"/>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IN"/>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78AD03E-CFFB-4447-A027-DEA9217C06CE}"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transition spd="med">
    <p:wedge/>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37654F85-5813-4EEB-BFCE-934D419A7F15}" type="datetimeFigureOut">
              <a:rPr lang="en-US" smtClean="0"/>
              <a:pPr/>
              <a:t>10/17/2016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78AD03E-CFFB-4447-A027-DEA9217C06CE}" type="slidenum">
              <a:rPr lang="en-IN" smtClean="0"/>
              <a:pPr/>
              <a:t>‹#›</a:t>
            </a:fld>
            <a:endParaRPr lang="en-IN"/>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spd="med">
    <p:wedge/>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37654F85-5813-4EEB-BFCE-934D419A7F15}" type="datetimeFigureOut">
              <a:rPr lang="en-US" smtClean="0"/>
              <a:pPr/>
              <a:t>10/17/2016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78AD03E-CFFB-4447-A027-DEA9217C06CE}" type="slidenum">
              <a:rPr lang="en-IN" smtClean="0"/>
              <a:pPr/>
              <a:t>‹#›</a:t>
            </a:fld>
            <a:endParaRPr lang="en-IN"/>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transition spd="med">
    <p:wedge/>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37654F85-5813-4EEB-BFCE-934D419A7F15}" type="datetimeFigureOut">
              <a:rPr lang="en-US" smtClean="0"/>
              <a:pPr/>
              <a:t>10/17/2016</a:t>
            </a:fld>
            <a:endParaRPr lang="en-IN"/>
          </a:p>
        </p:txBody>
      </p:sp>
      <p:sp>
        <p:nvSpPr>
          <p:cNvPr id="7" name="Slide Number Placeholder 6"/>
          <p:cNvSpPr>
            <a:spLocks noGrp="1"/>
          </p:cNvSpPr>
          <p:nvPr>
            <p:ph type="sldNum" sz="quarter" idx="11"/>
          </p:nvPr>
        </p:nvSpPr>
        <p:spPr/>
        <p:txBody>
          <a:bodyPr rtlCol="0"/>
          <a:lstStyle/>
          <a:p>
            <a:fld id="{278AD03E-CFFB-4447-A027-DEA9217C06CE}" type="slidenum">
              <a:rPr lang="en-IN" smtClean="0"/>
              <a:pPr/>
              <a:t>‹#›</a:t>
            </a:fld>
            <a:endParaRPr lang="en-IN"/>
          </a:p>
        </p:txBody>
      </p:sp>
      <p:sp>
        <p:nvSpPr>
          <p:cNvPr id="8" name="Footer Placeholder 7"/>
          <p:cNvSpPr>
            <a:spLocks noGrp="1"/>
          </p:cNvSpPr>
          <p:nvPr>
            <p:ph type="ftr" sz="quarter" idx="12"/>
          </p:nvPr>
        </p:nvSpPr>
        <p:spPr/>
        <p:txBody>
          <a:bodyPr rtlCol="0"/>
          <a:lstStyle/>
          <a:p>
            <a:endParaRPr lang="en-IN"/>
          </a:p>
        </p:txBody>
      </p:sp>
    </p:spTree>
  </p:cSld>
  <p:clrMapOvr>
    <a:masterClrMapping/>
  </p:clrMapOvr>
  <p:transition spd="med">
    <p:wedge/>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54F85-5813-4EEB-BFCE-934D419A7F15}" type="datetimeFigureOut">
              <a:rPr lang="en-US" smtClean="0"/>
              <a:pPr/>
              <a:t>10/17/2016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78AD03E-CFFB-4447-A027-DEA9217C06CE}" type="slidenum">
              <a:rPr lang="en-IN" smtClean="0"/>
              <a:pPr/>
              <a:t>‹#›</a:t>
            </a:fld>
            <a:endParaRPr lang="en-IN"/>
          </a:p>
        </p:txBody>
      </p:sp>
    </p:spTree>
  </p:cSld>
  <p:clrMapOvr>
    <a:masterClrMapping/>
  </p:clrMapOvr>
  <p:transition spd="med">
    <p:wedge/>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37654F85-5813-4EEB-BFCE-934D419A7F15}" type="datetimeFigureOut">
              <a:rPr lang="en-US" smtClean="0"/>
              <a:pPr/>
              <a:t>10/17/2016</a:t>
            </a:fld>
            <a:endParaRPr lang="en-IN"/>
          </a:p>
        </p:txBody>
      </p:sp>
      <p:sp>
        <p:nvSpPr>
          <p:cNvPr id="22" name="Slide Number Placeholder 21"/>
          <p:cNvSpPr>
            <a:spLocks noGrp="1"/>
          </p:cNvSpPr>
          <p:nvPr>
            <p:ph type="sldNum" sz="quarter" idx="15"/>
          </p:nvPr>
        </p:nvSpPr>
        <p:spPr/>
        <p:txBody>
          <a:bodyPr rtlCol="0"/>
          <a:lstStyle/>
          <a:p>
            <a:fld id="{278AD03E-CFFB-4447-A027-DEA9217C06CE}" type="slidenum">
              <a:rPr lang="en-IN" smtClean="0"/>
              <a:pPr/>
              <a:t>‹#›</a:t>
            </a:fld>
            <a:endParaRPr lang="en-IN"/>
          </a:p>
        </p:txBody>
      </p:sp>
      <p:sp>
        <p:nvSpPr>
          <p:cNvPr id="23" name="Footer Placeholder 22"/>
          <p:cNvSpPr>
            <a:spLocks noGrp="1"/>
          </p:cNvSpPr>
          <p:nvPr>
            <p:ph type="ftr" sz="quarter" idx="16"/>
          </p:nvPr>
        </p:nvSpPr>
        <p:spPr/>
        <p:txBody>
          <a:bodyPr rtlCol="0"/>
          <a:lstStyle/>
          <a:p>
            <a:endParaRPr lang="en-IN"/>
          </a:p>
        </p:txBody>
      </p:sp>
    </p:spTree>
  </p:cSld>
  <p:clrMapOvr>
    <a:overrideClrMapping bg1="lt1" tx1="dk1" bg2="lt2" tx2="dk2" accent1="accent1" accent2="accent2" accent3="accent3" accent4="accent4" accent5="accent5" accent6="accent6" hlink="hlink" folHlink="folHlink"/>
  </p:clrMapOvr>
  <p:transition spd="med">
    <p:wedge/>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7654F85-5813-4EEB-BFCE-934D419A7F15}" type="datetimeFigureOut">
              <a:rPr lang="en-US" smtClean="0"/>
              <a:pPr/>
              <a:t>10/17/2016</a:t>
            </a:fld>
            <a:endParaRPr lang="en-IN"/>
          </a:p>
        </p:txBody>
      </p:sp>
      <p:sp>
        <p:nvSpPr>
          <p:cNvPr id="18" name="Slide Number Placeholder 17"/>
          <p:cNvSpPr>
            <a:spLocks noGrp="1"/>
          </p:cNvSpPr>
          <p:nvPr>
            <p:ph type="sldNum" sz="quarter" idx="11"/>
          </p:nvPr>
        </p:nvSpPr>
        <p:spPr/>
        <p:txBody>
          <a:bodyPr rtlCol="0"/>
          <a:lstStyle/>
          <a:p>
            <a:fld id="{278AD03E-CFFB-4447-A027-DEA9217C06CE}" type="slidenum">
              <a:rPr lang="en-IN" smtClean="0"/>
              <a:pPr/>
              <a:t>‹#›</a:t>
            </a:fld>
            <a:endParaRPr lang="en-IN"/>
          </a:p>
        </p:txBody>
      </p:sp>
      <p:sp>
        <p:nvSpPr>
          <p:cNvPr id="21" name="Footer Placeholder 20"/>
          <p:cNvSpPr>
            <a:spLocks noGrp="1"/>
          </p:cNvSpPr>
          <p:nvPr>
            <p:ph type="ftr" sz="quarter" idx="12"/>
          </p:nvPr>
        </p:nvSpPr>
        <p:spPr/>
        <p:txBody>
          <a:bodyPr rtlCol="0"/>
          <a:lstStyle/>
          <a:p>
            <a:endParaRPr lang="en-IN"/>
          </a:p>
        </p:txBody>
      </p:sp>
    </p:spTree>
  </p:cSld>
  <p:clrMapOvr>
    <a:masterClrMapping/>
  </p:clrMapOvr>
  <p:transition spd="med">
    <p:wedge/>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7654F85-5813-4EEB-BFCE-934D419A7F15}" type="datetimeFigureOut">
              <a:rPr lang="en-US" smtClean="0"/>
              <a:pPr/>
              <a:t>10/17/2016</a:t>
            </a:fld>
            <a:endParaRPr lang="en-IN"/>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IN"/>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78AD03E-CFFB-4447-A027-DEA9217C06CE}"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wedge/>
    <p:sndAc>
      <p:stSnd>
        <p:snd r:embed="rId13" name="chimes.wav"/>
      </p:stSnd>
    </p:sndAc>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8860" y="4233137"/>
            <a:ext cx="5500726" cy="1894362"/>
          </a:xfrm>
        </p:spPr>
        <p:txBody>
          <a:bodyPr>
            <a:normAutofit fontScale="90000"/>
          </a:bodyPr>
          <a:lstStyle/>
          <a:p>
            <a:r>
              <a:rPr lang="en-US" u="sng" dirty="0">
                <a:solidFill>
                  <a:srgbClr val="FF0000"/>
                </a:solidFill>
              </a:rPr>
              <a:t>Presented by:-</a:t>
            </a:r>
            <a:br>
              <a:rPr lang="en-US" dirty="0">
                <a:solidFill>
                  <a:srgbClr val="FF0000"/>
                </a:solidFill>
              </a:rPr>
            </a:br>
            <a:r>
              <a:rPr lang="en-US" dirty="0">
                <a:solidFill>
                  <a:srgbClr val="FF0000"/>
                </a:solidFill>
              </a:rPr>
              <a:t>*HARSH MEHTA</a:t>
            </a:r>
            <a:br>
              <a:rPr lang="en-US" dirty="0">
                <a:solidFill>
                  <a:srgbClr val="FF0000"/>
                </a:solidFill>
              </a:rPr>
            </a:br>
            <a:br>
              <a:rPr lang="en-US" dirty="0">
                <a:solidFill>
                  <a:srgbClr val="FF0000"/>
                </a:solidFill>
              </a:rPr>
            </a:br>
            <a:r>
              <a:rPr lang="en-US" dirty="0">
                <a:solidFill>
                  <a:srgbClr val="FF0000"/>
                </a:solidFill>
              </a:rPr>
              <a:t>*BONEY LAPSIWALA</a:t>
            </a:r>
            <a:br>
              <a:rPr lang="en-US" dirty="0">
                <a:solidFill>
                  <a:srgbClr val="FF0000"/>
                </a:solidFill>
              </a:rPr>
            </a:br>
            <a:br>
              <a:rPr lang="en-US" dirty="0">
                <a:solidFill>
                  <a:srgbClr val="FF0000"/>
                </a:solidFill>
              </a:rPr>
            </a:br>
            <a:r>
              <a:rPr lang="en-US" dirty="0">
                <a:solidFill>
                  <a:srgbClr val="FF0000"/>
                </a:solidFill>
              </a:rPr>
              <a:t>*SAGAR MANGOKIYA</a:t>
            </a:r>
            <a:br>
              <a:rPr lang="en-US" dirty="0">
                <a:solidFill>
                  <a:srgbClr val="FF0000"/>
                </a:solidFill>
              </a:rPr>
            </a:br>
            <a:br>
              <a:rPr lang="en-US" dirty="0">
                <a:solidFill>
                  <a:srgbClr val="FF0000"/>
                </a:solidFill>
              </a:rPr>
            </a:br>
            <a:r>
              <a:rPr lang="en-US" dirty="0">
                <a:solidFill>
                  <a:srgbClr val="FF0000"/>
                </a:solidFill>
              </a:rPr>
              <a:t> </a:t>
            </a:r>
            <a:r>
              <a:rPr lang="en-US" u="sng" dirty="0">
                <a:solidFill>
                  <a:srgbClr val="FF0000"/>
                </a:solidFill>
              </a:rPr>
              <a:t>Guided by:-</a:t>
            </a:r>
            <a:br>
              <a:rPr lang="en-US" dirty="0">
                <a:solidFill>
                  <a:srgbClr val="FF0000"/>
                </a:solidFill>
              </a:rPr>
            </a:br>
            <a:r>
              <a:rPr lang="en-US" dirty="0">
                <a:solidFill>
                  <a:srgbClr val="FF0000"/>
                </a:solidFill>
              </a:rPr>
              <a:t>DR.S M PATEL</a:t>
            </a:r>
            <a:br>
              <a:rPr lang="en-US" dirty="0">
                <a:solidFill>
                  <a:srgbClr val="FF0000"/>
                </a:solidFill>
              </a:rPr>
            </a:br>
            <a:r>
              <a:rPr lang="en-US" dirty="0">
                <a:solidFill>
                  <a:srgbClr val="FF0000"/>
                </a:solidFill>
              </a:rPr>
              <a:t>DR.SARITA PATEL</a:t>
            </a:r>
            <a:endParaRPr lang="en-IN" dirty="0">
              <a:solidFill>
                <a:srgbClr val="FF0000"/>
              </a:solidFill>
            </a:endParaRPr>
          </a:p>
        </p:txBody>
      </p:sp>
      <p:sp>
        <p:nvSpPr>
          <p:cNvPr id="3" name="Subtitle 2"/>
          <p:cNvSpPr>
            <a:spLocks noGrp="1"/>
          </p:cNvSpPr>
          <p:nvPr>
            <p:ph type="subTitle" idx="1"/>
          </p:nvPr>
        </p:nvSpPr>
        <p:spPr>
          <a:xfrm>
            <a:off x="1142976" y="214290"/>
            <a:ext cx="6986614" cy="2000264"/>
          </a:xfrm>
        </p:spPr>
        <p:txBody>
          <a:bodyPr>
            <a:normAutofit/>
          </a:bodyPr>
          <a:lstStyle/>
          <a:p>
            <a:pPr algn="ctr"/>
            <a:r>
              <a:rPr lang="en-US" sz="3600" u="sng" dirty="0">
                <a:solidFill>
                  <a:srgbClr val="9C0832"/>
                </a:solidFill>
                <a:latin typeface="Broadway" pitchFamily="82" charset="0"/>
              </a:rPr>
              <a:t>CASE STUDY OF </a:t>
            </a:r>
          </a:p>
          <a:p>
            <a:pPr algn="ctr"/>
            <a:r>
              <a:rPr lang="en-US" sz="3600" u="sng" dirty="0">
                <a:solidFill>
                  <a:srgbClr val="9C0832"/>
                </a:solidFill>
                <a:latin typeface="Broadway" pitchFamily="82" charset="0"/>
              </a:rPr>
              <a:t>DKA</a:t>
            </a:r>
          </a:p>
          <a:p>
            <a:pPr algn="ctr"/>
            <a:r>
              <a:rPr lang="en-US" sz="3600" u="sng" dirty="0">
                <a:solidFill>
                  <a:srgbClr val="9C0832"/>
                </a:solidFill>
                <a:latin typeface="Broadway" pitchFamily="82" charset="0"/>
              </a:rPr>
              <a:t>(DIABETIC KITOACIDOSIS)</a:t>
            </a:r>
            <a:endParaRPr lang="en-IN" sz="3600" u="sng" dirty="0">
              <a:solidFill>
                <a:srgbClr val="9C0832"/>
              </a:solidFill>
              <a:latin typeface="Broadway" pitchFamily="82" charset="0"/>
            </a:endParaRPr>
          </a:p>
        </p:txBody>
      </p:sp>
      <p:pic>
        <p:nvPicPr>
          <p:cNvPr id="6" name="Picture 5" descr="graphics-medical-medicine-763124.gif"/>
          <p:cNvPicPr>
            <a:picLocks noChangeAspect="1"/>
          </p:cNvPicPr>
          <p:nvPr/>
        </p:nvPicPr>
        <p:blipFill>
          <a:blip r:embed="rId4"/>
          <a:stretch>
            <a:fillRect/>
          </a:stretch>
        </p:blipFill>
        <p:spPr>
          <a:xfrm>
            <a:off x="357158" y="142852"/>
            <a:ext cx="1843090" cy="1866719"/>
          </a:xfrm>
          <a:prstGeom prst="rect">
            <a:avLst/>
          </a:prstGeom>
        </p:spPr>
      </p:pic>
      <p:pic>
        <p:nvPicPr>
          <p:cNvPr id="7" name="Picture 6" descr="graphics-medical-medicine-826205.gif"/>
          <p:cNvPicPr>
            <a:picLocks noChangeAspect="1"/>
          </p:cNvPicPr>
          <p:nvPr/>
        </p:nvPicPr>
        <p:blipFill>
          <a:blip r:embed="rId5"/>
          <a:stretch>
            <a:fillRect/>
          </a:stretch>
        </p:blipFill>
        <p:spPr>
          <a:xfrm>
            <a:off x="6600836" y="3154528"/>
            <a:ext cx="1714512" cy="3429024"/>
          </a:xfrm>
          <a:prstGeom prst="rect">
            <a:avLst/>
          </a:prstGeom>
        </p:spPr>
      </p:pic>
      <p:pic>
        <p:nvPicPr>
          <p:cNvPr id="8" name="Picture 7" descr="graphics-medical-medicine-442768.gif"/>
          <p:cNvPicPr>
            <a:picLocks noChangeAspect="1"/>
          </p:cNvPicPr>
          <p:nvPr/>
        </p:nvPicPr>
        <p:blipFill>
          <a:blip r:embed="rId6"/>
          <a:stretch>
            <a:fillRect/>
          </a:stretch>
        </p:blipFill>
        <p:spPr>
          <a:xfrm>
            <a:off x="7929586" y="142852"/>
            <a:ext cx="771525" cy="1019175"/>
          </a:xfrm>
          <a:prstGeom prst="rect">
            <a:avLst/>
          </a:prstGeom>
        </p:spPr>
      </p:pic>
    </p:spTree>
  </p:cSld>
  <p:clrMapOvr>
    <a:masterClrMapping/>
  </p:clrMapOvr>
  <p:transition spd="med">
    <p:wedge/>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70" decel="100000"/>
                                        <p:tgtEl>
                                          <p:spTgt spid="6"/>
                                        </p:tgtEl>
                                      </p:cBhvr>
                                    </p:animEffect>
                                    <p:animScale>
                                      <p:cBhvr>
                                        <p:cTn id="8" dur="770" decel="100000"/>
                                        <p:tgtEl>
                                          <p:spTgt spid="6"/>
                                        </p:tgtEl>
                                      </p:cBhvr>
                                      <p:from x="10000" y="10000"/>
                                      <p:to x="200000" y="450000"/>
                                    </p:animScale>
                                    <p:animScale>
                                      <p:cBhvr>
                                        <p:cTn id="9" dur="1230" accel="100000" fill="hold">
                                          <p:stCondLst>
                                            <p:cond delay="770"/>
                                          </p:stCondLst>
                                        </p:cTn>
                                        <p:tgtEl>
                                          <p:spTgt spid="6"/>
                                        </p:tgtEl>
                                      </p:cBhvr>
                                      <p:from x="200000" y="450000"/>
                                      <p:to x="100000" y="100000"/>
                                    </p:animScale>
                                    <p:set>
                                      <p:cBhvr>
                                        <p:cTn id="10" dur="770" fill="hold"/>
                                        <p:tgtEl>
                                          <p:spTgt spid="6"/>
                                        </p:tgtEl>
                                        <p:attrNameLst>
                                          <p:attrName>ppt_x</p:attrName>
                                        </p:attrNameLst>
                                      </p:cBhvr>
                                      <p:to>
                                        <p:strVal val="(0.5)"/>
                                      </p:to>
                                    </p:set>
                                    <p:anim from="(0.5)" to="(#ppt_x)" calcmode="lin" valueType="num">
                                      <p:cBhvr>
                                        <p:cTn id="11" dur="1230" accel="100000" fill="hold">
                                          <p:stCondLst>
                                            <p:cond delay="770"/>
                                          </p:stCondLst>
                                        </p:cTn>
                                        <p:tgtEl>
                                          <p:spTgt spid="6"/>
                                        </p:tgtEl>
                                        <p:attrNameLst>
                                          <p:attrName>ppt_x</p:attrName>
                                        </p:attrNameLst>
                                      </p:cBhvr>
                                    </p:anim>
                                    <p:set>
                                      <p:cBhvr>
                                        <p:cTn id="12" dur="770" fill="hold"/>
                                        <p:tgtEl>
                                          <p:spTgt spid="6"/>
                                        </p:tgtEl>
                                        <p:attrNameLst>
                                          <p:attrName>ppt_y</p:attrName>
                                        </p:attrNameLst>
                                      </p:cBhvr>
                                      <p:to>
                                        <p:strVal val="(#ppt_y+0.4)"/>
                                      </p:to>
                                    </p:set>
                                    <p:anim from="(#ppt_y+0.4)" to="(#ppt_y)" calcmode="lin" valueType="num">
                                      <p:cBhvr>
                                        <p:cTn id="13" dur="1230" accel="100000" fill="hold">
                                          <p:stCondLst>
                                            <p:cond delay="770"/>
                                          </p:stCondLst>
                                        </p:cTn>
                                        <p:tgtEl>
                                          <p:spTgt spid="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linds(horizont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blinds(horizontal)">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blinds(horizontal)">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290">
                                          <p:stCondLst>
                                            <p:cond delay="0"/>
                                          </p:stCondLst>
                                        </p:cTn>
                                        <p:tgtEl>
                                          <p:spTgt spid="7"/>
                                        </p:tgtEl>
                                      </p:cBhvr>
                                    </p:animEffect>
                                    <p:anim calcmode="lin" valueType="num">
                                      <p:cBhvr>
                                        <p:cTn id="34"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5"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6"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37"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38"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39" dur="13">
                                          <p:stCondLst>
                                            <p:cond delay="325"/>
                                          </p:stCondLst>
                                        </p:cTn>
                                        <p:tgtEl>
                                          <p:spTgt spid="7"/>
                                        </p:tgtEl>
                                      </p:cBhvr>
                                      <p:to x="100000" y="60000"/>
                                    </p:animScale>
                                    <p:animScale>
                                      <p:cBhvr>
                                        <p:cTn id="40" dur="83" decel="50000">
                                          <p:stCondLst>
                                            <p:cond delay="338"/>
                                          </p:stCondLst>
                                        </p:cTn>
                                        <p:tgtEl>
                                          <p:spTgt spid="7"/>
                                        </p:tgtEl>
                                      </p:cBhvr>
                                      <p:to x="100000" y="100000"/>
                                    </p:animScale>
                                    <p:animScale>
                                      <p:cBhvr>
                                        <p:cTn id="41" dur="13">
                                          <p:stCondLst>
                                            <p:cond delay="656"/>
                                          </p:stCondLst>
                                        </p:cTn>
                                        <p:tgtEl>
                                          <p:spTgt spid="7"/>
                                        </p:tgtEl>
                                      </p:cBhvr>
                                      <p:to x="100000" y="80000"/>
                                    </p:animScale>
                                    <p:animScale>
                                      <p:cBhvr>
                                        <p:cTn id="42" dur="83" decel="50000">
                                          <p:stCondLst>
                                            <p:cond delay="669"/>
                                          </p:stCondLst>
                                        </p:cTn>
                                        <p:tgtEl>
                                          <p:spTgt spid="7"/>
                                        </p:tgtEl>
                                      </p:cBhvr>
                                      <p:to x="100000" y="100000"/>
                                    </p:animScale>
                                    <p:animScale>
                                      <p:cBhvr>
                                        <p:cTn id="43" dur="13">
                                          <p:stCondLst>
                                            <p:cond delay="821"/>
                                          </p:stCondLst>
                                        </p:cTn>
                                        <p:tgtEl>
                                          <p:spTgt spid="7"/>
                                        </p:tgtEl>
                                      </p:cBhvr>
                                      <p:to x="100000" y="90000"/>
                                    </p:animScale>
                                    <p:animScale>
                                      <p:cBhvr>
                                        <p:cTn id="44" dur="83" decel="50000">
                                          <p:stCondLst>
                                            <p:cond delay="834"/>
                                          </p:stCondLst>
                                        </p:cTn>
                                        <p:tgtEl>
                                          <p:spTgt spid="7"/>
                                        </p:tgtEl>
                                      </p:cBhvr>
                                      <p:to x="100000" y="100000"/>
                                    </p:animScale>
                                    <p:animScale>
                                      <p:cBhvr>
                                        <p:cTn id="45" dur="13">
                                          <p:stCondLst>
                                            <p:cond delay="904"/>
                                          </p:stCondLst>
                                        </p:cTn>
                                        <p:tgtEl>
                                          <p:spTgt spid="7"/>
                                        </p:tgtEl>
                                      </p:cBhvr>
                                      <p:to x="100000" y="95000"/>
                                    </p:animScale>
                                    <p:animScale>
                                      <p:cBhvr>
                                        <p:cTn id="46" dur="83" decel="50000">
                                          <p:stCondLst>
                                            <p:cond delay="917"/>
                                          </p:stCondLst>
                                        </p:cTn>
                                        <p:tgtEl>
                                          <p:spTgt spid="7"/>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1" presetClass="entr" presetSubtype="4"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wheel(4)">
                                      <p:cBhvr>
                                        <p:cTn id="5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285728"/>
            <a:ext cx="9144000" cy="6572272"/>
          </a:xfrm>
        </p:spPr>
        <p:txBody>
          <a:bodyPr/>
          <a:lstStyle/>
          <a:p>
            <a:pPr>
              <a:buFont typeface="Courier New" pitchFamily="49" charset="0"/>
              <a:buChar char="o"/>
            </a:pPr>
            <a:r>
              <a:rPr lang="en-US" sz="3200" b="1" u="sng" dirty="0" err="1">
                <a:solidFill>
                  <a:schemeClr val="accent1"/>
                </a:solidFill>
              </a:rPr>
              <a:t>Creatinine:</a:t>
            </a:r>
            <a:r>
              <a:rPr lang="en-US" sz="3200" dirty="0" err="1"/>
              <a:t>Its</a:t>
            </a:r>
            <a:r>
              <a:rPr lang="en-US" sz="3200" dirty="0"/>
              <a:t> breakdown product of </a:t>
            </a:r>
            <a:r>
              <a:rPr lang="en-US" sz="3200" dirty="0" err="1"/>
              <a:t>Creatine</a:t>
            </a:r>
            <a:r>
              <a:rPr lang="en-US" sz="3200" dirty="0"/>
              <a:t> Phosphate and it is </a:t>
            </a:r>
            <a:r>
              <a:rPr lang="en-US" sz="3200" dirty="0" err="1"/>
              <a:t>excretery</a:t>
            </a:r>
            <a:r>
              <a:rPr lang="en-US" sz="3200" dirty="0"/>
              <a:t> product removed by </a:t>
            </a:r>
            <a:r>
              <a:rPr lang="en-US" sz="3200" dirty="0" err="1"/>
              <a:t>Kidney.The</a:t>
            </a:r>
            <a:r>
              <a:rPr lang="en-US" sz="3200" dirty="0"/>
              <a:t> level of </a:t>
            </a:r>
            <a:r>
              <a:rPr lang="en-US" sz="3200" dirty="0" err="1"/>
              <a:t>Creatinine</a:t>
            </a:r>
            <a:r>
              <a:rPr lang="en-US" sz="3200" dirty="0"/>
              <a:t> determines the functioning of Kidney.</a:t>
            </a:r>
          </a:p>
          <a:p>
            <a:pPr>
              <a:buFont typeface="Courier New" pitchFamily="49" charset="0"/>
              <a:buChar char="o"/>
            </a:pPr>
            <a:endParaRPr lang="en-US" sz="3200" dirty="0"/>
          </a:p>
          <a:p>
            <a:pPr>
              <a:buFont typeface="Courier New" pitchFamily="49" charset="0"/>
              <a:buChar char="o"/>
            </a:pPr>
            <a:r>
              <a:rPr lang="en-US" sz="3200" b="1" u="sng" dirty="0">
                <a:solidFill>
                  <a:schemeClr val="accent1"/>
                </a:solidFill>
              </a:rPr>
              <a:t>Na+ &amp; K+:</a:t>
            </a:r>
            <a:r>
              <a:rPr lang="en-US" sz="3200" dirty="0"/>
              <a:t>They are free ionic </a:t>
            </a:r>
            <a:r>
              <a:rPr lang="en-US" sz="3200" dirty="0" err="1"/>
              <a:t>minerels</a:t>
            </a:r>
            <a:r>
              <a:rPr lang="en-US" sz="3200" dirty="0"/>
              <a:t> which are present in body fluid.</a:t>
            </a:r>
          </a:p>
          <a:p>
            <a:pPr>
              <a:buFont typeface="Courier New" pitchFamily="49" charset="0"/>
              <a:buChar char="o"/>
            </a:pPr>
            <a:endParaRPr lang="en-US" sz="3200" dirty="0"/>
          </a:p>
          <a:p>
            <a:pPr>
              <a:buFont typeface="Courier New" pitchFamily="49" charset="0"/>
              <a:buChar char="o"/>
            </a:pPr>
            <a:r>
              <a:rPr lang="en-US" sz="3200" b="1" u="sng" dirty="0" err="1">
                <a:solidFill>
                  <a:schemeClr val="accent1"/>
                </a:solidFill>
              </a:rPr>
              <a:t>Ketones:</a:t>
            </a:r>
            <a:r>
              <a:rPr lang="en-US" sz="3200" dirty="0" err="1"/>
              <a:t>Its</a:t>
            </a:r>
            <a:r>
              <a:rPr lang="en-US" sz="3200" dirty="0"/>
              <a:t> obtained from catabolism of fat stored in cell when the glucose  is not available to cell for energy production.          </a:t>
            </a:r>
          </a:p>
          <a:p>
            <a:endParaRPr lang="en-US" dirty="0"/>
          </a:p>
          <a:p>
            <a:endParaRPr lang="en-IN" dirty="0"/>
          </a:p>
        </p:txBody>
      </p:sp>
    </p:spTree>
  </p:cSld>
  <p:clrMapOvr>
    <a:masterClrMapping/>
  </p:clrMapOvr>
  <p:transition spd="med">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3">
                                            <p:txEl>
                                              <p:pRg st="0" end="0"/>
                                            </p:txEl>
                                          </p:spTgt>
                                        </p:tgtEl>
                                        <p:attrNameLst>
                                          <p:attrName>ppt_h</p:attrName>
                                        </p:attrNameLst>
                                      </p:cBhvr>
                                      <p:tavLst>
                                        <p:tav tm="0">
                                          <p:val>
                                            <p:strVal val="#ppt_h"/>
                                          </p:val>
                                        </p:tav>
                                        <p:tav tm="100000">
                                          <p:val>
                                            <p:strVal val="#ppt_h"/>
                                          </p:val>
                                        </p:tav>
                                      </p:tavLst>
                                    </p:anim>
                                  </p:childTnLst>
                                </p:cTn>
                              </p:par>
                              <p:par>
                                <p:cTn id="9" presetID="19" presetClass="entr" presetSubtype="1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p:cTn id="11" dur="5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2" dur="5000" fill="hold"/>
                                        <p:tgtEl>
                                          <p:spTgt spid="3">
                                            <p:txEl>
                                              <p:pRg st="2" end="2"/>
                                            </p:txEl>
                                          </p:spTgt>
                                        </p:tgtEl>
                                        <p:attrNameLst>
                                          <p:attrName>ppt_h</p:attrName>
                                        </p:attrNameLst>
                                      </p:cBhvr>
                                      <p:tavLst>
                                        <p:tav tm="0">
                                          <p:val>
                                            <p:strVal val="#ppt_h"/>
                                          </p:val>
                                        </p:tav>
                                        <p:tav tm="100000">
                                          <p:val>
                                            <p:strVal val="#ppt_h"/>
                                          </p:val>
                                        </p:tav>
                                      </p:tavLst>
                                    </p:anim>
                                  </p:childTnLst>
                                </p:cTn>
                              </p:par>
                              <p:par>
                                <p:cTn id="13" presetID="19" presetClass="entr" presetSubtype="1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p:cTn id="15" dur="5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16" dur="5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keton.jpg"/>
          <p:cNvPicPr>
            <a:picLocks noGrp="1" noChangeAspect="1"/>
          </p:cNvPicPr>
          <p:nvPr>
            <p:ph sz="quarter" idx="1"/>
          </p:nvPr>
        </p:nvPicPr>
        <p:blipFill>
          <a:blip r:embed="rId3"/>
          <a:stretch>
            <a:fillRect/>
          </a:stretch>
        </p:blipFill>
        <p:spPr>
          <a:xfrm>
            <a:off x="0" y="785794"/>
            <a:ext cx="9144000" cy="6072206"/>
          </a:xfrm>
        </p:spPr>
      </p:pic>
      <p:sp>
        <p:nvSpPr>
          <p:cNvPr id="3" name="TextBox 2"/>
          <p:cNvSpPr txBox="1"/>
          <p:nvPr/>
        </p:nvSpPr>
        <p:spPr>
          <a:xfrm>
            <a:off x="0" y="428604"/>
            <a:ext cx="9144000" cy="461665"/>
          </a:xfrm>
          <a:prstGeom prst="rect">
            <a:avLst/>
          </a:prstGeom>
          <a:solidFill>
            <a:schemeClr val="bg2">
              <a:lumMod val="75000"/>
            </a:schemeClr>
          </a:solidFill>
        </p:spPr>
        <p:txBody>
          <a:bodyPr wrap="square" rtlCol="0">
            <a:spAutoFit/>
          </a:bodyPr>
          <a:lstStyle/>
          <a:p>
            <a:pPr algn="ctr"/>
            <a:r>
              <a:rPr lang="en-US" sz="3600" b="1" u="sng" baseline="-25000" dirty="0">
                <a:solidFill>
                  <a:srgbClr val="00B050"/>
                </a:solidFill>
              </a:rPr>
              <a:t>Formation of </a:t>
            </a:r>
            <a:r>
              <a:rPr lang="en-US" sz="3600" b="1" u="sng" baseline="-25000" dirty="0" err="1">
                <a:solidFill>
                  <a:srgbClr val="00B050"/>
                </a:solidFill>
              </a:rPr>
              <a:t>ketone</a:t>
            </a:r>
            <a:r>
              <a:rPr lang="en-US" sz="3600" b="1" u="sng" baseline="-25000" dirty="0">
                <a:solidFill>
                  <a:srgbClr val="00B050"/>
                </a:solidFill>
              </a:rPr>
              <a:t> bodies  in cell for ATP</a:t>
            </a:r>
            <a:endParaRPr lang="en-IN" sz="3600" b="1" u="sng" baseline="-25000" dirty="0">
              <a:solidFill>
                <a:srgbClr val="00B050"/>
              </a:solidFill>
            </a:endParaRPr>
          </a:p>
        </p:txBody>
      </p:sp>
    </p:spTree>
  </p:cSld>
  <p:clrMapOvr>
    <a:masterClrMapping/>
  </p:clrMapOvr>
  <p:transition spd="med">
    <p:wedge/>
    <p:sndAc>
      <p:stSnd>
        <p:snd r:embed="rId2" name="chimes.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6858000"/>
          </a:xfrm>
        </p:spPr>
        <p:txBody>
          <a:bodyPr>
            <a:normAutofit/>
          </a:bodyPr>
          <a:lstStyle/>
          <a:p>
            <a:pPr>
              <a:buNone/>
            </a:pPr>
            <a:r>
              <a:rPr lang="en-IN" sz="3600" b="1" dirty="0">
                <a:solidFill>
                  <a:schemeClr val="accent1"/>
                </a:solidFill>
              </a:rPr>
              <a:t>*</a:t>
            </a:r>
            <a:r>
              <a:rPr lang="en-IN" sz="3600" b="1" u="sng" dirty="0">
                <a:solidFill>
                  <a:schemeClr val="accent1"/>
                </a:solidFill>
              </a:rPr>
              <a:t>Hyperkalemia and potassium deficit in diabetic ketoacidosis: </a:t>
            </a:r>
            <a:br>
              <a:rPr lang="en-IN" dirty="0"/>
            </a:br>
            <a:endParaRPr lang="en-IN" dirty="0"/>
          </a:p>
          <a:p>
            <a:r>
              <a:rPr lang="en-IN" sz="2600" dirty="0"/>
              <a:t>H+-K+ exchange across cell -&gt; hyperkalemia -&gt; Excess loss in urine (deficit with </a:t>
            </a:r>
            <a:r>
              <a:rPr lang="en-IN" sz="2600" dirty="0" err="1"/>
              <a:t>hyperkalemia</a:t>
            </a:r>
            <a:r>
              <a:rPr lang="en-IN" sz="2600" dirty="0"/>
              <a:t>)</a:t>
            </a:r>
          </a:p>
          <a:p>
            <a:pPr>
              <a:buNone/>
            </a:pPr>
            <a:br>
              <a:rPr lang="en-IN" sz="2600" dirty="0"/>
            </a:br>
            <a:endParaRPr lang="en-IN" sz="2600" dirty="0"/>
          </a:p>
        </p:txBody>
      </p:sp>
    </p:spTree>
  </p:cSld>
  <p:clrMapOvr>
    <a:masterClrMapping/>
  </p:clrMapOvr>
  <p:transition spd="med">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Clr clrSpc="rgb" dir="cw">
                                      <p:cBhvr override="childStyle">
                                        <p:cTn id="6" dur="100" fill="hold"/>
                                        <p:tgtEl>
                                          <p:spTgt spid="3">
                                            <p:txEl>
                                              <p:pRg st="0" end="0"/>
                                            </p:txEl>
                                          </p:spTgt>
                                        </p:tgtEl>
                                        <p:attrNameLst>
                                          <p:attrName>style.color</p:attrName>
                                        </p:attrNameLst>
                                      </p:cBhvr>
                                      <p:to>
                                        <a:schemeClr val="accent2"/>
                                      </p:to>
                                    </p:animClr>
                                    <p:animClr clrSpc="rgb" dir="cw">
                                      <p:cBhvr>
                                        <p:cTn id="7" dur="100" fill="hold"/>
                                        <p:tgtEl>
                                          <p:spTgt spid="3">
                                            <p:txEl>
                                              <p:pRg st="0" end="0"/>
                                            </p:txEl>
                                          </p:spTgt>
                                        </p:tgtEl>
                                        <p:attrNameLst>
                                          <p:attrName>fillcolor</p:attrName>
                                        </p:attrNameLst>
                                      </p:cBhvr>
                                      <p:to>
                                        <a:schemeClr val="accent2"/>
                                      </p:to>
                                    </p:animClr>
                                    <p:set>
                                      <p:cBhvr>
                                        <p:cTn id="8" dur="100" fill="hold"/>
                                        <p:tgtEl>
                                          <p:spTgt spid="3">
                                            <p:txEl>
                                              <p:pRg st="0" end="0"/>
                                            </p:txEl>
                                          </p:spTgt>
                                        </p:tgtEl>
                                        <p:attrNameLst>
                                          <p:attrName>fill.type</p:attrName>
                                        </p:attrNameLst>
                                      </p:cBhvr>
                                      <p:to>
                                        <p:strVal val="solid"/>
                                      </p:to>
                                    </p:set>
                                    <p:set>
                                      <p:cBhvr>
                                        <p:cTn id="9" dur="100" fill="hold"/>
                                        <p:tgtEl>
                                          <p:spTgt spid="3">
                                            <p:txEl>
                                              <p:pRg st="0" end="0"/>
                                            </p:txEl>
                                          </p:spTgt>
                                        </p:tgtEl>
                                        <p:attrNameLst>
                                          <p:attrName>fill.on</p:attrName>
                                        </p:attrNameLst>
                                      </p:cBhvr>
                                      <p:to>
                                        <p:strVal val="true"/>
                                      </p:to>
                                    </p:set>
                                    <p:animRot by="120000">
                                      <p:cBhvr>
                                        <p:cTn id="10" dur="100" fill="hold">
                                          <p:stCondLst>
                                            <p:cond delay="0"/>
                                          </p:stCondLst>
                                        </p:cTn>
                                        <p:tgtEl>
                                          <p:spTgt spid="3">
                                            <p:txEl>
                                              <p:pRg st="0" end="0"/>
                                            </p:txEl>
                                          </p:spTgt>
                                        </p:tgtEl>
                                        <p:attrNameLst>
                                          <p:attrName>r</p:attrName>
                                        </p:attrNameLst>
                                      </p:cBhvr>
                                    </p:animRot>
                                    <p:animRot by="-240000">
                                      <p:cBhvr>
                                        <p:cTn id="11" dur="200" fill="hold">
                                          <p:stCondLst>
                                            <p:cond delay="200"/>
                                          </p:stCondLst>
                                        </p:cTn>
                                        <p:tgtEl>
                                          <p:spTgt spid="3">
                                            <p:txEl>
                                              <p:pRg st="0" end="0"/>
                                            </p:txEl>
                                          </p:spTgt>
                                        </p:tgtEl>
                                        <p:attrNameLst>
                                          <p:attrName>r</p:attrName>
                                        </p:attrNameLst>
                                      </p:cBhvr>
                                    </p:animRot>
                                    <p:animRot by="240000">
                                      <p:cBhvr>
                                        <p:cTn id="12" dur="200" fill="hold">
                                          <p:stCondLst>
                                            <p:cond delay="400"/>
                                          </p:stCondLst>
                                        </p:cTn>
                                        <p:tgtEl>
                                          <p:spTgt spid="3">
                                            <p:txEl>
                                              <p:pRg st="0" end="0"/>
                                            </p:txEl>
                                          </p:spTgt>
                                        </p:tgtEl>
                                        <p:attrNameLst>
                                          <p:attrName>r</p:attrName>
                                        </p:attrNameLst>
                                      </p:cBhvr>
                                    </p:animRot>
                                    <p:animRot by="-240000">
                                      <p:cBhvr>
                                        <p:cTn id="13" dur="200" fill="hold">
                                          <p:stCondLst>
                                            <p:cond delay="600"/>
                                          </p:stCondLst>
                                        </p:cTn>
                                        <p:tgtEl>
                                          <p:spTgt spid="3">
                                            <p:txEl>
                                              <p:pRg st="0" end="0"/>
                                            </p:txEl>
                                          </p:spTgt>
                                        </p:tgtEl>
                                        <p:attrNameLst>
                                          <p:attrName>r</p:attrName>
                                        </p:attrNameLst>
                                      </p:cBhvr>
                                    </p:animRot>
                                    <p:animRot by="120000">
                                      <p:cBhvr>
                                        <p:cTn id="14" dur="200" fill="hold">
                                          <p:stCondLst>
                                            <p:cond delay="800"/>
                                          </p:stCondLst>
                                        </p:cTn>
                                        <p:tgtEl>
                                          <p:spTgt spid="3">
                                            <p:txEl>
                                              <p:pRg st="0" end="0"/>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edge">
                                      <p:cBhvr>
                                        <p:cTn id="19" dur="2000"/>
                                        <p:tgtEl>
                                          <p:spTgt spid="3">
                                            <p:txEl>
                                              <p:pRg st="0" end="0"/>
                                            </p:txEl>
                                          </p:spTgt>
                                        </p:tgtEl>
                                      </p:cBhvr>
                                    </p:animEffect>
                                  </p:childTnLst>
                                </p:cTn>
                              </p:par>
                              <p:par>
                                <p:cTn id="20" presetID="20" presetClass="entr" presetSubtype="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edge">
                                      <p:cBhvr>
                                        <p:cTn id="2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85794"/>
            <a:ext cx="9144000" cy="500042"/>
          </a:xfrm>
          <a:solidFill>
            <a:schemeClr val="accent4"/>
          </a:solidFill>
          <a:ln>
            <a:solidFill>
              <a:schemeClr val="accent6">
                <a:lumMod val="75000"/>
              </a:schemeClr>
            </a:solidFill>
          </a:ln>
        </p:spPr>
        <p:txBody>
          <a:bodyPr>
            <a:normAutofit fontScale="90000"/>
          </a:bodyPr>
          <a:lstStyle/>
          <a:p>
            <a:pPr algn="ctr"/>
            <a:r>
              <a:rPr lang="en-US" sz="3200" b="1" dirty="0"/>
              <a:t>Normal mechanism for exchange of ions</a:t>
            </a:r>
            <a:endParaRPr lang="en-IN" sz="3200" b="1" dirty="0"/>
          </a:p>
        </p:txBody>
      </p:sp>
      <p:pic>
        <p:nvPicPr>
          <p:cNvPr id="4" name="Content Placeholder 3"/>
          <p:cNvPicPr>
            <a:picLocks noGrp="1" noChangeAspect="1"/>
          </p:cNvPicPr>
          <p:nvPr>
            <p:ph idx="1"/>
          </p:nvPr>
        </p:nvPicPr>
        <p:blipFill>
          <a:blip r:embed="rId3"/>
          <a:stretch>
            <a:fillRect/>
          </a:stretch>
        </p:blipFill>
        <p:spPr>
          <a:xfrm>
            <a:off x="1357291" y="1643050"/>
            <a:ext cx="6000792" cy="4072983"/>
          </a:xfrm>
          <a:prstGeom prst="rect">
            <a:avLst/>
          </a:prstGeom>
        </p:spPr>
      </p:pic>
    </p:spTree>
    <p:extLst>
      <p:ext uri="{BB962C8B-B14F-4D97-AF65-F5344CB8AC3E}">
        <p14:creationId xmlns:p14="http://schemas.microsoft.com/office/powerpoint/2010/main" val="4246237729"/>
      </p:ext>
    </p:extLst>
  </p:cSld>
  <p:clrMapOvr>
    <a:masterClrMapping/>
  </p:clrMapOvr>
  <p:transition spd="med">
    <p:wedge/>
    <p:sndAc>
      <p:stSnd>
        <p:snd r:embed="rId2" name="chimes.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4" name="Content Placeholder 3"/>
          <p:cNvPicPr>
            <a:picLocks noGrp="1" noChangeAspect="1"/>
          </p:cNvPicPr>
          <p:nvPr>
            <p:ph idx="1"/>
          </p:nvPr>
        </p:nvPicPr>
        <p:blipFill>
          <a:blip r:embed="rId3"/>
          <a:stretch>
            <a:fillRect/>
          </a:stretch>
        </p:blipFill>
        <p:spPr>
          <a:xfrm>
            <a:off x="0" y="571480"/>
            <a:ext cx="9144000" cy="6286520"/>
          </a:xfrm>
          <a:prstGeom prst="rect">
            <a:avLst/>
          </a:prstGeom>
        </p:spPr>
      </p:pic>
    </p:spTree>
    <p:extLst>
      <p:ext uri="{BB962C8B-B14F-4D97-AF65-F5344CB8AC3E}">
        <p14:creationId xmlns:p14="http://schemas.microsoft.com/office/powerpoint/2010/main" val="357844070"/>
      </p:ext>
    </p:extLst>
  </p:cSld>
  <p:clrMapOvr>
    <a:masterClrMapping/>
  </p:clrMapOvr>
  <p:transition spd="med">
    <p:wedge/>
    <p:sndAc>
      <p:stSnd>
        <p:snd r:embed="rId2" name="chimes.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000108"/>
            <a:ext cx="9144000" cy="4286256"/>
          </a:xfrm>
        </p:spPr>
        <p:txBody>
          <a:bodyPr/>
          <a:lstStyle/>
          <a:p>
            <a:r>
              <a:rPr lang="en-IN" dirty="0"/>
              <a:t>polyuria -&gt; loss of ECF water --&gt; loss of ICF water -&gt; Loss of ICF K+ to maintain ICF K+ -&gt; Hyperkalemia --&gt; Excess loss in urine (deficit with hyperkalemia)</a:t>
            </a:r>
            <a:br>
              <a:rPr lang="en-IN" dirty="0"/>
            </a:br>
            <a:endParaRPr lang="en-IN" dirty="0"/>
          </a:p>
          <a:p>
            <a:r>
              <a:rPr lang="en-IN" dirty="0"/>
              <a:t>polyuria -&gt;low BP --&gt; increased renin --&gt; Aldosterone --&gt; Na+ saved, K+ lost in urine (deficit and pull towards hypokalemia)</a:t>
            </a:r>
            <a:br>
              <a:rPr lang="en-IN" dirty="0"/>
            </a:br>
            <a:endParaRPr lang="en-IN" dirty="0"/>
          </a:p>
          <a:p>
            <a:r>
              <a:rPr lang="en-IN" dirty="0"/>
              <a:t>Insulin promote entry of K+ and Glucose in muscle cell and deficiency cause loss of K+ from ICF</a:t>
            </a:r>
          </a:p>
          <a:p>
            <a:endParaRPr lang="en-IN" dirty="0"/>
          </a:p>
        </p:txBody>
      </p:sp>
    </p:spTree>
  </p:cSld>
  <p:clrMapOvr>
    <a:masterClrMapping/>
  </p:clrMapOvr>
  <p:transition spd="med">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edge">
                                      <p:cBhvr>
                                        <p:cTn id="10" dur="2000"/>
                                        <p:tgtEl>
                                          <p:spTgt spid="3">
                                            <p:txEl>
                                              <p:pRg st="1" end="1"/>
                                            </p:txEl>
                                          </p:spTgt>
                                        </p:tgtEl>
                                      </p:cBhvr>
                                    </p:animEffect>
                                  </p:childTnLst>
                                </p:cTn>
                              </p:par>
                              <p:par>
                                <p:cTn id="11" presetID="2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edge">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t>
            </a:r>
            <a:endParaRPr lang="en-IN" dirty="0"/>
          </a:p>
        </p:txBody>
      </p:sp>
      <p:pic>
        <p:nvPicPr>
          <p:cNvPr id="6" name="Content Placeholder 5" descr="angio.gif"/>
          <p:cNvPicPr>
            <a:picLocks noGrp="1" noChangeAspect="1"/>
          </p:cNvPicPr>
          <p:nvPr>
            <p:ph sz="quarter" idx="1"/>
          </p:nvPr>
        </p:nvPicPr>
        <p:blipFill>
          <a:blip r:embed="rId3"/>
          <a:stretch>
            <a:fillRect/>
          </a:stretch>
        </p:blipFill>
        <p:spPr>
          <a:xfrm>
            <a:off x="0" y="1000107"/>
            <a:ext cx="9144000" cy="5877207"/>
          </a:xfrm>
        </p:spPr>
      </p:pic>
      <p:sp>
        <p:nvSpPr>
          <p:cNvPr id="4" name="TextBox 3"/>
          <p:cNvSpPr txBox="1"/>
          <p:nvPr/>
        </p:nvSpPr>
        <p:spPr>
          <a:xfrm>
            <a:off x="214283" y="500042"/>
            <a:ext cx="8929718" cy="384721"/>
          </a:xfrm>
          <a:prstGeom prst="rect">
            <a:avLst/>
          </a:prstGeom>
          <a:solidFill>
            <a:schemeClr val="accent4">
              <a:lumMod val="60000"/>
              <a:lumOff val="40000"/>
            </a:schemeClr>
          </a:solidFill>
          <a:ln>
            <a:solidFill>
              <a:schemeClr val="accent3">
                <a:lumMod val="75000"/>
              </a:schemeClr>
            </a:solidFill>
          </a:ln>
        </p:spPr>
        <p:txBody>
          <a:bodyPr wrap="square" rtlCol="0">
            <a:spAutoFit/>
          </a:bodyPr>
          <a:lstStyle/>
          <a:p>
            <a:r>
              <a:rPr lang="en-US" sz="1900" dirty="0"/>
              <a:t>REGULATIOIN OF EXTRACELLULAR POTASSIUM FLUID MECHANISM</a:t>
            </a:r>
            <a:endParaRPr lang="en-IN" sz="1900" dirty="0"/>
          </a:p>
        </p:txBody>
      </p:sp>
    </p:spTree>
  </p:cSld>
  <p:clrMapOvr>
    <a:masterClrMapping/>
  </p:clrMapOvr>
  <p:transition spd="med">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6"/>
                                        </p:tgtEl>
                                        <p:attrNameLst>
                                          <p:attrName>style.color</p:attrName>
                                        </p:attrNameLst>
                                      </p:cBhvr>
                                      <p:to>
                                        <p:clrVal>
                                          <a:schemeClr val="accent2"/>
                                        </p:clrVal>
                                      </p:to>
                                    </p:set>
                                    <p:set>
                                      <p:cBhvr>
                                        <p:cTn id="7" dur="500" fill="hold"/>
                                        <p:tgtEl>
                                          <p:spTgt spid="6"/>
                                        </p:tgtEl>
                                        <p:attrNameLst>
                                          <p:attrName>fillcolor</p:attrName>
                                        </p:attrNameLst>
                                      </p:cBhvr>
                                      <p:to>
                                        <p:clrVal>
                                          <a:schemeClr val="accent2"/>
                                        </p:clrVal>
                                      </p:to>
                                    </p:set>
                                    <p:set>
                                      <p:cBhvr>
                                        <p:cTn id="8"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5" name="Picture Placeholder 4" descr="unnamed.png"/>
          <p:cNvPicPr>
            <a:picLocks noGrp="1" noChangeAspect="1"/>
          </p:cNvPicPr>
          <p:nvPr>
            <p:ph type="pic" idx="1"/>
          </p:nvPr>
        </p:nvPicPr>
        <p:blipFill>
          <a:blip r:embed="rId3"/>
          <a:srcRect t="8681" b="8681"/>
          <a:stretch>
            <a:fillRect/>
          </a:stretch>
        </p:blipFill>
        <p:spPr>
          <a:xfrm>
            <a:off x="0" y="0"/>
            <a:ext cx="9144000" cy="6858000"/>
          </a:xfrm>
        </p:spPr>
      </p:pic>
    </p:spTree>
  </p:cSld>
  <p:clrMapOvr>
    <a:masterClrMapping/>
  </p:clrMapOvr>
  <p:transition spd="med">
    <p:wedge/>
    <p:sndAc>
      <p:stSnd>
        <p:snd r:embed="rId2" name="chimes.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75456"/>
            <a:ext cx="9144000" cy="2093094"/>
          </a:xfrm>
        </p:spPr>
        <p:txBody>
          <a:bodyPr>
            <a:normAutofit/>
          </a:bodyPr>
          <a:lstStyle/>
          <a:p>
            <a:r>
              <a:rPr lang="en-IN" sz="4400" dirty="0"/>
              <a:t>       </a:t>
            </a:r>
            <a:r>
              <a:rPr lang="en-IN" sz="4400" b="1" i="1" u="sng" dirty="0"/>
              <a:t>Biochemistry Section</a:t>
            </a:r>
            <a:br>
              <a:rPr lang="en-IN" sz="4400" b="1" i="1" u="sng" dirty="0"/>
            </a:br>
            <a:r>
              <a:rPr lang="en-IN" sz="2700" dirty="0"/>
              <a:t>Sample </a:t>
            </a:r>
            <a:r>
              <a:rPr lang="en-IN" sz="2700" dirty="0" err="1"/>
              <a:t>type:Blood</a:t>
            </a:r>
            <a:r>
              <a:rPr lang="en-IN" sz="2700" dirty="0"/>
              <a:t>(</a:t>
            </a:r>
            <a:r>
              <a:rPr lang="en-IN" sz="2700" dirty="0" err="1"/>
              <a:t>serum,plasma</a:t>
            </a:r>
            <a:r>
              <a:rPr lang="en-IN" sz="2700" dirty="0"/>
              <a:t>)   date:27/09/2106</a:t>
            </a: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375349715"/>
              </p:ext>
            </p:extLst>
          </p:nvPr>
        </p:nvGraphicFramePr>
        <p:xfrm>
          <a:off x="457200" y="1600200"/>
          <a:ext cx="7972452" cy="1757362"/>
        </p:xfrm>
        <a:graphic>
          <a:graphicData uri="http://schemas.openxmlformats.org/drawingml/2006/table">
            <a:tbl>
              <a:tblPr firstRow="1" bandRow="1">
                <a:tableStyleId>{5C22544A-7EE6-4342-B048-85BDC9FD1C3A}</a:tableStyleId>
              </a:tblPr>
              <a:tblGrid>
                <a:gridCol w="2657484">
                  <a:extLst>
                    <a:ext uri="{9D8B030D-6E8A-4147-A177-3AD203B41FA5}">
                      <a16:colId xmlns:a16="http://schemas.microsoft.com/office/drawing/2014/main" val="20000"/>
                    </a:ext>
                  </a:extLst>
                </a:gridCol>
                <a:gridCol w="2657484">
                  <a:extLst>
                    <a:ext uri="{9D8B030D-6E8A-4147-A177-3AD203B41FA5}">
                      <a16:colId xmlns:a16="http://schemas.microsoft.com/office/drawing/2014/main" val="20001"/>
                    </a:ext>
                  </a:extLst>
                </a:gridCol>
                <a:gridCol w="2657484">
                  <a:extLst>
                    <a:ext uri="{9D8B030D-6E8A-4147-A177-3AD203B41FA5}">
                      <a16:colId xmlns:a16="http://schemas.microsoft.com/office/drawing/2014/main" val="20002"/>
                    </a:ext>
                  </a:extLst>
                </a:gridCol>
              </a:tblGrid>
              <a:tr h="507065">
                <a:tc>
                  <a:txBody>
                    <a:bodyPr/>
                    <a:lstStyle/>
                    <a:p>
                      <a:r>
                        <a:rPr lang="en-IN" dirty="0"/>
                        <a:t>Examination(Test)</a:t>
                      </a:r>
                    </a:p>
                  </a:txBody>
                  <a:tcPr/>
                </a:tc>
                <a:tc>
                  <a:txBody>
                    <a:bodyPr/>
                    <a:lstStyle/>
                    <a:p>
                      <a:r>
                        <a:rPr lang="en-IN" dirty="0"/>
                        <a:t>Result</a:t>
                      </a:r>
                    </a:p>
                  </a:txBody>
                  <a:tcPr/>
                </a:tc>
                <a:tc>
                  <a:txBody>
                    <a:bodyPr/>
                    <a:lstStyle/>
                    <a:p>
                      <a:r>
                        <a:rPr lang="en-IN" dirty="0" err="1"/>
                        <a:t>Refrence</a:t>
                      </a:r>
                      <a:r>
                        <a:rPr lang="en-IN" dirty="0"/>
                        <a:t> Range</a:t>
                      </a:r>
                    </a:p>
                  </a:txBody>
                  <a:tcPr/>
                </a:tc>
                <a:extLst>
                  <a:ext uri="{0D108BD9-81ED-4DB2-BD59-A6C34878D82A}">
                    <a16:rowId xmlns:a16="http://schemas.microsoft.com/office/drawing/2014/main" val="10000"/>
                  </a:ext>
                </a:extLst>
              </a:tr>
              <a:tr h="1250297">
                <a:tc>
                  <a:txBody>
                    <a:bodyPr/>
                    <a:lstStyle/>
                    <a:p>
                      <a:r>
                        <a:rPr lang="en-IN" dirty="0"/>
                        <a:t>Glucose</a:t>
                      </a:r>
                    </a:p>
                  </a:txBody>
                  <a:tcPr/>
                </a:tc>
                <a:tc>
                  <a:txBody>
                    <a:bodyPr/>
                    <a:lstStyle/>
                    <a:p>
                      <a:r>
                        <a:rPr lang="en-IN" dirty="0">
                          <a:solidFill>
                            <a:schemeClr val="accent3"/>
                          </a:solidFill>
                        </a:rPr>
                        <a:t>898</a:t>
                      </a:r>
                    </a:p>
                  </a:txBody>
                  <a:tcPr/>
                </a:tc>
                <a:tc>
                  <a:txBody>
                    <a:bodyPr/>
                    <a:lstStyle/>
                    <a:p>
                      <a:r>
                        <a:rPr lang="en-IN" dirty="0"/>
                        <a:t>F:   74-100</a:t>
                      </a:r>
                      <a:r>
                        <a:rPr lang="en-IN" baseline="0" dirty="0"/>
                        <a:t> mg/</a:t>
                      </a:r>
                      <a:r>
                        <a:rPr lang="en-IN" baseline="0" dirty="0" err="1"/>
                        <a:t>dL</a:t>
                      </a:r>
                      <a:endParaRPr lang="en-IN" dirty="0"/>
                    </a:p>
                    <a:p>
                      <a:r>
                        <a:rPr lang="en-IN" dirty="0"/>
                        <a:t>PP: &lt;140 mg/</a:t>
                      </a:r>
                      <a:r>
                        <a:rPr lang="en-IN" dirty="0" err="1"/>
                        <a:t>dL</a:t>
                      </a:r>
                      <a:endParaRPr lang="en-IN" dirty="0"/>
                    </a:p>
                    <a:p>
                      <a:r>
                        <a:rPr lang="en-IN" dirty="0"/>
                        <a:t>R:   &lt;200</a:t>
                      </a:r>
                      <a:r>
                        <a:rPr lang="en-IN" baseline="0" dirty="0"/>
                        <a:t> mg/</a:t>
                      </a:r>
                      <a:r>
                        <a:rPr lang="en-IN" baseline="0" dirty="0" err="1"/>
                        <a:t>dL</a:t>
                      </a:r>
                      <a:endParaRPr lang="en-IN" dirty="0"/>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418293556"/>
              </p:ext>
            </p:extLst>
          </p:nvPr>
        </p:nvGraphicFramePr>
        <p:xfrm>
          <a:off x="214282" y="3643314"/>
          <a:ext cx="8501124" cy="2643207"/>
        </p:xfrm>
        <a:graphic>
          <a:graphicData uri="http://schemas.openxmlformats.org/drawingml/2006/table">
            <a:tbl>
              <a:tblPr firstRow="1" bandRow="1">
                <a:tableStyleId>{5C22544A-7EE6-4342-B048-85BDC9FD1C3A}</a:tableStyleId>
              </a:tblPr>
              <a:tblGrid>
                <a:gridCol w="2125281">
                  <a:extLst>
                    <a:ext uri="{9D8B030D-6E8A-4147-A177-3AD203B41FA5}">
                      <a16:colId xmlns:a16="http://schemas.microsoft.com/office/drawing/2014/main" val="20000"/>
                    </a:ext>
                  </a:extLst>
                </a:gridCol>
                <a:gridCol w="2125281">
                  <a:extLst>
                    <a:ext uri="{9D8B030D-6E8A-4147-A177-3AD203B41FA5}">
                      <a16:colId xmlns:a16="http://schemas.microsoft.com/office/drawing/2014/main" val="20001"/>
                    </a:ext>
                  </a:extLst>
                </a:gridCol>
                <a:gridCol w="2125281">
                  <a:extLst>
                    <a:ext uri="{9D8B030D-6E8A-4147-A177-3AD203B41FA5}">
                      <a16:colId xmlns:a16="http://schemas.microsoft.com/office/drawing/2014/main" val="20002"/>
                    </a:ext>
                  </a:extLst>
                </a:gridCol>
                <a:gridCol w="2125281">
                  <a:extLst>
                    <a:ext uri="{9D8B030D-6E8A-4147-A177-3AD203B41FA5}">
                      <a16:colId xmlns:a16="http://schemas.microsoft.com/office/drawing/2014/main" val="20003"/>
                    </a:ext>
                  </a:extLst>
                </a:gridCol>
              </a:tblGrid>
              <a:tr h="881069">
                <a:tc gridSpan="2">
                  <a:txBody>
                    <a:bodyPr/>
                    <a:lstStyle/>
                    <a:p>
                      <a:pPr algn="ctr"/>
                      <a:r>
                        <a:rPr lang="en-IN" dirty="0"/>
                        <a:t>Fasting</a:t>
                      </a:r>
                    </a:p>
                  </a:txBody>
                  <a:tcPr/>
                </a:tc>
                <a:tc hMerge="1">
                  <a:txBody>
                    <a:bodyPr/>
                    <a:lstStyle/>
                    <a:p>
                      <a:endParaRPr lang="en-IN" dirty="0"/>
                    </a:p>
                  </a:txBody>
                  <a:tcPr/>
                </a:tc>
                <a:tc gridSpan="2">
                  <a:txBody>
                    <a:bodyPr/>
                    <a:lstStyle/>
                    <a:p>
                      <a:pPr algn="ctr"/>
                      <a:r>
                        <a:rPr lang="en-IN" dirty="0"/>
                        <a:t>Post Glucose(75 gm, 2 hours)</a:t>
                      </a:r>
                    </a:p>
                  </a:txBody>
                  <a:tcPr/>
                </a:tc>
                <a:tc hMerge="1">
                  <a:txBody>
                    <a:bodyPr/>
                    <a:lstStyle/>
                    <a:p>
                      <a:endParaRPr lang="en-IN" dirty="0"/>
                    </a:p>
                  </a:txBody>
                  <a:tcPr/>
                </a:tc>
                <a:extLst>
                  <a:ext uri="{0D108BD9-81ED-4DB2-BD59-A6C34878D82A}">
                    <a16:rowId xmlns:a16="http://schemas.microsoft.com/office/drawing/2014/main" val="10000"/>
                  </a:ext>
                </a:extLst>
              </a:tr>
              <a:tr h="881069">
                <a:tc>
                  <a:txBody>
                    <a:bodyPr/>
                    <a:lstStyle/>
                    <a:p>
                      <a:r>
                        <a:rPr lang="en-IN" dirty="0"/>
                        <a:t>Diabetes Mellitus</a:t>
                      </a:r>
                    </a:p>
                  </a:txBody>
                  <a:tcPr/>
                </a:tc>
                <a:tc>
                  <a:txBody>
                    <a:bodyPr/>
                    <a:lstStyle/>
                    <a:p>
                      <a:r>
                        <a:rPr lang="en-IN" dirty="0"/>
                        <a:t>&gt;126</a:t>
                      </a:r>
                    </a:p>
                  </a:txBody>
                  <a:tcPr/>
                </a:tc>
                <a:tc>
                  <a:txBody>
                    <a:bodyPr/>
                    <a:lstStyle/>
                    <a:p>
                      <a:r>
                        <a:rPr lang="en-IN" dirty="0"/>
                        <a:t>Diabetes Mellitus</a:t>
                      </a:r>
                    </a:p>
                  </a:txBody>
                  <a:tcPr/>
                </a:tc>
                <a:tc>
                  <a:txBody>
                    <a:bodyPr/>
                    <a:lstStyle/>
                    <a:p>
                      <a:r>
                        <a:rPr lang="en-IN" dirty="0"/>
                        <a:t>&gt;200</a:t>
                      </a:r>
                    </a:p>
                  </a:txBody>
                  <a:tcPr/>
                </a:tc>
                <a:extLst>
                  <a:ext uri="{0D108BD9-81ED-4DB2-BD59-A6C34878D82A}">
                    <a16:rowId xmlns:a16="http://schemas.microsoft.com/office/drawing/2014/main" val="10001"/>
                  </a:ext>
                </a:extLst>
              </a:tr>
              <a:tr h="881069">
                <a:tc>
                  <a:txBody>
                    <a:bodyPr/>
                    <a:lstStyle/>
                    <a:p>
                      <a:r>
                        <a:rPr lang="en-IN" dirty="0"/>
                        <a:t>Impaired Fasting</a:t>
                      </a:r>
                      <a:r>
                        <a:rPr lang="en-IN" baseline="0" dirty="0"/>
                        <a:t> Glucose</a:t>
                      </a:r>
                      <a:endParaRPr lang="en-IN" dirty="0"/>
                    </a:p>
                  </a:txBody>
                  <a:tcPr/>
                </a:tc>
                <a:tc>
                  <a:txBody>
                    <a:bodyPr/>
                    <a:lstStyle/>
                    <a:p>
                      <a:r>
                        <a:rPr lang="en-IN" dirty="0"/>
                        <a:t>100-125</a:t>
                      </a:r>
                    </a:p>
                  </a:txBody>
                  <a:tcPr/>
                </a:tc>
                <a:tc>
                  <a:txBody>
                    <a:bodyPr/>
                    <a:lstStyle/>
                    <a:p>
                      <a:r>
                        <a:rPr lang="en-IN" dirty="0"/>
                        <a:t>Impaired Glucose</a:t>
                      </a:r>
                      <a:r>
                        <a:rPr lang="en-IN" baseline="0" dirty="0"/>
                        <a:t> </a:t>
                      </a:r>
                      <a:r>
                        <a:rPr lang="en-IN" baseline="0" dirty="0" err="1"/>
                        <a:t>Tollerence</a:t>
                      </a:r>
                      <a:endParaRPr lang="en-IN" dirty="0"/>
                    </a:p>
                  </a:txBody>
                  <a:tcPr/>
                </a:tc>
                <a:tc>
                  <a:txBody>
                    <a:bodyPr/>
                    <a:lstStyle/>
                    <a:p>
                      <a:r>
                        <a:rPr lang="en-IN" dirty="0"/>
                        <a:t>140-199</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32221011"/>
      </p:ext>
    </p:extLst>
  </p:cSld>
  <p:clrMapOvr>
    <a:masterClrMapping/>
  </p:clrMapOvr>
  <p:transition spd="med">
    <p:dissolv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80">
                                          <p:stCondLst>
                                            <p:cond delay="0"/>
                                          </p:stCondLst>
                                        </p:cTn>
                                        <p:tgtEl>
                                          <p:spTgt spid="6"/>
                                        </p:tgtEl>
                                      </p:cBhvr>
                                    </p:animEffect>
                                    <p:anim calcmode="lin" valueType="num">
                                      <p:cBhvr>
                                        <p:cTn id="2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gtEl>
                                      </p:cBhvr>
                                      <p:to x="100000" y="60000"/>
                                    </p:animScale>
                                    <p:animScale>
                                      <p:cBhvr>
                                        <p:cTn id="26" dur="166" decel="50000">
                                          <p:stCondLst>
                                            <p:cond delay="676"/>
                                          </p:stCondLst>
                                        </p:cTn>
                                        <p:tgtEl>
                                          <p:spTgt spid="6"/>
                                        </p:tgtEl>
                                      </p:cBhvr>
                                      <p:to x="100000" y="100000"/>
                                    </p:animScale>
                                    <p:animScale>
                                      <p:cBhvr>
                                        <p:cTn id="27" dur="26">
                                          <p:stCondLst>
                                            <p:cond delay="1312"/>
                                          </p:stCondLst>
                                        </p:cTn>
                                        <p:tgtEl>
                                          <p:spTgt spid="6"/>
                                        </p:tgtEl>
                                      </p:cBhvr>
                                      <p:to x="100000" y="80000"/>
                                    </p:animScale>
                                    <p:animScale>
                                      <p:cBhvr>
                                        <p:cTn id="28" dur="166" decel="50000">
                                          <p:stCondLst>
                                            <p:cond delay="1338"/>
                                          </p:stCondLst>
                                        </p:cTn>
                                        <p:tgtEl>
                                          <p:spTgt spid="6"/>
                                        </p:tgtEl>
                                      </p:cBhvr>
                                      <p:to x="100000" y="100000"/>
                                    </p:animScale>
                                    <p:animScale>
                                      <p:cBhvr>
                                        <p:cTn id="29" dur="26">
                                          <p:stCondLst>
                                            <p:cond delay="1642"/>
                                          </p:stCondLst>
                                        </p:cTn>
                                        <p:tgtEl>
                                          <p:spTgt spid="6"/>
                                        </p:tgtEl>
                                      </p:cBhvr>
                                      <p:to x="100000" y="90000"/>
                                    </p:animScale>
                                    <p:animScale>
                                      <p:cBhvr>
                                        <p:cTn id="30" dur="166" decel="50000">
                                          <p:stCondLst>
                                            <p:cond delay="1668"/>
                                          </p:stCondLst>
                                        </p:cTn>
                                        <p:tgtEl>
                                          <p:spTgt spid="6"/>
                                        </p:tgtEl>
                                      </p:cBhvr>
                                      <p:to x="100000" y="100000"/>
                                    </p:animScale>
                                    <p:animScale>
                                      <p:cBhvr>
                                        <p:cTn id="31" dur="26">
                                          <p:stCondLst>
                                            <p:cond delay="1808"/>
                                          </p:stCondLst>
                                        </p:cTn>
                                        <p:tgtEl>
                                          <p:spTgt spid="6"/>
                                        </p:tgtEl>
                                      </p:cBhvr>
                                      <p:to x="100000" y="95000"/>
                                    </p:animScale>
                                    <p:animScale>
                                      <p:cBhvr>
                                        <p:cTn id="32" dur="166" decel="50000">
                                          <p:stCondLst>
                                            <p:cond delay="1834"/>
                                          </p:stCondLst>
                                        </p:cTn>
                                        <p:tgtEl>
                                          <p:spTgt spid="6"/>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19" presetClass="entr" presetSubtype="1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0" fill="hold"/>
                                        <p:tgtEl>
                                          <p:spTgt spid="8"/>
                                        </p:tgtEl>
                                        <p:attrNameLst>
                                          <p:attrName>ppt_w</p:attrName>
                                        </p:attrNameLst>
                                      </p:cBhvr>
                                      <p:tavLst>
                                        <p:tav tm="0" fmla="#ppt_w*sin(2.5*pi*$)">
                                          <p:val>
                                            <p:fltVal val="0"/>
                                          </p:val>
                                        </p:tav>
                                        <p:tav tm="100000">
                                          <p:val>
                                            <p:fltVal val="1"/>
                                          </p:val>
                                        </p:tav>
                                      </p:tavLst>
                                    </p:anim>
                                    <p:anim calcmode="lin" valueType="num">
                                      <p:cBhvr>
                                        <p:cTn id="38" dur="5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14282" y="285728"/>
            <a:ext cx="8501122" cy="6429420"/>
          </a:xfrm>
          <a:ln>
            <a:solidFill>
              <a:schemeClr val="tx1"/>
            </a:solidFill>
          </a:ln>
        </p:spPr>
        <p:txBody>
          <a:bodyPr/>
          <a:lstStyle/>
          <a:p>
            <a:r>
              <a:rPr lang="en-US" sz="2800" b="1" u="sng" dirty="0">
                <a:solidFill>
                  <a:schemeClr val="accent1"/>
                </a:solidFill>
              </a:rPr>
              <a:t>Impaired Fasting Glucose</a:t>
            </a:r>
            <a:r>
              <a:rPr lang="en-US" sz="2800" dirty="0"/>
              <a:t>:</a:t>
            </a:r>
            <a:r>
              <a:rPr lang="en-IN" sz="2800" dirty="0"/>
              <a:t> Impaired fasting glucose (IFG) is a type of </a:t>
            </a:r>
            <a:r>
              <a:rPr lang="en-IN" sz="2800" dirty="0" err="1"/>
              <a:t>prediabetes</a:t>
            </a:r>
            <a:r>
              <a:rPr lang="en-IN" sz="2800" dirty="0"/>
              <a:t>, in which the blood sugar level during fasting is consistently higher than what are considered normal levels however, the level is not high enough to be diagnosed as diabetes mellitus.</a:t>
            </a:r>
          </a:p>
          <a:p>
            <a:endParaRPr lang="en-US" sz="2800" b="1" u="sng" dirty="0"/>
          </a:p>
          <a:p>
            <a:r>
              <a:rPr lang="en-IN" sz="2800" b="1" u="sng" dirty="0">
                <a:solidFill>
                  <a:schemeClr val="accent1"/>
                </a:solidFill>
              </a:rPr>
              <a:t>Impaired Glucose </a:t>
            </a:r>
            <a:r>
              <a:rPr lang="en-IN" sz="2800" b="1" u="sng" dirty="0" err="1">
                <a:solidFill>
                  <a:schemeClr val="accent1"/>
                </a:solidFill>
              </a:rPr>
              <a:t>Tollerence</a:t>
            </a:r>
            <a:r>
              <a:rPr lang="en-IN" sz="2800" b="1" u="sng" dirty="0"/>
              <a:t>: </a:t>
            </a:r>
            <a:r>
              <a:rPr lang="en-IN" sz="2800" dirty="0"/>
              <a:t>Impaired glucose tolerance (IGT) is a pre-diabetic state.  IGT may precede type 2 diabetes mellitus by many years. </a:t>
            </a:r>
          </a:p>
          <a:p>
            <a:endParaRPr lang="en-US" dirty="0"/>
          </a:p>
          <a:p>
            <a:endParaRPr lang="en-IN" dirty="0"/>
          </a:p>
          <a:p>
            <a:endParaRPr lang="en-IN" dirty="0"/>
          </a:p>
        </p:txBody>
      </p:sp>
    </p:spTree>
  </p:cSld>
  <p:clrMapOvr>
    <a:masterClrMapping/>
  </p:clrMapOvr>
  <p:transition spd="med">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par>
                                <p:cTn id="8" presetID="13"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plus(in)">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500306"/>
            <a:ext cx="8229600" cy="1714512"/>
          </a:xfrm>
        </p:spPr>
        <p:txBody>
          <a:bodyPr>
            <a:normAutofit fontScale="90000"/>
          </a:bodyPr>
          <a:lstStyle/>
          <a:p>
            <a:pPr lvl="1" algn="l" rtl="0">
              <a:spcBef>
                <a:spcPct val="0"/>
              </a:spcBef>
            </a:pPr>
            <a:r>
              <a:rPr lang="en-US" sz="4000" dirty="0">
                <a:solidFill>
                  <a:schemeClr val="accent5">
                    <a:lumMod val="75000"/>
                  </a:schemeClr>
                </a:solidFill>
                <a:latin typeface="Comic Sans MS" pitchFamily="66" charset="0"/>
              </a:rPr>
              <a:t>Presenting the case of 5 year old female patient admitted in our civil hospital in pediatric ward H-4</a:t>
            </a:r>
            <a:br>
              <a:rPr lang="en-US" sz="4000" dirty="0">
                <a:solidFill>
                  <a:schemeClr val="accent5">
                    <a:lumMod val="75000"/>
                  </a:schemeClr>
                </a:solidFill>
                <a:latin typeface="Comic Sans MS" pitchFamily="66" charset="0"/>
              </a:rPr>
            </a:br>
            <a:r>
              <a:rPr lang="en-US" sz="4000" dirty="0">
                <a:solidFill>
                  <a:schemeClr val="accent5">
                    <a:lumMod val="75000"/>
                  </a:schemeClr>
                </a:solidFill>
                <a:latin typeface="Comic Sans MS" pitchFamily="66" charset="0"/>
              </a:rPr>
              <a:t>dated at 27/09/2016 with following chief complain:</a:t>
            </a:r>
            <a:br>
              <a:rPr lang="en-US" sz="4000" dirty="0">
                <a:solidFill>
                  <a:schemeClr val="accent5">
                    <a:lumMod val="75000"/>
                  </a:schemeClr>
                </a:solidFill>
                <a:latin typeface="Comic Sans MS" pitchFamily="66" charset="0"/>
              </a:rPr>
            </a:br>
            <a:br>
              <a:rPr lang="en-US" sz="2400" dirty="0">
                <a:latin typeface="Comic Sans MS" pitchFamily="66" charset="0"/>
              </a:rPr>
            </a:br>
            <a:br>
              <a:rPr lang="en-US" sz="2400" dirty="0">
                <a:latin typeface="Comic Sans MS" pitchFamily="66" charset="0"/>
              </a:rPr>
            </a:br>
            <a:br>
              <a:rPr lang="en-IN" sz="2400" b="1" dirty="0">
                <a:solidFill>
                  <a:srgbClr val="FF29B8"/>
                </a:solidFill>
                <a:latin typeface="Bradley Hand ITC" pitchFamily="66" charset="0"/>
              </a:rPr>
            </a:br>
            <a:endParaRPr lang="en-IN" sz="2400" dirty="0">
              <a:latin typeface="Comic Sans MS" pitchFamily="66" charset="0"/>
            </a:endParaRPr>
          </a:p>
        </p:txBody>
      </p:sp>
      <p:sp>
        <p:nvSpPr>
          <p:cNvPr id="3" name="Content Placeholder 2"/>
          <p:cNvSpPr>
            <a:spLocks noGrp="1"/>
          </p:cNvSpPr>
          <p:nvPr>
            <p:ph sz="quarter" idx="1"/>
          </p:nvPr>
        </p:nvSpPr>
        <p:spPr>
          <a:xfrm>
            <a:off x="357158" y="3071786"/>
            <a:ext cx="8229600" cy="3786214"/>
          </a:xfrm>
        </p:spPr>
        <p:txBody>
          <a:bodyPr>
            <a:normAutofit/>
          </a:bodyPr>
          <a:lstStyle/>
          <a:p>
            <a:pPr>
              <a:buFont typeface="Wingdings" pitchFamily="2" charset="2"/>
              <a:buChar char="q"/>
            </a:pPr>
            <a:r>
              <a:rPr lang="en-US" sz="3400" b="1" dirty="0">
                <a:latin typeface="Arial" pitchFamily="34" charset="0"/>
                <a:cs typeface="Arial" pitchFamily="34" charset="0"/>
              </a:rPr>
              <a:t>Pain in right ear since 15 days </a:t>
            </a:r>
            <a:endParaRPr lang="en-IN" sz="3400" b="1" dirty="0">
              <a:latin typeface="Arial" pitchFamily="34" charset="0"/>
              <a:cs typeface="Arial" pitchFamily="34" charset="0"/>
            </a:endParaRPr>
          </a:p>
          <a:p>
            <a:pPr>
              <a:buFont typeface="Wingdings" pitchFamily="2" charset="2"/>
              <a:buChar char="q"/>
            </a:pPr>
            <a:r>
              <a:rPr lang="en-US" sz="3400" b="1" dirty="0">
                <a:latin typeface="Arial" pitchFamily="34" charset="0"/>
                <a:cs typeface="Arial" pitchFamily="34" charset="0"/>
              </a:rPr>
              <a:t>Pain in neck since 15 days</a:t>
            </a:r>
          </a:p>
          <a:p>
            <a:pPr>
              <a:buFont typeface="Wingdings" pitchFamily="2" charset="2"/>
              <a:buChar char="q"/>
            </a:pPr>
            <a:r>
              <a:rPr lang="en-US" sz="3400" b="1" dirty="0">
                <a:latin typeface="Arial" pitchFamily="34" charset="0"/>
                <a:cs typeface="Arial" pitchFamily="34" charset="0"/>
              </a:rPr>
              <a:t>Vomiting and fever since 15 days</a:t>
            </a:r>
          </a:p>
          <a:p>
            <a:pPr>
              <a:buNone/>
            </a:pPr>
            <a:endParaRPr lang="en-US" sz="3400" i="1" u="sng" dirty="0">
              <a:solidFill>
                <a:srgbClr val="00B050"/>
              </a:solidFill>
            </a:endParaRPr>
          </a:p>
        </p:txBody>
      </p:sp>
    </p:spTree>
  </p:cSld>
  <p:clrMapOvr>
    <a:masterClrMapping/>
  </p:clrMapOvr>
  <p:transition spd="med">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anim calcmode="lin" valueType="num">
                                      <p:cBhvr>
                                        <p:cTn id="14"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5"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000"/>
                                        <p:tgtEl>
                                          <p:spTgt spid="3">
                                            <p:txEl>
                                              <p:pRg st="1" end="1"/>
                                            </p:txEl>
                                          </p:spTgt>
                                        </p:tgtEl>
                                      </p:cBhvr>
                                    </p:animEffect>
                                    <p:anim calcmode="lin" valueType="num">
                                      <p:cBhvr>
                                        <p:cTn id="22"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23"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25" fill="hold">
                      <p:stCondLst>
                        <p:cond delay="indefinite"/>
                      </p:stCondLst>
                      <p:childTnLst>
                        <p:par>
                          <p:cTn id="26" fill="hold">
                            <p:stCondLst>
                              <p:cond delay="0"/>
                            </p:stCondLst>
                            <p:childTnLst>
                              <p:par>
                                <p:cTn id="27" presetID="35"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2000"/>
                                        <p:tgtEl>
                                          <p:spTgt spid="3">
                                            <p:txEl>
                                              <p:pRg st="2" end="2"/>
                                            </p:txEl>
                                          </p:spTgt>
                                        </p:tgtEl>
                                      </p:cBhvr>
                                    </p:animEffect>
                                    <p:anim calcmode="lin" valueType="num">
                                      <p:cBhvr>
                                        <p:cTn id="30"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31"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2"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640960" cy="1600200"/>
          </a:xfrm>
        </p:spPr>
        <p:txBody>
          <a:bodyPr>
            <a:normAutofit/>
          </a:bodyPr>
          <a:lstStyle/>
          <a:p>
            <a:r>
              <a:rPr lang="en-IN" sz="4800" dirty="0"/>
              <a:t>       </a:t>
            </a:r>
            <a:r>
              <a:rPr lang="en-IN" sz="4800" b="1" i="1" u="sng" dirty="0"/>
              <a:t>Coagulation Profile</a:t>
            </a:r>
            <a:br>
              <a:rPr lang="en-IN" sz="4800" b="1" i="1" u="sng" dirty="0"/>
            </a:br>
            <a:r>
              <a:rPr lang="en-IN" sz="2400" dirty="0"/>
              <a:t>Sample </a:t>
            </a:r>
            <a:r>
              <a:rPr lang="en-IN" sz="2400" dirty="0" err="1"/>
              <a:t>type:Blood</a:t>
            </a:r>
            <a:r>
              <a:rPr lang="en-IN" sz="2400" dirty="0"/>
              <a:t>(</a:t>
            </a:r>
            <a:r>
              <a:rPr lang="en-IN" sz="2400" dirty="0" err="1"/>
              <a:t>serum,plasma</a:t>
            </a:r>
            <a:r>
              <a:rPr lang="en-IN" sz="2400" dirty="0"/>
              <a:t>)        date:27/09/2016</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058381499"/>
              </p:ext>
            </p:extLst>
          </p:nvPr>
        </p:nvGraphicFramePr>
        <p:xfrm>
          <a:off x="142845" y="1714488"/>
          <a:ext cx="8643996" cy="5000660"/>
        </p:xfrm>
        <a:graphic>
          <a:graphicData uri="http://schemas.openxmlformats.org/drawingml/2006/table">
            <a:tbl>
              <a:tblPr firstRow="1" bandRow="1">
                <a:tableStyleId>{5C22544A-7EE6-4342-B048-85BDC9FD1C3A}</a:tableStyleId>
              </a:tblPr>
              <a:tblGrid>
                <a:gridCol w="2881332">
                  <a:extLst>
                    <a:ext uri="{9D8B030D-6E8A-4147-A177-3AD203B41FA5}">
                      <a16:colId xmlns:a16="http://schemas.microsoft.com/office/drawing/2014/main" val="20000"/>
                    </a:ext>
                  </a:extLst>
                </a:gridCol>
                <a:gridCol w="2881332">
                  <a:extLst>
                    <a:ext uri="{9D8B030D-6E8A-4147-A177-3AD203B41FA5}">
                      <a16:colId xmlns:a16="http://schemas.microsoft.com/office/drawing/2014/main" val="20001"/>
                    </a:ext>
                  </a:extLst>
                </a:gridCol>
                <a:gridCol w="2881332">
                  <a:extLst>
                    <a:ext uri="{9D8B030D-6E8A-4147-A177-3AD203B41FA5}">
                      <a16:colId xmlns:a16="http://schemas.microsoft.com/office/drawing/2014/main" val="20002"/>
                    </a:ext>
                  </a:extLst>
                </a:gridCol>
              </a:tblGrid>
              <a:tr h="1250165">
                <a:tc>
                  <a:txBody>
                    <a:bodyPr/>
                    <a:lstStyle/>
                    <a:p>
                      <a:r>
                        <a:rPr lang="en-IN" dirty="0"/>
                        <a:t>Test</a:t>
                      </a:r>
                    </a:p>
                  </a:txBody>
                  <a:tcPr/>
                </a:tc>
                <a:tc>
                  <a:txBody>
                    <a:bodyPr/>
                    <a:lstStyle/>
                    <a:p>
                      <a:r>
                        <a:rPr lang="en-IN" dirty="0"/>
                        <a:t>Result</a:t>
                      </a:r>
                    </a:p>
                  </a:txBody>
                  <a:tcPr/>
                </a:tc>
                <a:tc>
                  <a:txBody>
                    <a:bodyPr/>
                    <a:lstStyle/>
                    <a:p>
                      <a:r>
                        <a:rPr lang="en-IN" dirty="0" err="1"/>
                        <a:t>Refrence</a:t>
                      </a:r>
                      <a:r>
                        <a:rPr lang="en-IN" dirty="0"/>
                        <a:t> Range</a:t>
                      </a:r>
                    </a:p>
                  </a:txBody>
                  <a:tcPr/>
                </a:tc>
                <a:extLst>
                  <a:ext uri="{0D108BD9-81ED-4DB2-BD59-A6C34878D82A}">
                    <a16:rowId xmlns:a16="http://schemas.microsoft.com/office/drawing/2014/main" val="10000"/>
                  </a:ext>
                </a:extLst>
              </a:tr>
              <a:tr h="1250165">
                <a:tc gridSpan="3">
                  <a:txBody>
                    <a:bodyPr/>
                    <a:lstStyle/>
                    <a:p>
                      <a:r>
                        <a:rPr lang="en-IN" b="1" u="sng" dirty="0" err="1"/>
                        <a:t>Prothombine</a:t>
                      </a:r>
                      <a:r>
                        <a:rPr lang="en-IN" b="1" u="sng" dirty="0"/>
                        <a:t> Time</a:t>
                      </a:r>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10001"/>
                  </a:ext>
                </a:extLst>
              </a:tr>
              <a:tr h="1250165">
                <a:tc>
                  <a:txBody>
                    <a:bodyPr/>
                    <a:lstStyle/>
                    <a:p>
                      <a:r>
                        <a:rPr lang="en-IN" dirty="0"/>
                        <a:t>Patient</a:t>
                      </a:r>
                    </a:p>
                  </a:txBody>
                  <a:tcPr/>
                </a:tc>
                <a:tc>
                  <a:txBody>
                    <a:bodyPr/>
                    <a:lstStyle/>
                    <a:p>
                      <a:r>
                        <a:rPr lang="en-IN" dirty="0"/>
                        <a:t>16.00 SEC</a:t>
                      </a:r>
                    </a:p>
                  </a:txBody>
                  <a:tcPr/>
                </a:tc>
                <a:tc>
                  <a:txBody>
                    <a:bodyPr/>
                    <a:lstStyle/>
                    <a:p>
                      <a:r>
                        <a:rPr lang="en-IN" dirty="0"/>
                        <a:t>11-16 SEC</a:t>
                      </a:r>
                    </a:p>
                  </a:txBody>
                  <a:tcPr/>
                </a:tc>
                <a:extLst>
                  <a:ext uri="{0D108BD9-81ED-4DB2-BD59-A6C34878D82A}">
                    <a16:rowId xmlns:a16="http://schemas.microsoft.com/office/drawing/2014/main" val="10002"/>
                  </a:ext>
                </a:extLst>
              </a:tr>
              <a:tr h="1250165">
                <a:tc>
                  <a:txBody>
                    <a:bodyPr/>
                    <a:lstStyle/>
                    <a:p>
                      <a:r>
                        <a:rPr lang="en-IN" dirty="0"/>
                        <a:t>Control</a:t>
                      </a:r>
                    </a:p>
                  </a:txBody>
                  <a:tcPr/>
                </a:tc>
                <a:tc gridSpan="2">
                  <a:txBody>
                    <a:bodyPr/>
                    <a:lstStyle/>
                    <a:p>
                      <a:r>
                        <a:rPr lang="en-IN" dirty="0"/>
                        <a:t>15 SEC</a:t>
                      </a:r>
                    </a:p>
                  </a:txBody>
                  <a:tcPr/>
                </a:tc>
                <a:tc hMerge="1">
                  <a:txBody>
                    <a:bodyPr/>
                    <a:lstStyle/>
                    <a:p>
                      <a:endParaRPr lang="en-IN"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56097725"/>
      </p:ext>
    </p:extLst>
  </p:cSld>
  <p:clrMapOvr>
    <a:masterClrMapping/>
  </p:clrMapOvr>
  <p:transition spd="med">
    <p:comb dir="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42852"/>
            <a:ext cx="9144000" cy="6715148"/>
          </a:xfrm>
        </p:spPr>
        <p:txBody>
          <a:bodyPr/>
          <a:lstStyle/>
          <a:p>
            <a:r>
              <a:rPr lang="en-US" sz="3200" b="1" u="sng" dirty="0" err="1">
                <a:solidFill>
                  <a:schemeClr val="accent1"/>
                </a:solidFill>
              </a:rPr>
              <a:t>Prothrombin</a:t>
            </a:r>
            <a:r>
              <a:rPr lang="en-US" sz="3200" dirty="0"/>
              <a:t>:</a:t>
            </a:r>
            <a:r>
              <a:rPr lang="en-IN" sz="3200" b="1" dirty="0"/>
              <a:t> </a:t>
            </a:r>
            <a:r>
              <a:rPr lang="en-IN" sz="3200" dirty="0"/>
              <a:t>Prothrombin (coagulation factor II) is proteolytically cleaved to form thrombin in the coagulation cascade, the clotting process. Thrombin in turn acts as a serine protease that converts soluble fibrinogen into insoluble strands of fibrin, as well as catalyzing many other coagulation-related reactions.</a:t>
            </a:r>
          </a:p>
          <a:p>
            <a:endParaRPr lang="en-US" sz="3200" dirty="0"/>
          </a:p>
          <a:p>
            <a:r>
              <a:rPr lang="en-US" sz="3200" b="1" u="sng" dirty="0" err="1">
                <a:solidFill>
                  <a:schemeClr val="accent1"/>
                </a:solidFill>
              </a:rPr>
              <a:t>Prothrombin</a:t>
            </a:r>
            <a:r>
              <a:rPr lang="en-US" sz="3200" b="1" u="sng" dirty="0">
                <a:solidFill>
                  <a:schemeClr val="accent1"/>
                </a:solidFill>
              </a:rPr>
              <a:t> </a:t>
            </a:r>
            <a:r>
              <a:rPr lang="en-US" sz="3200" b="1" u="sng" dirty="0" err="1">
                <a:solidFill>
                  <a:schemeClr val="accent1"/>
                </a:solidFill>
              </a:rPr>
              <a:t>Time</a:t>
            </a:r>
            <a:r>
              <a:rPr lang="en-US" sz="3200" b="1" u="sng" dirty="0" err="1"/>
              <a:t>:</a:t>
            </a:r>
            <a:r>
              <a:rPr lang="en-US" sz="3200" dirty="0" err="1"/>
              <a:t>It</a:t>
            </a:r>
            <a:r>
              <a:rPr lang="en-US" sz="3200" b="1" u="sng" dirty="0"/>
              <a:t> </a:t>
            </a:r>
            <a:r>
              <a:rPr lang="en-US" sz="3200" dirty="0"/>
              <a:t>indicates the time taken for </a:t>
            </a:r>
            <a:r>
              <a:rPr lang="en-US" sz="3200" dirty="0" err="1"/>
              <a:t>cloting</a:t>
            </a:r>
            <a:r>
              <a:rPr lang="en-US" sz="3200" dirty="0"/>
              <a:t> of blood.(blood plasma)</a:t>
            </a:r>
          </a:p>
          <a:p>
            <a:pPr>
              <a:buNone/>
            </a:pPr>
            <a:r>
              <a:rPr lang="en-US" dirty="0"/>
              <a:t>                 </a:t>
            </a:r>
            <a:endParaRPr lang="en-IN" dirty="0"/>
          </a:p>
        </p:txBody>
      </p:sp>
    </p:spTree>
  </p:cSld>
  <p:clrMapOvr>
    <a:masterClrMapping/>
  </p:clrMapOvr>
  <p:transition spd="med">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par>
                                <p:cTn id="8" presetID="16" presetClass="entr" presetSubtype="2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Horizontal)">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33002"/>
            <a:ext cx="8496944" cy="1143000"/>
          </a:xfrm>
        </p:spPr>
        <p:txBody>
          <a:bodyPr>
            <a:normAutofit/>
          </a:bodyPr>
          <a:lstStyle/>
          <a:p>
            <a:r>
              <a:rPr lang="en-IN" dirty="0"/>
              <a:t>          </a:t>
            </a:r>
            <a:r>
              <a:rPr lang="en-IN" sz="4400" b="1" i="1" u="sng" dirty="0" err="1"/>
              <a:t>Haemogram</a:t>
            </a:r>
            <a:r>
              <a:rPr lang="en-IN" sz="4400" b="1" i="1" u="sng" dirty="0"/>
              <a:t> Profile</a:t>
            </a:r>
            <a:br>
              <a:rPr lang="en-IN" sz="4400" b="1" i="1" u="sng" dirty="0"/>
            </a:br>
            <a:r>
              <a:rPr lang="en-IN" sz="2400" b="1" dirty="0"/>
              <a:t>Sample </a:t>
            </a:r>
            <a:r>
              <a:rPr lang="en-IN" sz="2400" b="1" dirty="0" err="1"/>
              <a:t>Type:Blood</a:t>
            </a:r>
            <a:r>
              <a:rPr lang="en-IN" sz="2400" b="1" dirty="0"/>
              <a:t>(</a:t>
            </a:r>
            <a:r>
              <a:rPr lang="en-IN" sz="2400" b="1" dirty="0" err="1"/>
              <a:t>serum,plasma</a:t>
            </a:r>
            <a:r>
              <a:rPr lang="en-IN" sz="2400" b="1" dirty="0"/>
              <a:t>)  date:27/09/2016</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136253601"/>
              </p:ext>
            </p:extLst>
          </p:nvPr>
        </p:nvGraphicFramePr>
        <p:xfrm>
          <a:off x="107504" y="1255467"/>
          <a:ext cx="8970167" cy="5602532"/>
        </p:xfrm>
        <a:graphic>
          <a:graphicData uri="http://schemas.openxmlformats.org/drawingml/2006/table">
            <a:tbl>
              <a:tblPr firstRow="1" bandRow="1">
                <a:tableStyleId>{5C22544A-7EE6-4342-B048-85BDC9FD1C3A}</a:tableStyleId>
              </a:tblPr>
              <a:tblGrid>
                <a:gridCol w="2990056">
                  <a:extLst>
                    <a:ext uri="{9D8B030D-6E8A-4147-A177-3AD203B41FA5}">
                      <a16:colId xmlns:a16="http://schemas.microsoft.com/office/drawing/2014/main" val="20000"/>
                    </a:ext>
                  </a:extLst>
                </a:gridCol>
                <a:gridCol w="252943">
                  <a:extLst>
                    <a:ext uri="{9D8B030D-6E8A-4147-A177-3AD203B41FA5}">
                      <a16:colId xmlns:a16="http://schemas.microsoft.com/office/drawing/2014/main" val="20001"/>
                    </a:ext>
                  </a:extLst>
                </a:gridCol>
                <a:gridCol w="2737112">
                  <a:extLst>
                    <a:ext uri="{9D8B030D-6E8A-4147-A177-3AD203B41FA5}">
                      <a16:colId xmlns:a16="http://schemas.microsoft.com/office/drawing/2014/main" val="20002"/>
                    </a:ext>
                  </a:extLst>
                </a:gridCol>
                <a:gridCol w="2990056">
                  <a:extLst>
                    <a:ext uri="{9D8B030D-6E8A-4147-A177-3AD203B41FA5}">
                      <a16:colId xmlns:a16="http://schemas.microsoft.com/office/drawing/2014/main" val="20003"/>
                    </a:ext>
                  </a:extLst>
                </a:gridCol>
              </a:tblGrid>
              <a:tr h="560253">
                <a:tc>
                  <a:txBody>
                    <a:bodyPr/>
                    <a:lstStyle/>
                    <a:p>
                      <a:r>
                        <a:rPr lang="en-IN" sz="2400" dirty="0"/>
                        <a:t>Test</a:t>
                      </a:r>
                    </a:p>
                  </a:txBody>
                  <a:tcPr/>
                </a:tc>
                <a:tc gridSpan="2">
                  <a:txBody>
                    <a:bodyPr/>
                    <a:lstStyle/>
                    <a:p>
                      <a:r>
                        <a:rPr lang="en-IN" sz="2400" dirty="0"/>
                        <a:t>Result</a:t>
                      </a:r>
                    </a:p>
                  </a:txBody>
                  <a:tcPr/>
                </a:tc>
                <a:tc hMerge="1">
                  <a:txBody>
                    <a:bodyPr/>
                    <a:lstStyle/>
                    <a:p>
                      <a:endParaRPr lang="en-IN"/>
                    </a:p>
                  </a:txBody>
                  <a:tcPr/>
                </a:tc>
                <a:tc>
                  <a:txBody>
                    <a:bodyPr/>
                    <a:lstStyle/>
                    <a:p>
                      <a:r>
                        <a:rPr lang="en-IN" sz="2400" dirty="0" err="1"/>
                        <a:t>Refrence</a:t>
                      </a:r>
                      <a:r>
                        <a:rPr lang="en-IN" sz="2400" dirty="0"/>
                        <a:t> Range</a:t>
                      </a:r>
                    </a:p>
                  </a:txBody>
                  <a:tcPr/>
                </a:tc>
                <a:extLst>
                  <a:ext uri="{0D108BD9-81ED-4DB2-BD59-A6C34878D82A}">
                    <a16:rowId xmlns:a16="http://schemas.microsoft.com/office/drawing/2014/main" val="10000"/>
                  </a:ext>
                </a:extLst>
              </a:tr>
              <a:tr h="560253">
                <a:tc gridSpan="4">
                  <a:txBody>
                    <a:bodyPr/>
                    <a:lstStyle/>
                    <a:p>
                      <a:r>
                        <a:rPr lang="en-IN" sz="2400" b="1" i="0" u="sng" dirty="0"/>
                        <a:t>Blood</a:t>
                      </a:r>
                      <a:r>
                        <a:rPr lang="en-IN" sz="2400" b="1" i="0" u="sng" baseline="0" dirty="0"/>
                        <a:t> Counts &amp; Indices</a:t>
                      </a:r>
                      <a:endParaRPr lang="en-IN" sz="2400" b="1" i="0" u="sng" dirty="0"/>
                    </a:p>
                  </a:txBody>
                  <a:tcPr/>
                </a:tc>
                <a:tc hMerge="1">
                  <a:txBody>
                    <a:bodyPr/>
                    <a:lstStyle/>
                    <a:p>
                      <a:endParaRPr lang="en-IN" dirty="0"/>
                    </a:p>
                  </a:txBody>
                  <a:tcPr/>
                </a:tc>
                <a:tc hMerge="1">
                  <a:txBody>
                    <a:bodyPr/>
                    <a:lstStyle/>
                    <a:p>
                      <a:endParaRPr lang="en-IN"/>
                    </a:p>
                  </a:txBody>
                  <a:tcPr/>
                </a:tc>
                <a:tc hMerge="1">
                  <a:txBody>
                    <a:bodyPr/>
                    <a:lstStyle/>
                    <a:p>
                      <a:endParaRPr lang="en-IN" dirty="0"/>
                    </a:p>
                  </a:txBody>
                  <a:tcPr/>
                </a:tc>
                <a:extLst>
                  <a:ext uri="{0D108BD9-81ED-4DB2-BD59-A6C34878D82A}">
                    <a16:rowId xmlns:a16="http://schemas.microsoft.com/office/drawing/2014/main" val="10001"/>
                  </a:ext>
                </a:extLst>
              </a:tr>
              <a:tr h="1904861">
                <a:tc>
                  <a:txBody>
                    <a:bodyPr/>
                    <a:lstStyle/>
                    <a:p>
                      <a:r>
                        <a:rPr lang="en-IN" sz="2400" dirty="0" err="1"/>
                        <a:t>Hemoglobin</a:t>
                      </a:r>
                      <a:endParaRPr lang="en-IN" sz="2400" dirty="0"/>
                    </a:p>
                    <a:p>
                      <a:r>
                        <a:rPr lang="en-IN" sz="2400" dirty="0"/>
                        <a:t>Total</a:t>
                      </a:r>
                      <a:r>
                        <a:rPr lang="en-IN" sz="2400" baseline="0" dirty="0"/>
                        <a:t> RBC</a:t>
                      </a:r>
                      <a:endParaRPr lang="en-IN" sz="2400" dirty="0"/>
                    </a:p>
                    <a:p>
                      <a:r>
                        <a:rPr lang="en-IN" sz="2400" dirty="0"/>
                        <a:t>Total WBC</a:t>
                      </a:r>
                    </a:p>
                    <a:p>
                      <a:r>
                        <a:rPr lang="en-IN" sz="2400" dirty="0"/>
                        <a:t>Platelet Count</a:t>
                      </a:r>
                    </a:p>
                  </a:txBody>
                  <a:tcPr/>
                </a:tc>
                <a:tc gridSpan="2">
                  <a:txBody>
                    <a:bodyPr/>
                    <a:lstStyle/>
                    <a:p>
                      <a:r>
                        <a:rPr lang="en-IN" sz="2400" dirty="0">
                          <a:solidFill>
                            <a:schemeClr val="accent3"/>
                          </a:solidFill>
                        </a:rPr>
                        <a:t>7.70 gm%</a:t>
                      </a:r>
                    </a:p>
                    <a:p>
                      <a:r>
                        <a:rPr lang="en-IN" sz="2400" dirty="0">
                          <a:solidFill>
                            <a:schemeClr val="accent3"/>
                          </a:solidFill>
                        </a:rPr>
                        <a:t>3.52 mil/</a:t>
                      </a:r>
                      <a:r>
                        <a:rPr lang="en-IN" sz="2400" dirty="0" err="1">
                          <a:solidFill>
                            <a:schemeClr val="accent3"/>
                          </a:solidFill>
                        </a:rPr>
                        <a:t>cmm</a:t>
                      </a:r>
                      <a:endParaRPr lang="en-IN" sz="2400" dirty="0">
                        <a:solidFill>
                          <a:schemeClr val="accent3"/>
                        </a:solidFill>
                      </a:endParaRPr>
                    </a:p>
                    <a:p>
                      <a:r>
                        <a:rPr lang="en-IN" sz="2400" dirty="0">
                          <a:solidFill>
                            <a:schemeClr val="accent3"/>
                          </a:solidFill>
                        </a:rPr>
                        <a:t>17800 /</a:t>
                      </a:r>
                      <a:r>
                        <a:rPr lang="en-IN" sz="2400" dirty="0" err="1">
                          <a:solidFill>
                            <a:schemeClr val="accent3"/>
                          </a:solidFill>
                        </a:rPr>
                        <a:t>cmm</a:t>
                      </a:r>
                      <a:endParaRPr lang="en-IN" sz="2400" dirty="0">
                        <a:solidFill>
                          <a:schemeClr val="accent3"/>
                        </a:solidFill>
                      </a:endParaRPr>
                    </a:p>
                    <a:p>
                      <a:r>
                        <a:rPr lang="en-IN" sz="2400" dirty="0"/>
                        <a:t>310000 /</a:t>
                      </a:r>
                      <a:r>
                        <a:rPr lang="en-IN" sz="2400" dirty="0" err="1"/>
                        <a:t>cmm</a:t>
                      </a:r>
                      <a:endParaRPr lang="en-IN" sz="2400" dirty="0"/>
                    </a:p>
                  </a:txBody>
                  <a:tcPr/>
                </a:tc>
                <a:tc hMerge="1">
                  <a:txBody>
                    <a:bodyPr/>
                    <a:lstStyle/>
                    <a:p>
                      <a:endParaRPr lang="en-IN"/>
                    </a:p>
                  </a:txBody>
                  <a:tcPr/>
                </a:tc>
                <a:tc>
                  <a:txBody>
                    <a:bodyPr/>
                    <a:lstStyle/>
                    <a:p>
                      <a:r>
                        <a:rPr lang="en-IN" sz="2400" dirty="0"/>
                        <a:t>12-16 gm%</a:t>
                      </a:r>
                    </a:p>
                    <a:p>
                      <a:r>
                        <a:rPr lang="en-IN" sz="2400" dirty="0"/>
                        <a:t>4.2-5.4 mil/</a:t>
                      </a:r>
                      <a:r>
                        <a:rPr lang="en-IN" sz="2400" dirty="0" err="1"/>
                        <a:t>cmm</a:t>
                      </a:r>
                      <a:endParaRPr lang="en-IN" sz="2400" dirty="0"/>
                    </a:p>
                    <a:p>
                      <a:r>
                        <a:rPr lang="en-IN" sz="2400" dirty="0"/>
                        <a:t>4000-11000 /</a:t>
                      </a:r>
                      <a:r>
                        <a:rPr lang="en-IN" sz="2400" dirty="0" err="1"/>
                        <a:t>cmm</a:t>
                      </a:r>
                      <a:endParaRPr lang="en-IN" sz="2400" dirty="0"/>
                    </a:p>
                    <a:p>
                      <a:r>
                        <a:rPr lang="en-IN" sz="2400" dirty="0"/>
                        <a:t>1.5-4 lakh /</a:t>
                      </a:r>
                      <a:r>
                        <a:rPr lang="en-IN" sz="2400" dirty="0" err="1"/>
                        <a:t>cmm</a:t>
                      </a:r>
                      <a:endParaRPr lang="en-IN" sz="2400" dirty="0"/>
                    </a:p>
                  </a:txBody>
                  <a:tcPr/>
                </a:tc>
                <a:extLst>
                  <a:ext uri="{0D108BD9-81ED-4DB2-BD59-A6C34878D82A}">
                    <a16:rowId xmlns:a16="http://schemas.microsoft.com/office/drawing/2014/main" val="10002"/>
                  </a:ext>
                </a:extLst>
              </a:tr>
              <a:tr h="560253">
                <a:tc gridSpan="4">
                  <a:txBody>
                    <a:bodyPr/>
                    <a:lstStyle/>
                    <a:p>
                      <a:endParaRPr lang="en-IN" sz="2400" b="1" u="sng" dirty="0"/>
                    </a:p>
                  </a:txBody>
                  <a:tcPr/>
                </a:tc>
                <a:tc hMerge="1">
                  <a:txBody>
                    <a:bodyPr/>
                    <a:lstStyle/>
                    <a:p>
                      <a:endParaRPr lang="en-IN" dirty="0"/>
                    </a:p>
                  </a:txBody>
                  <a:tcPr/>
                </a:tc>
                <a:tc hMerge="1">
                  <a:txBody>
                    <a:bodyPr/>
                    <a:lstStyle/>
                    <a:p>
                      <a:endParaRPr lang="en-IN"/>
                    </a:p>
                  </a:txBody>
                  <a:tcPr/>
                </a:tc>
                <a:tc hMerge="1">
                  <a:txBody>
                    <a:bodyPr/>
                    <a:lstStyle/>
                    <a:p>
                      <a:endParaRPr lang="en-IN" dirty="0"/>
                    </a:p>
                  </a:txBody>
                  <a:tcPr/>
                </a:tc>
                <a:extLst>
                  <a:ext uri="{0D108BD9-81ED-4DB2-BD59-A6C34878D82A}">
                    <a16:rowId xmlns:a16="http://schemas.microsoft.com/office/drawing/2014/main" val="10003"/>
                  </a:ext>
                </a:extLst>
              </a:tr>
              <a:tr h="560253">
                <a:tc gridSpan="4">
                  <a:txBody>
                    <a:bodyPr/>
                    <a:lstStyle/>
                    <a:p>
                      <a:r>
                        <a:rPr lang="en-IN" sz="2400" b="1" u="sng" dirty="0"/>
                        <a:t>WBC Morphology</a:t>
                      </a:r>
                    </a:p>
                  </a:txBody>
                  <a:tcPr/>
                </a:tc>
                <a:tc hMerge="1">
                  <a:txBody>
                    <a:bodyPr/>
                    <a:lstStyle/>
                    <a:p>
                      <a:endParaRPr lang="en-IN" dirty="0"/>
                    </a:p>
                  </a:txBody>
                  <a:tcPr/>
                </a:tc>
                <a:tc hMerge="1">
                  <a:txBody>
                    <a:bodyPr/>
                    <a:lstStyle/>
                    <a:p>
                      <a:endParaRPr lang="en-IN"/>
                    </a:p>
                  </a:txBody>
                  <a:tcPr/>
                </a:tc>
                <a:tc hMerge="1">
                  <a:txBody>
                    <a:bodyPr/>
                    <a:lstStyle/>
                    <a:p>
                      <a:endParaRPr lang="en-IN" dirty="0"/>
                    </a:p>
                  </a:txBody>
                  <a:tcPr/>
                </a:tc>
                <a:extLst>
                  <a:ext uri="{0D108BD9-81ED-4DB2-BD59-A6C34878D82A}">
                    <a16:rowId xmlns:a16="http://schemas.microsoft.com/office/drawing/2014/main" val="10004"/>
                  </a:ext>
                </a:extLst>
              </a:tr>
              <a:tr h="1456659">
                <a:tc gridSpan="2">
                  <a:txBody>
                    <a:bodyPr/>
                    <a:lstStyle/>
                    <a:p>
                      <a:r>
                        <a:rPr lang="en-IN" sz="2400" dirty="0"/>
                        <a:t>WBC</a:t>
                      </a:r>
                    </a:p>
                    <a:p>
                      <a:r>
                        <a:rPr lang="en-IN" sz="2400" dirty="0" err="1"/>
                        <a:t>Platelate</a:t>
                      </a:r>
                      <a:r>
                        <a:rPr lang="en-IN" sz="2400" dirty="0"/>
                        <a:t> on</a:t>
                      </a:r>
                      <a:r>
                        <a:rPr lang="en-IN" sz="2400" baseline="0" dirty="0"/>
                        <a:t> </a:t>
                      </a:r>
                      <a:r>
                        <a:rPr lang="en-IN" sz="2400" dirty="0"/>
                        <a:t>smear</a:t>
                      </a:r>
                    </a:p>
                    <a:p>
                      <a:r>
                        <a:rPr lang="en-IN" sz="2400" dirty="0"/>
                        <a:t>Parasites</a:t>
                      </a:r>
                    </a:p>
                  </a:txBody>
                  <a:tcPr/>
                </a:tc>
                <a:tc hMerge="1">
                  <a:txBody>
                    <a:bodyPr/>
                    <a:lstStyle/>
                    <a:p>
                      <a:endParaRPr lang="en-IN" dirty="0"/>
                    </a:p>
                  </a:txBody>
                  <a:tcPr/>
                </a:tc>
                <a:tc gridSpan="2">
                  <a:txBody>
                    <a:bodyPr/>
                    <a:lstStyle/>
                    <a:p>
                      <a:r>
                        <a:rPr lang="en-IN" sz="2400" dirty="0"/>
                        <a:t>            -</a:t>
                      </a:r>
                    </a:p>
                    <a:p>
                      <a:r>
                        <a:rPr lang="en-IN" sz="2400" dirty="0"/>
                        <a:t>Adequate</a:t>
                      </a:r>
                    </a:p>
                    <a:p>
                      <a:r>
                        <a:rPr lang="en-IN" sz="2400" dirty="0"/>
                        <a:t>Malarial parasite not </a:t>
                      </a:r>
                      <a:r>
                        <a:rPr lang="en-IN" sz="2400" dirty="0" err="1"/>
                        <a:t>detcted</a:t>
                      </a:r>
                      <a:endParaRPr lang="en-IN" sz="2400" dirty="0"/>
                    </a:p>
                  </a:txBody>
                  <a:tcPr/>
                </a:tc>
                <a:tc hMerge="1">
                  <a:txBody>
                    <a:bodyPr/>
                    <a:lstStyle/>
                    <a:p>
                      <a:endParaRPr lang="en-IN"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20552306"/>
      </p:ext>
    </p:extLst>
  </p:cSld>
  <p:clrMapOvr>
    <a:masterClrMapping/>
  </p:clrMapOvr>
  <p:transition spd="med">
    <p:split orient="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9144000" cy="2000264"/>
          </a:xfrm>
        </p:spPr>
        <p:txBody>
          <a:bodyPr>
            <a:noAutofit/>
          </a:bodyPr>
          <a:lstStyle/>
          <a:p>
            <a:pPr algn="ctr"/>
            <a:r>
              <a:rPr lang="en-US" sz="2400" b="1" i="1" u="sng" dirty="0"/>
              <a:t>ARTERIAL BLOOD GAS ANALYSIS</a:t>
            </a:r>
            <a:br>
              <a:rPr lang="en-US" sz="2400" b="1" i="1" u="sng" dirty="0"/>
            </a:br>
            <a:r>
              <a:rPr lang="en-US" sz="2400" b="1" dirty="0"/>
              <a:t>sample type: blood(</a:t>
            </a:r>
            <a:r>
              <a:rPr lang="en-US" sz="2400" b="1" dirty="0" err="1"/>
              <a:t>serum,plasma</a:t>
            </a:r>
            <a:r>
              <a:rPr lang="en-US" sz="2400" b="1" dirty="0"/>
              <a:t>) date:28/09/2016</a:t>
            </a:r>
            <a:br>
              <a:rPr lang="en-US" sz="2400" b="1" dirty="0"/>
            </a:br>
            <a:r>
              <a:rPr lang="en-US" sz="2400" b="1" dirty="0" err="1"/>
              <a:t>Uncompasated</a:t>
            </a:r>
            <a:r>
              <a:rPr lang="en-US" sz="2400" b="1" dirty="0"/>
              <a:t> metabolic acidosis</a:t>
            </a:r>
            <a:br>
              <a:rPr lang="en-US" sz="3200" b="1" dirty="0"/>
            </a:br>
            <a:endParaRPr lang="en-IN" sz="3200" b="1"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510582951"/>
              </p:ext>
            </p:extLst>
          </p:nvPr>
        </p:nvGraphicFramePr>
        <p:xfrm>
          <a:off x="0" y="2071679"/>
          <a:ext cx="9144000" cy="450056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1476004">
                <a:tc>
                  <a:txBody>
                    <a:bodyPr/>
                    <a:lstStyle/>
                    <a:p>
                      <a:pPr algn="ctr"/>
                      <a:r>
                        <a:rPr lang="en-US" sz="2800" dirty="0"/>
                        <a:t>Test</a:t>
                      </a:r>
                      <a:endParaRPr lang="en-IN" sz="2800" dirty="0"/>
                    </a:p>
                  </a:txBody>
                  <a:tcPr/>
                </a:tc>
                <a:tc>
                  <a:txBody>
                    <a:bodyPr/>
                    <a:lstStyle/>
                    <a:p>
                      <a:pPr algn="ctr"/>
                      <a:r>
                        <a:rPr lang="en-US" sz="2800" dirty="0"/>
                        <a:t>Result</a:t>
                      </a:r>
                      <a:endParaRPr lang="en-IN" sz="2800" dirty="0"/>
                    </a:p>
                  </a:txBody>
                  <a:tcPr/>
                </a:tc>
                <a:tc>
                  <a:txBody>
                    <a:bodyPr/>
                    <a:lstStyle/>
                    <a:p>
                      <a:pPr algn="ctr"/>
                      <a:r>
                        <a:rPr lang="en-US" sz="2800" dirty="0" err="1"/>
                        <a:t>Refrence</a:t>
                      </a:r>
                      <a:r>
                        <a:rPr lang="en-US" sz="2800" dirty="0"/>
                        <a:t>  range</a:t>
                      </a:r>
                      <a:endParaRPr lang="en-IN" sz="2800" dirty="0"/>
                    </a:p>
                  </a:txBody>
                  <a:tcPr/>
                </a:tc>
                <a:extLst>
                  <a:ext uri="{0D108BD9-81ED-4DB2-BD59-A6C34878D82A}">
                    <a16:rowId xmlns:a16="http://schemas.microsoft.com/office/drawing/2014/main" val="10000"/>
                  </a:ext>
                </a:extLst>
              </a:tr>
              <a:tr h="1008188">
                <a:tc>
                  <a:txBody>
                    <a:bodyPr/>
                    <a:lstStyle/>
                    <a:p>
                      <a:pPr algn="l"/>
                      <a:r>
                        <a:rPr lang="en-US" sz="2800" dirty="0"/>
                        <a:t>pH</a:t>
                      </a:r>
                      <a:endParaRPr lang="en-IN" sz="2800" dirty="0"/>
                    </a:p>
                  </a:txBody>
                  <a:tcPr/>
                </a:tc>
                <a:tc>
                  <a:txBody>
                    <a:bodyPr/>
                    <a:lstStyle/>
                    <a:p>
                      <a:pPr algn="l"/>
                      <a:r>
                        <a:rPr lang="en-US" sz="2800" dirty="0">
                          <a:solidFill>
                            <a:srgbClr val="9C0832"/>
                          </a:solidFill>
                        </a:rPr>
                        <a:t>6.886</a:t>
                      </a:r>
                      <a:endParaRPr lang="en-IN" sz="2800" dirty="0">
                        <a:solidFill>
                          <a:srgbClr val="9C0832"/>
                        </a:solidFill>
                      </a:endParaRPr>
                    </a:p>
                  </a:txBody>
                  <a:tcPr/>
                </a:tc>
                <a:tc>
                  <a:txBody>
                    <a:bodyPr/>
                    <a:lstStyle/>
                    <a:p>
                      <a:pPr algn="l"/>
                      <a:r>
                        <a:rPr lang="en-US" sz="2800" dirty="0"/>
                        <a:t>7.38-7.42</a:t>
                      </a:r>
                      <a:endParaRPr lang="en-IN" sz="2800" dirty="0"/>
                    </a:p>
                  </a:txBody>
                  <a:tcPr/>
                </a:tc>
                <a:extLst>
                  <a:ext uri="{0D108BD9-81ED-4DB2-BD59-A6C34878D82A}">
                    <a16:rowId xmlns:a16="http://schemas.microsoft.com/office/drawing/2014/main" val="10001"/>
                  </a:ext>
                </a:extLst>
              </a:tr>
              <a:tr h="1008188">
                <a:tc>
                  <a:txBody>
                    <a:bodyPr/>
                    <a:lstStyle/>
                    <a:p>
                      <a:pPr algn="l"/>
                      <a:r>
                        <a:rPr lang="en-US" sz="2800" dirty="0"/>
                        <a:t>pCO2</a:t>
                      </a:r>
                      <a:endParaRPr lang="en-IN" sz="2800" dirty="0"/>
                    </a:p>
                  </a:txBody>
                  <a:tcPr/>
                </a:tc>
                <a:tc>
                  <a:txBody>
                    <a:bodyPr/>
                    <a:lstStyle/>
                    <a:p>
                      <a:pPr algn="l"/>
                      <a:r>
                        <a:rPr lang="en-US" sz="2800" dirty="0">
                          <a:solidFill>
                            <a:srgbClr val="9C0832"/>
                          </a:solidFill>
                        </a:rPr>
                        <a:t>15.8 mmHg</a:t>
                      </a:r>
                      <a:endParaRPr lang="en-IN" sz="2800" dirty="0">
                        <a:solidFill>
                          <a:srgbClr val="9C0832"/>
                        </a:solidFill>
                      </a:endParaRPr>
                    </a:p>
                  </a:txBody>
                  <a:tcPr/>
                </a:tc>
                <a:tc>
                  <a:txBody>
                    <a:bodyPr/>
                    <a:lstStyle/>
                    <a:p>
                      <a:pPr algn="l"/>
                      <a:r>
                        <a:rPr lang="en-US" sz="2800" dirty="0"/>
                        <a:t>35-45  mmHg</a:t>
                      </a:r>
                      <a:endParaRPr lang="en-IN" sz="2800" dirty="0"/>
                    </a:p>
                  </a:txBody>
                  <a:tcPr/>
                </a:tc>
                <a:extLst>
                  <a:ext uri="{0D108BD9-81ED-4DB2-BD59-A6C34878D82A}">
                    <a16:rowId xmlns:a16="http://schemas.microsoft.com/office/drawing/2014/main" val="10002"/>
                  </a:ext>
                </a:extLst>
              </a:tr>
              <a:tr h="1008188">
                <a:tc>
                  <a:txBody>
                    <a:bodyPr/>
                    <a:lstStyle/>
                    <a:p>
                      <a:pPr algn="l"/>
                      <a:r>
                        <a:rPr lang="en-US" sz="2800" dirty="0"/>
                        <a:t>pO2</a:t>
                      </a:r>
                      <a:endParaRPr lang="en-IN" sz="2800" dirty="0"/>
                    </a:p>
                  </a:txBody>
                  <a:tcPr/>
                </a:tc>
                <a:tc>
                  <a:txBody>
                    <a:bodyPr/>
                    <a:lstStyle/>
                    <a:p>
                      <a:pPr algn="l"/>
                      <a:r>
                        <a:rPr lang="en-US" sz="2800" dirty="0">
                          <a:solidFill>
                            <a:srgbClr val="9C0832"/>
                          </a:solidFill>
                        </a:rPr>
                        <a:t>33.6 mmHg</a:t>
                      </a:r>
                      <a:endParaRPr lang="en-IN" sz="2800" dirty="0">
                        <a:solidFill>
                          <a:srgbClr val="9C0832"/>
                        </a:solidFill>
                      </a:endParaRPr>
                    </a:p>
                  </a:txBody>
                  <a:tcPr/>
                </a:tc>
                <a:tc>
                  <a:txBody>
                    <a:bodyPr/>
                    <a:lstStyle/>
                    <a:p>
                      <a:pPr algn="l"/>
                      <a:r>
                        <a:rPr lang="en-US" sz="2800" dirty="0"/>
                        <a:t>75-100 mmHg</a:t>
                      </a:r>
                      <a:endParaRPr lang="en-IN" sz="2800" dirty="0"/>
                    </a:p>
                  </a:txBody>
                  <a:tcPr/>
                </a:tc>
                <a:extLst>
                  <a:ext uri="{0D108BD9-81ED-4DB2-BD59-A6C34878D82A}">
                    <a16:rowId xmlns:a16="http://schemas.microsoft.com/office/drawing/2014/main" val="10003"/>
                  </a:ext>
                </a:extLst>
              </a:tr>
            </a:tbl>
          </a:graphicData>
        </a:graphic>
      </p:graphicFrame>
    </p:spTree>
  </p:cSld>
  <p:clrMapOvr>
    <a:masterClrMapping/>
  </p:clrMapOvr>
  <p:transition spd="med">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1071546"/>
          </a:xfrm>
        </p:spPr>
        <p:txBody>
          <a:bodyPr>
            <a:normAutofit fontScale="90000"/>
          </a:bodyPr>
          <a:lstStyle/>
          <a:p>
            <a:pPr algn="ctr"/>
            <a:br>
              <a:rPr lang="en-US" sz="3600" b="1" dirty="0"/>
            </a:br>
            <a:r>
              <a:rPr lang="en-US" sz="3600" b="1" dirty="0"/>
              <a:t>(NIRMAL HOSPITAL)</a:t>
            </a:r>
            <a:br>
              <a:rPr lang="en-US" sz="3600" b="1" dirty="0"/>
            </a:br>
            <a:r>
              <a:rPr lang="en-US" sz="3600" b="1" dirty="0"/>
              <a:t>CEREBROSPINAL FLUID(</a:t>
            </a:r>
            <a:r>
              <a:rPr lang="en-US" sz="3600" b="1" dirty="0" err="1"/>
              <a:t>csf</a:t>
            </a:r>
            <a:r>
              <a:rPr lang="en-US" sz="3600" b="1" dirty="0"/>
              <a:t>)REPORT</a:t>
            </a:r>
            <a:br>
              <a:rPr lang="en-US" sz="3600" b="1" dirty="0"/>
            </a:br>
            <a:r>
              <a:rPr lang="en-US" sz="3100" dirty="0" err="1"/>
              <a:t>sample:csf</a:t>
            </a:r>
            <a:r>
              <a:rPr lang="en-US" sz="3100" dirty="0"/>
              <a:t>            date:28/9/2016</a:t>
            </a:r>
            <a:endParaRPr lang="en-IN" sz="3100" dirty="0"/>
          </a:p>
        </p:txBody>
      </p:sp>
      <p:graphicFrame>
        <p:nvGraphicFramePr>
          <p:cNvPr id="4" name="Content Placeholder 3"/>
          <p:cNvGraphicFramePr>
            <a:graphicFrameLocks noGrp="1"/>
          </p:cNvGraphicFramePr>
          <p:nvPr>
            <p:ph sz="quarter" idx="1"/>
          </p:nvPr>
        </p:nvGraphicFramePr>
        <p:xfrm>
          <a:off x="357159" y="1600200"/>
          <a:ext cx="8358246" cy="4900632"/>
        </p:xfrm>
        <a:graphic>
          <a:graphicData uri="http://schemas.openxmlformats.org/drawingml/2006/table">
            <a:tbl>
              <a:tblPr firstRow="1" bandRow="1">
                <a:tableStyleId>{5C22544A-7EE6-4342-B048-85BDC9FD1C3A}</a:tableStyleId>
              </a:tblPr>
              <a:tblGrid>
                <a:gridCol w="4234370">
                  <a:extLst>
                    <a:ext uri="{9D8B030D-6E8A-4147-A177-3AD203B41FA5}">
                      <a16:colId xmlns:a16="http://schemas.microsoft.com/office/drawing/2014/main" val="20000"/>
                    </a:ext>
                  </a:extLst>
                </a:gridCol>
                <a:gridCol w="4123876">
                  <a:extLst>
                    <a:ext uri="{9D8B030D-6E8A-4147-A177-3AD203B41FA5}">
                      <a16:colId xmlns:a16="http://schemas.microsoft.com/office/drawing/2014/main" val="20001"/>
                    </a:ext>
                  </a:extLst>
                </a:gridCol>
              </a:tblGrid>
              <a:tr h="612579">
                <a:tc gridSpan="2">
                  <a:txBody>
                    <a:bodyPr/>
                    <a:lstStyle/>
                    <a:p>
                      <a:pPr>
                        <a:buFont typeface="Wingdings" pitchFamily="2" charset="2"/>
                        <a:buChar char="v"/>
                      </a:pPr>
                      <a:r>
                        <a:rPr lang="en-US" sz="3200" dirty="0"/>
                        <a:t> PHYSICAL</a:t>
                      </a:r>
                      <a:r>
                        <a:rPr lang="en-US" sz="3200" baseline="0" dirty="0"/>
                        <a:t> EXAMINATION </a:t>
                      </a:r>
                      <a:endParaRPr lang="en-IN" sz="3200" dirty="0"/>
                    </a:p>
                  </a:txBody>
                  <a:tcPr/>
                </a:tc>
                <a:tc hMerge="1">
                  <a:txBody>
                    <a:bodyPr/>
                    <a:lstStyle/>
                    <a:p>
                      <a:endParaRPr lang="en-IN" dirty="0"/>
                    </a:p>
                  </a:txBody>
                  <a:tcPr/>
                </a:tc>
                <a:extLst>
                  <a:ext uri="{0D108BD9-81ED-4DB2-BD59-A6C34878D82A}">
                    <a16:rowId xmlns:a16="http://schemas.microsoft.com/office/drawing/2014/main" val="10000"/>
                  </a:ext>
                </a:extLst>
              </a:tr>
              <a:tr h="612579">
                <a:tc>
                  <a:txBody>
                    <a:bodyPr/>
                    <a:lstStyle/>
                    <a:p>
                      <a:pPr algn="ctr"/>
                      <a:r>
                        <a:rPr lang="en-US" sz="2400" b="1" u="sng" dirty="0"/>
                        <a:t>PROFILE</a:t>
                      </a:r>
                      <a:endParaRPr lang="en-IN" sz="2400" b="1" u="sng" dirty="0"/>
                    </a:p>
                  </a:txBody>
                  <a:tcPr/>
                </a:tc>
                <a:tc>
                  <a:txBody>
                    <a:bodyPr/>
                    <a:lstStyle/>
                    <a:p>
                      <a:pPr algn="ctr"/>
                      <a:r>
                        <a:rPr lang="en-US" sz="2400" b="1" u="sng" dirty="0"/>
                        <a:t>RESULT</a:t>
                      </a:r>
                      <a:endParaRPr lang="en-IN" sz="2400" b="1" u="sng" dirty="0"/>
                    </a:p>
                  </a:txBody>
                  <a:tcPr/>
                </a:tc>
                <a:extLst>
                  <a:ext uri="{0D108BD9-81ED-4DB2-BD59-A6C34878D82A}">
                    <a16:rowId xmlns:a16="http://schemas.microsoft.com/office/drawing/2014/main" val="10001"/>
                  </a:ext>
                </a:extLst>
              </a:tr>
              <a:tr h="612579">
                <a:tc>
                  <a:txBody>
                    <a:bodyPr/>
                    <a:lstStyle/>
                    <a:p>
                      <a:r>
                        <a:rPr lang="en-US" sz="2400" dirty="0"/>
                        <a:t>Quantity</a:t>
                      </a:r>
                      <a:endParaRPr lang="en-IN" sz="2400" dirty="0"/>
                    </a:p>
                  </a:txBody>
                  <a:tcPr/>
                </a:tc>
                <a:tc>
                  <a:txBody>
                    <a:bodyPr/>
                    <a:lstStyle/>
                    <a:p>
                      <a:r>
                        <a:rPr lang="en-US" sz="2400" dirty="0"/>
                        <a:t>0.5 cc</a:t>
                      </a:r>
                      <a:endParaRPr lang="en-IN" sz="2400" dirty="0"/>
                    </a:p>
                  </a:txBody>
                  <a:tcPr/>
                </a:tc>
                <a:extLst>
                  <a:ext uri="{0D108BD9-81ED-4DB2-BD59-A6C34878D82A}">
                    <a16:rowId xmlns:a16="http://schemas.microsoft.com/office/drawing/2014/main" val="10002"/>
                  </a:ext>
                </a:extLst>
              </a:tr>
              <a:tr h="612579">
                <a:tc>
                  <a:txBody>
                    <a:bodyPr/>
                    <a:lstStyle/>
                    <a:p>
                      <a:r>
                        <a:rPr lang="en-US" sz="2400" dirty="0" err="1"/>
                        <a:t>Colour</a:t>
                      </a:r>
                      <a:endParaRPr lang="en-IN" sz="2400" dirty="0"/>
                    </a:p>
                  </a:txBody>
                  <a:tcPr/>
                </a:tc>
                <a:tc>
                  <a:txBody>
                    <a:bodyPr/>
                    <a:lstStyle/>
                    <a:p>
                      <a:r>
                        <a:rPr lang="en-US" sz="2400" dirty="0" err="1"/>
                        <a:t>Colourless</a:t>
                      </a:r>
                      <a:endParaRPr lang="en-IN" sz="2400" dirty="0"/>
                    </a:p>
                  </a:txBody>
                  <a:tcPr/>
                </a:tc>
                <a:extLst>
                  <a:ext uri="{0D108BD9-81ED-4DB2-BD59-A6C34878D82A}">
                    <a16:rowId xmlns:a16="http://schemas.microsoft.com/office/drawing/2014/main" val="10003"/>
                  </a:ext>
                </a:extLst>
              </a:tr>
              <a:tr h="612579">
                <a:tc>
                  <a:txBody>
                    <a:bodyPr/>
                    <a:lstStyle/>
                    <a:p>
                      <a:r>
                        <a:rPr lang="en-US" sz="2400" dirty="0" err="1"/>
                        <a:t>Odour</a:t>
                      </a:r>
                      <a:endParaRPr lang="en-IN" sz="2400" dirty="0"/>
                    </a:p>
                  </a:txBody>
                  <a:tcPr/>
                </a:tc>
                <a:tc>
                  <a:txBody>
                    <a:bodyPr/>
                    <a:lstStyle/>
                    <a:p>
                      <a:r>
                        <a:rPr lang="en-US" sz="2400" dirty="0"/>
                        <a:t>-</a:t>
                      </a:r>
                      <a:endParaRPr lang="en-IN" sz="2400" dirty="0"/>
                    </a:p>
                  </a:txBody>
                  <a:tcPr/>
                </a:tc>
                <a:extLst>
                  <a:ext uri="{0D108BD9-81ED-4DB2-BD59-A6C34878D82A}">
                    <a16:rowId xmlns:a16="http://schemas.microsoft.com/office/drawing/2014/main" val="10004"/>
                  </a:ext>
                </a:extLst>
              </a:tr>
              <a:tr h="612579">
                <a:tc>
                  <a:txBody>
                    <a:bodyPr/>
                    <a:lstStyle/>
                    <a:p>
                      <a:r>
                        <a:rPr lang="en-US" sz="2400" dirty="0"/>
                        <a:t>Clarity</a:t>
                      </a:r>
                      <a:endParaRPr lang="en-IN" sz="2400" dirty="0"/>
                    </a:p>
                  </a:txBody>
                  <a:tcPr/>
                </a:tc>
                <a:tc>
                  <a:txBody>
                    <a:bodyPr/>
                    <a:lstStyle/>
                    <a:p>
                      <a:r>
                        <a:rPr lang="en-US" sz="2400" dirty="0"/>
                        <a:t>Clear</a:t>
                      </a:r>
                      <a:endParaRPr lang="en-IN" sz="2400" dirty="0"/>
                    </a:p>
                  </a:txBody>
                  <a:tcPr/>
                </a:tc>
                <a:extLst>
                  <a:ext uri="{0D108BD9-81ED-4DB2-BD59-A6C34878D82A}">
                    <a16:rowId xmlns:a16="http://schemas.microsoft.com/office/drawing/2014/main" val="10005"/>
                  </a:ext>
                </a:extLst>
              </a:tr>
              <a:tr h="612579">
                <a:tc>
                  <a:txBody>
                    <a:bodyPr/>
                    <a:lstStyle/>
                    <a:p>
                      <a:r>
                        <a:rPr lang="en-US" sz="2400" dirty="0"/>
                        <a:t>Specific</a:t>
                      </a:r>
                      <a:r>
                        <a:rPr lang="en-US" sz="2400" baseline="0" dirty="0"/>
                        <a:t> Gravity</a:t>
                      </a:r>
                      <a:endParaRPr lang="en-IN" sz="2400" dirty="0"/>
                    </a:p>
                  </a:txBody>
                  <a:tcPr/>
                </a:tc>
                <a:tc>
                  <a:txBody>
                    <a:bodyPr/>
                    <a:lstStyle/>
                    <a:p>
                      <a:r>
                        <a:rPr lang="en-US" sz="2400" dirty="0"/>
                        <a:t>-</a:t>
                      </a:r>
                      <a:endParaRPr lang="en-IN" sz="2400" dirty="0"/>
                    </a:p>
                  </a:txBody>
                  <a:tcPr/>
                </a:tc>
                <a:extLst>
                  <a:ext uri="{0D108BD9-81ED-4DB2-BD59-A6C34878D82A}">
                    <a16:rowId xmlns:a16="http://schemas.microsoft.com/office/drawing/2014/main" val="10006"/>
                  </a:ext>
                </a:extLst>
              </a:tr>
              <a:tr h="612579">
                <a:tc>
                  <a:txBody>
                    <a:bodyPr/>
                    <a:lstStyle/>
                    <a:p>
                      <a:r>
                        <a:rPr lang="en-US" sz="2400" dirty="0"/>
                        <a:t>Clot Formation</a:t>
                      </a:r>
                      <a:endParaRPr lang="en-IN" sz="2400" dirty="0"/>
                    </a:p>
                  </a:txBody>
                  <a:tcPr/>
                </a:tc>
                <a:tc>
                  <a:txBody>
                    <a:bodyPr/>
                    <a:lstStyle/>
                    <a:p>
                      <a:r>
                        <a:rPr lang="en-US" sz="2400" dirty="0"/>
                        <a:t>-</a:t>
                      </a:r>
                      <a:endParaRPr lang="en-IN" sz="2400" dirty="0"/>
                    </a:p>
                  </a:txBody>
                  <a:tcPr/>
                </a:tc>
                <a:extLst>
                  <a:ext uri="{0D108BD9-81ED-4DB2-BD59-A6C34878D82A}">
                    <a16:rowId xmlns:a16="http://schemas.microsoft.com/office/drawing/2014/main" val="10007"/>
                  </a:ext>
                </a:extLst>
              </a:tr>
            </a:tbl>
          </a:graphicData>
        </a:graphic>
      </p:graphicFrame>
    </p:spTree>
  </p:cSld>
  <p:clrMapOvr>
    <a:masterClrMapping/>
  </p:clrMapOvr>
  <p:transition spd="med">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00174"/>
          </a:xfrm>
        </p:spPr>
        <p:txBody>
          <a:bodyPr/>
          <a:lstStyle/>
          <a:p>
            <a:pPr algn="ctr"/>
            <a:r>
              <a:rPr lang="en-US" sz="4400" b="1" u="sng" dirty="0"/>
              <a:t>BIOCHEMISTRY SECTION</a:t>
            </a:r>
            <a:br>
              <a:rPr lang="en-US" b="1" u="sng" dirty="0"/>
            </a:br>
            <a:r>
              <a:rPr lang="en-US" dirty="0"/>
              <a:t>SAMPLE TYPE:CSF  DATE:28/09/2016</a:t>
            </a:r>
            <a:endParaRPr lang="en-IN"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822684431"/>
              </p:ext>
            </p:extLst>
          </p:nvPr>
        </p:nvGraphicFramePr>
        <p:xfrm>
          <a:off x="142844" y="1714488"/>
          <a:ext cx="8786874" cy="3589761"/>
        </p:xfrm>
        <a:graphic>
          <a:graphicData uri="http://schemas.openxmlformats.org/drawingml/2006/table">
            <a:tbl>
              <a:tblPr firstRow="1" bandRow="1">
                <a:tableStyleId>{5C22544A-7EE6-4342-B048-85BDC9FD1C3A}</a:tableStyleId>
              </a:tblPr>
              <a:tblGrid>
                <a:gridCol w="3511717">
                  <a:extLst>
                    <a:ext uri="{9D8B030D-6E8A-4147-A177-3AD203B41FA5}">
                      <a16:colId xmlns:a16="http://schemas.microsoft.com/office/drawing/2014/main" val="20000"/>
                    </a:ext>
                  </a:extLst>
                </a:gridCol>
                <a:gridCol w="2346199">
                  <a:extLst>
                    <a:ext uri="{9D8B030D-6E8A-4147-A177-3AD203B41FA5}">
                      <a16:colId xmlns:a16="http://schemas.microsoft.com/office/drawing/2014/main" val="20001"/>
                    </a:ext>
                  </a:extLst>
                </a:gridCol>
                <a:gridCol w="2928958">
                  <a:extLst>
                    <a:ext uri="{9D8B030D-6E8A-4147-A177-3AD203B41FA5}">
                      <a16:colId xmlns:a16="http://schemas.microsoft.com/office/drawing/2014/main" val="20002"/>
                    </a:ext>
                  </a:extLst>
                </a:gridCol>
              </a:tblGrid>
              <a:tr h="1196587">
                <a:tc>
                  <a:txBody>
                    <a:bodyPr/>
                    <a:lstStyle/>
                    <a:p>
                      <a:r>
                        <a:rPr lang="en-US" sz="2800" dirty="0"/>
                        <a:t>EXAMINATION</a:t>
                      </a:r>
                      <a:r>
                        <a:rPr lang="en-US" sz="2800" baseline="0" dirty="0"/>
                        <a:t> (TEST)</a:t>
                      </a:r>
                      <a:endParaRPr lang="en-IN" sz="2800" dirty="0"/>
                    </a:p>
                  </a:txBody>
                  <a:tcPr/>
                </a:tc>
                <a:tc>
                  <a:txBody>
                    <a:bodyPr/>
                    <a:lstStyle/>
                    <a:p>
                      <a:r>
                        <a:rPr lang="en-US" sz="2800" dirty="0"/>
                        <a:t>RESULT</a:t>
                      </a:r>
                      <a:endParaRPr lang="en-IN" sz="2800" dirty="0"/>
                    </a:p>
                  </a:txBody>
                  <a:tcPr/>
                </a:tc>
                <a:tc>
                  <a:txBody>
                    <a:bodyPr/>
                    <a:lstStyle/>
                    <a:p>
                      <a:r>
                        <a:rPr lang="en-US" sz="2800" dirty="0"/>
                        <a:t>REFERENCE</a:t>
                      </a:r>
                      <a:endParaRPr lang="en-IN" sz="2800" dirty="0"/>
                    </a:p>
                  </a:txBody>
                  <a:tcPr/>
                </a:tc>
                <a:extLst>
                  <a:ext uri="{0D108BD9-81ED-4DB2-BD59-A6C34878D82A}">
                    <a16:rowId xmlns:a16="http://schemas.microsoft.com/office/drawing/2014/main" val="10000"/>
                  </a:ext>
                </a:extLst>
              </a:tr>
              <a:tr h="1196587">
                <a:tc>
                  <a:txBody>
                    <a:bodyPr/>
                    <a:lstStyle/>
                    <a:p>
                      <a:r>
                        <a:rPr lang="en-US" sz="2400" dirty="0"/>
                        <a:t>Glucose</a:t>
                      </a:r>
                      <a:endParaRPr lang="en-IN" sz="2400" dirty="0"/>
                    </a:p>
                  </a:txBody>
                  <a:tcPr/>
                </a:tc>
                <a:tc>
                  <a:txBody>
                    <a:bodyPr/>
                    <a:lstStyle/>
                    <a:p>
                      <a:r>
                        <a:rPr lang="en-US" sz="2400" dirty="0">
                          <a:solidFill>
                            <a:srgbClr val="9C0832"/>
                          </a:solidFill>
                        </a:rPr>
                        <a:t>669</a:t>
                      </a:r>
                      <a:r>
                        <a:rPr lang="en-US" sz="2400" baseline="0" dirty="0">
                          <a:solidFill>
                            <a:srgbClr val="9C0832"/>
                          </a:solidFill>
                        </a:rPr>
                        <a:t> mg/</a:t>
                      </a:r>
                      <a:r>
                        <a:rPr lang="en-US" sz="2400" baseline="0" dirty="0" err="1">
                          <a:solidFill>
                            <a:srgbClr val="9C0832"/>
                          </a:solidFill>
                        </a:rPr>
                        <a:t>dL</a:t>
                      </a:r>
                      <a:endParaRPr lang="en-IN" sz="2400" dirty="0">
                        <a:solidFill>
                          <a:srgbClr val="9C0832"/>
                        </a:solidFill>
                      </a:endParaRPr>
                    </a:p>
                  </a:txBody>
                  <a:tcPr/>
                </a:tc>
                <a:tc>
                  <a:txBody>
                    <a:bodyPr/>
                    <a:lstStyle/>
                    <a:p>
                      <a:r>
                        <a:rPr lang="en-US" sz="2400" dirty="0"/>
                        <a:t>40-70 mg/</a:t>
                      </a:r>
                      <a:r>
                        <a:rPr lang="en-US" sz="2400" dirty="0" err="1"/>
                        <a:t>dL</a:t>
                      </a:r>
                      <a:endParaRPr lang="en-IN" sz="2400" dirty="0"/>
                    </a:p>
                  </a:txBody>
                  <a:tcPr/>
                </a:tc>
                <a:extLst>
                  <a:ext uri="{0D108BD9-81ED-4DB2-BD59-A6C34878D82A}">
                    <a16:rowId xmlns:a16="http://schemas.microsoft.com/office/drawing/2014/main" val="10002"/>
                  </a:ext>
                </a:extLst>
              </a:tr>
              <a:tr h="1196587">
                <a:tc>
                  <a:txBody>
                    <a:bodyPr/>
                    <a:lstStyle/>
                    <a:p>
                      <a:r>
                        <a:rPr lang="en-US" sz="2400" dirty="0"/>
                        <a:t>Total Protein</a:t>
                      </a:r>
                      <a:endParaRPr lang="en-IN" sz="2400" dirty="0"/>
                    </a:p>
                  </a:txBody>
                  <a:tcPr/>
                </a:tc>
                <a:tc>
                  <a:txBody>
                    <a:bodyPr/>
                    <a:lstStyle/>
                    <a:p>
                      <a:r>
                        <a:rPr lang="en-US" sz="2400" dirty="0">
                          <a:solidFill>
                            <a:srgbClr val="9C0832"/>
                          </a:solidFill>
                        </a:rPr>
                        <a:t>453 mg/</a:t>
                      </a:r>
                      <a:r>
                        <a:rPr lang="en-US" sz="2400" dirty="0" err="1">
                          <a:solidFill>
                            <a:srgbClr val="9C0832"/>
                          </a:solidFill>
                        </a:rPr>
                        <a:t>dL</a:t>
                      </a:r>
                      <a:endParaRPr lang="en-IN" sz="2400" dirty="0">
                        <a:solidFill>
                          <a:srgbClr val="9C0832"/>
                        </a:solidFill>
                      </a:endParaRPr>
                    </a:p>
                  </a:txBody>
                  <a:tcPr/>
                </a:tc>
                <a:tc>
                  <a:txBody>
                    <a:bodyPr/>
                    <a:lstStyle/>
                    <a:p>
                      <a:r>
                        <a:rPr lang="en-US" sz="2400" dirty="0"/>
                        <a:t>15-40 mg/</a:t>
                      </a:r>
                      <a:r>
                        <a:rPr lang="en-US" sz="2400" dirty="0" err="1"/>
                        <a:t>dL</a:t>
                      </a:r>
                      <a:endParaRPr lang="en-IN" sz="2400" dirty="0"/>
                    </a:p>
                  </a:txBody>
                  <a:tcPr/>
                </a:tc>
                <a:extLst>
                  <a:ext uri="{0D108BD9-81ED-4DB2-BD59-A6C34878D82A}">
                    <a16:rowId xmlns:a16="http://schemas.microsoft.com/office/drawing/2014/main" val="10003"/>
                  </a:ext>
                </a:extLst>
              </a:tr>
            </a:tbl>
          </a:graphicData>
        </a:graphic>
      </p:graphicFrame>
    </p:spTree>
  </p:cSld>
  <p:clrMapOvr>
    <a:masterClrMapping/>
  </p:clrMapOvr>
  <p:transition spd="med">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214290"/>
            <a:ext cx="9144000" cy="6643710"/>
          </a:xfrm>
        </p:spPr>
        <p:txBody>
          <a:bodyPr>
            <a:normAutofit/>
          </a:bodyPr>
          <a:lstStyle/>
          <a:p>
            <a:r>
              <a:rPr lang="en-US" sz="2800" dirty="0"/>
              <a:t>In CSF fluid- Glucose level is around 60% of serum level.</a:t>
            </a:r>
          </a:p>
          <a:p>
            <a:pPr lvl="1"/>
            <a:r>
              <a:rPr lang="en-US" sz="2400" dirty="0"/>
              <a:t>It is higher in this patient due to higher serum glucose level.</a:t>
            </a:r>
          </a:p>
          <a:p>
            <a:pPr lvl="1"/>
            <a:endParaRPr lang="en-US" dirty="0"/>
          </a:p>
          <a:p>
            <a:r>
              <a:rPr lang="en-US" sz="2800" dirty="0"/>
              <a:t>CSF protein-</a:t>
            </a:r>
            <a:r>
              <a:rPr lang="en-IN" sz="2800" dirty="0"/>
              <a:t>The main protein in spinal fluid is albumin, a large protein important in the body’s fluid balance. During bacterial infection, the level of protein in the spinal fluid goes up, due to an increase in the presence of the replicating bacteria, which have a high composition of protein, and an increase in the number of cells that fight infection and inflammation, which are also composed of protein.</a:t>
            </a:r>
            <a:endParaRPr lang="en-US" sz="2800" dirty="0"/>
          </a:p>
          <a:p>
            <a:endParaRPr lang="en-US" dirty="0"/>
          </a:p>
          <a:p>
            <a:endParaRPr lang="en-US" dirty="0"/>
          </a:p>
          <a:p>
            <a:endParaRPr lang="en-IN" dirty="0"/>
          </a:p>
        </p:txBody>
      </p:sp>
    </p:spTree>
  </p:cSld>
  <p:clrMapOvr>
    <a:masterClrMapping/>
  </p:clrMapOvr>
  <p:transition spd="med">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pPr algn="ctr"/>
            <a:r>
              <a:rPr lang="en-US" sz="4400" b="1" u="sng" dirty="0"/>
              <a:t>URINE TEST</a:t>
            </a:r>
            <a:br>
              <a:rPr lang="en-US" dirty="0"/>
            </a:br>
            <a:r>
              <a:rPr lang="en-US" dirty="0"/>
              <a:t>SAMPLE  TYPE:URINE    DATE:28/09/2016</a:t>
            </a:r>
            <a:endParaRPr lang="en-IN"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584070868"/>
              </p:ext>
            </p:extLst>
          </p:nvPr>
        </p:nvGraphicFramePr>
        <p:xfrm>
          <a:off x="-1" y="1214422"/>
          <a:ext cx="9144000" cy="56435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564358">
                <a:tc>
                  <a:txBody>
                    <a:bodyPr/>
                    <a:lstStyle/>
                    <a:p>
                      <a:pPr algn="ctr"/>
                      <a:r>
                        <a:rPr lang="en-US" dirty="0"/>
                        <a:t>PROFILE</a:t>
                      </a:r>
                      <a:endParaRPr lang="en-IN" dirty="0"/>
                    </a:p>
                  </a:txBody>
                  <a:tcPr/>
                </a:tc>
                <a:tc>
                  <a:txBody>
                    <a:bodyPr/>
                    <a:lstStyle/>
                    <a:p>
                      <a:pPr algn="ctr"/>
                      <a:r>
                        <a:rPr lang="en-US" dirty="0"/>
                        <a:t>RESULT</a:t>
                      </a:r>
                      <a:endParaRPr lang="en-IN" dirty="0"/>
                    </a:p>
                  </a:txBody>
                  <a:tcPr/>
                </a:tc>
                <a:tc>
                  <a:txBody>
                    <a:bodyPr/>
                    <a:lstStyle/>
                    <a:p>
                      <a:pPr algn="ctr"/>
                      <a:r>
                        <a:rPr lang="en-US" dirty="0"/>
                        <a:t>VALUES</a:t>
                      </a:r>
                      <a:endParaRPr lang="en-IN" dirty="0"/>
                    </a:p>
                  </a:txBody>
                  <a:tcPr/>
                </a:tc>
                <a:extLst>
                  <a:ext uri="{0D108BD9-81ED-4DB2-BD59-A6C34878D82A}">
                    <a16:rowId xmlns:a16="http://schemas.microsoft.com/office/drawing/2014/main" val="10000"/>
                  </a:ext>
                </a:extLst>
              </a:tr>
              <a:tr h="564358">
                <a:tc>
                  <a:txBody>
                    <a:bodyPr/>
                    <a:lstStyle/>
                    <a:p>
                      <a:r>
                        <a:rPr lang="en-US" dirty="0"/>
                        <a:t>Urea</a:t>
                      </a:r>
                      <a:endParaRPr lang="en-IN" dirty="0"/>
                    </a:p>
                  </a:txBody>
                  <a:tcPr/>
                </a:tc>
                <a:tc>
                  <a:txBody>
                    <a:bodyPr/>
                    <a:lstStyle/>
                    <a:p>
                      <a:r>
                        <a:rPr lang="en-US" dirty="0">
                          <a:solidFill>
                            <a:srgbClr val="9C0832"/>
                          </a:solidFill>
                        </a:rPr>
                        <a:t>66 mg%</a:t>
                      </a:r>
                      <a:endParaRPr lang="en-IN" dirty="0">
                        <a:solidFill>
                          <a:srgbClr val="9C0832"/>
                        </a:solidFill>
                      </a:endParaRPr>
                    </a:p>
                  </a:txBody>
                  <a:tcPr/>
                </a:tc>
                <a:tc>
                  <a:txBody>
                    <a:bodyPr/>
                    <a:lstStyle/>
                    <a:p>
                      <a:r>
                        <a:rPr lang="en-US" dirty="0"/>
                        <a:t>10-45 mg%</a:t>
                      </a:r>
                      <a:endParaRPr lang="en-IN" dirty="0"/>
                    </a:p>
                  </a:txBody>
                  <a:tcPr/>
                </a:tc>
                <a:extLst>
                  <a:ext uri="{0D108BD9-81ED-4DB2-BD59-A6C34878D82A}">
                    <a16:rowId xmlns:a16="http://schemas.microsoft.com/office/drawing/2014/main" val="10001"/>
                  </a:ext>
                </a:extLst>
              </a:tr>
              <a:tr h="564358">
                <a:tc>
                  <a:txBody>
                    <a:bodyPr/>
                    <a:lstStyle/>
                    <a:p>
                      <a:r>
                        <a:rPr lang="en-US" dirty="0" err="1"/>
                        <a:t>Creatinine</a:t>
                      </a:r>
                      <a:r>
                        <a:rPr lang="en-US" dirty="0"/>
                        <a:t>(s)</a:t>
                      </a:r>
                      <a:endParaRPr lang="en-IN" dirty="0"/>
                    </a:p>
                  </a:txBody>
                  <a:tcPr/>
                </a:tc>
                <a:tc>
                  <a:txBody>
                    <a:bodyPr/>
                    <a:lstStyle/>
                    <a:p>
                      <a:r>
                        <a:rPr lang="en-US" dirty="0">
                          <a:solidFill>
                            <a:srgbClr val="9C0832"/>
                          </a:solidFill>
                        </a:rPr>
                        <a:t>1.7 mg%</a:t>
                      </a:r>
                      <a:endParaRPr lang="en-IN" dirty="0">
                        <a:solidFill>
                          <a:srgbClr val="9C0832"/>
                        </a:solidFill>
                      </a:endParaRPr>
                    </a:p>
                  </a:txBody>
                  <a:tcPr/>
                </a:tc>
                <a:tc>
                  <a:txBody>
                    <a:bodyPr/>
                    <a:lstStyle/>
                    <a:p>
                      <a:r>
                        <a:rPr lang="en-US" dirty="0"/>
                        <a:t>0.5-1.5 mg%</a:t>
                      </a:r>
                      <a:endParaRPr lang="en-IN" dirty="0"/>
                    </a:p>
                  </a:txBody>
                  <a:tcPr/>
                </a:tc>
                <a:extLst>
                  <a:ext uri="{0D108BD9-81ED-4DB2-BD59-A6C34878D82A}">
                    <a16:rowId xmlns:a16="http://schemas.microsoft.com/office/drawing/2014/main" val="10002"/>
                  </a:ext>
                </a:extLst>
              </a:tr>
              <a:tr h="564358">
                <a:tc>
                  <a:txBody>
                    <a:bodyPr/>
                    <a:lstStyle/>
                    <a:p>
                      <a:r>
                        <a:rPr lang="en-US" dirty="0"/>
                        <a:t>Sodium(s)</a:t>
                      </a:r>
                      <a:endParaRPr lang="en-IN" dirty="0"/>
                    </a:p>
                  </a:txBody>
                  <a:tcPr/>
                </a:tc>
                <a:tc>
                  <a:txBody>
                    <a:bodyPr/>
                    <a:lstStyle/>
                    <a:p>
                      <a:r>
                        <a:rPr lang="en-US" dirty="0">
                          <a:solidFill>
                            <a:srgbClr val="9C0832"/>
                          </a:solidFill>
                        </a:rPr>
                        <a:t>118 </a:t>
                      </a:r>
                      <a:r>
                        <a:rPr lang="en-US" dirty="0" err="1">
                          <a:solidFill>
                            <a:srgbClr val="9C0832"/>
                          </a:solidFill>
                        </a:rPr>
                        <a:t>mmol</a:t>
                      </a:r>
                      <a:r>
                        <a:rPr lang="en-US" dirty="0">
                          <a:solidFill>
                            <a:srgbClr val="9C0832"/>
                          </a:solidFill>
                        </a:rPr>
                        <a:t>/lit</a:t>
                      </a:r>
                      <a:endParaRPr lang="en-IN" dirty="0">
                        <a:solidFill>
                          <a:srgbClr val="9C0832"/>
                        </a:solidFill>
                      </a:endParaRPr>
                    </a:p>
                  </a:txBody>
                  <a:tcPr/>
                </a:tc>
                <a:tc>
                  <a:txBody>
                    <a:bodyPr/>
                    <a:lstStyle/>
                    <a:p>
                      <a:r>
                        <a:rPr lang="en-US" dirty="0"/>
                        <a:t>133-145 </a:t>
                      </a:r>
                      <a:r>
                        <a:rPr lang="en-US" dirty="0" err="1"/>
                        <a:t>mmol</a:t>
                      </a:r>
                      <a:r>
                        <a:rPr lang="en-US" dirty="0"/>
                        <a:t>/lit</a:t>
                      </a:r>
                      <a:endParaRPr lang="en-IN" dirty="0"/>
                    </a:p>
                  </a:txBody>
                  <a:tcPr/>
                </a:tc>
                <a:extLst>
                  <a:ext uri="{0D108BD9-81ED-4DB2-BD59-A6C34878D82A}">
                    <a16:rowId xmlns:a16="http://schemas.microsoft.com/office/drawing/2014/main" val="10003"/>
                  </a:ext>
                </a:extLst>
              </a:tr>
              <a:tr h="564358">
                <a:tc>
                  <a:txBody>
                    <a:bodyPr/>
                    <a:lstStyle/>
                    <a:p>
                      <a:r>
                        <a:rPr lang="en-US" dirty="0"/>
                        <a:t>Chloride(s)</a:t>
                      </a:r>
                      <a:endParaRPr lang="en-IN" dirty="0"/>
                    </a:p>
                  </a:txBody>
                  <a:tcPr/>
                </a:tc>
                <a:tc>
                  <a:txBody>
                    <a:bodyPr/>
                    <a:lstStyle/>
                    <a:p>
                      <a:r>
                        <a:rPr lang="en-US" dirty="0">
                          <a:solidFill>
                            <a:srgbClr val="9C0832"/>
                          </a:solidFill>
                        </a:rPr>
                        <a:t>87</a:t>
                      </a:r>
                      <a:r>
                        <a:rPr lang="en-US" baseline="0" dirty="0">
                          <a:solidFill>
                            <a:srgbClr val="9C0832"/>
                          </a:solidFill>
                        </a:rPr>
                        <a:t> </a:t>
                      </a:r>
                      <a:r>
                        <a:rPr lang="en-US" baseline="0" dirty="0" err="1">
                          <a:solidFill>
                            <a:srgbClr val="9C0832"/>
                          </a:solidFill>
                        </a:rPr>
                        <a:t>mmol</a:t>
                      </a:r>
                      <a:r>
                        <a:rPr lang="en-US" baseline="0" dirty="0">
                          <a:solidFill>
                            <a:srgbClr val="9C0832"/>
                          </a:solidFill>
                        </a:rPr>
                        <a:t>/lit</a:t>
                      </a:r>
                      <a:endParaRPr lang="en-IN" dirty="0">
                        <a:solidFill>
                          <a:srgbClr val="9C0832"/>
                        </a:solidFill>
                      </a:endParaRPr>
                    </a:p>
                  </a:txBody>
                  <a:tcPr/>
                </a:tc>
                <a:tc>
                  <a:txBody>
                    <a:bodyPr/>
                    <a:lstStyle/>
                    <a:p>
                      <a:r>
                        <a:rPr lang="en-US" dirty="0"/>
                        <a:t>95-107 </a:t>
                      </a:r>
                      <a:r>
                        <a:rPr lang="en-US" dirty="0" err="1"/>
                        <a:t>mmol</a:t>
                      </a:r>
                      <a:r>
                        <a:rPr lang="en-US" dirty="0"/>
                        <a:t>/lit</a:t>
                      </a:r>
                      <a:endParaRPr lang="en-IN" dirty="0"/>
                    </a:p>
                  </a:txBody>
                  <a:tcPr/>
                </a:tc>
                <a:extLst>
                  <a:ext uri="{0D108BD9-81ED-4DB2-BD59-A6C34878D82A}">
                    <a16:rowId xmlns:a16="http://schemas.microsoft.com/office/drawing/2014/main" val="10004"/>
                  </a:ext>
                </a:extLst>
              </a:tr>
              <a:tr h="564358">
                <a:tc>
                  <a:txBody>
                    <a:bodyPr/>
                    <a:lstStyle/>
                    <a:p>
                      <a:r>
                        <a:rPr lang="en-US" dirty="0"/>
                        <a:t>Albumin(s)</a:t>
                      </a:r>
                      <a:endParaRPr lang="en-IN" dirty="0"/>
                    </a:p>
                  </a:txBody>
                  <a:tcPr/>
                </a:tc>
                <a:tc>
                  <a:txBody>
                    <a:bodyPr/>
                    <a:lstStyle/>
                    <a:p>
                      <a:r>
                        <a:rPr lang="en-US" dirty="0">
                          <a:solidFill>
                            <a:srgbClr val="9C0832"/>
                          </a:solidFill>
                        </a:rPr>
                        <a:t>3 gm%</a:t>
                      </a:r>
                      <a:endParaRPr lang="en-IN" dirty="0">
                        <a:solidFill>
                          <a:srgbClr val="9C0832"/>
                        </a:solidFill>
                      </a:endParaRPr>
                    </a:p>
                  </a:txBody>
                  <a:tcPr/>
                </a:tc>
                <a:tc>
                  <a:txBody>
                    <a:bodyPr/>
                    <a:lstStyle/>
                    <a:p>
                      <a:r>
                        <a:rPr lang="en-US" dirty="0"/>
                        <a:t>3.5-5.5 gm%</a:t>
                      </a:r>
                      <a:endParaRPr lang="en-IN" dirty="0"/>
                    </a:p>
                  </a:txBody>
                  <a:tcPr/>
                </a:tc>
                <a:extLst>
                  <a:ext uri="{0D108BD9-81ED-4DB2-BD59-A6C34878D82A}">
                    <a16:rowId xmlns:a16="http://schemas.microsoft.com/office/drawing/2014/main" val="10005"/>
                  </a:ext>
                </a:extLst>
              </a:tr>
              <a:tr h="564358">
                <a:tc>
                  <a:txBody>
                    <a:bodyPr/>
                    <a:lstStyle/>
                    <a:p>
                      <a:r>
                        <a:rPr lang="en-US" dirty="0"/>
                        <a:t>Globulin</a:t>
                      </a:r>
                      <a:endParaRPr lang="en-IN" dirty="0"/>
                    </a:p>
                  </a:txBody>
                  <a:tcPr/>
                </a:tc>
                <a:tc>
                  <a:txBody>
                    <a:bodyPr/>
                    <a:lstStyle/>
                    <a:p>
                      <a:r>
                        <a:rPr lang="en-US" dirty="0"/>
                        <a:t>2.6 gm%</a:t>
                      </a:r>
                      <a:endParaRPr lang="en-IN" dirty="0"/>
                    </a:p>
                  </a:txBody>
                  <a:tcPr/>
                </a:tc>
                <a:tc>
                  <a:txBody>
                    <a:bodyPr/>
                    <a:lstStyle/>
                    <a:p>
                      <a:r>
                        <a:rPr lang="en-US" dirty="0"/>
                        <a:t>2.3-4.4 gm%</a:t>
                      </a:r>
                      <a:endParaRPr lang="en-IN" dirty="0"/>
                    </a:p>
                  </a:txBody>
                  <a:tcPr/>
                </a:tc>
                <a:extLst>
                  <a:ext uri="{0D108BD9-81ED-4DB2-BD59-A6C34878D82A}">
                    <a16:rowId xmlns:a16="http://schemas.microsoft.com/office/drawing/2014/main" val="10006"/>
                  </a:ext>
                </a:extLst>
              </a:tr>
              <a:tr h="564358">
                <a:tc>
                  <a:txBody>
                    <a:bodyPr/>
                    <a:lstStyle/>
                    <a:p>
                      <a:r>
                        <a:rPr lang="en-US" dirty="0"/>
                        <a:t>Potassium(s)</a:t>
                      </a:r>
                      <a:endParaRPr lang="en-IN" dirty="0"/>
                    </a:p>
                  </a:txBody>
                  <a:tcPr/>
                </a:tc>
                <a:tc>
                  <a:txBody>
                    <a:bodyPr/>
                    <a:lstStyle/>
                    <a:p>
                      <a:r>
                        <a:rPr lang="en-US" dirty="0">
                          <a:solidFill>
                            <a:srgbClr val="9C0832"/>
                          </a:solidFill>
                        </a:rPr>
                        <a:t>2.7 </a:t>
                      </a:r>
                      <a:r>
                        <a:rPr lang="en-US" dirty="0" err="1">
                          <a:solidFill>
                            <a:srgbClr val="9C0832"/>
                          </a:solidFill>
                        </a:rPr>
                        <a:t>mmol</a:t>
                      </a:r>
                      <a:r>
                        <a:rPr lang="en-US" dirty="0">
                          <a:solidFill>
                            <a:srgbClr val="9C0832"/>
                          </a:solidFill>
                        </a:rPr>
                        <a:t>/lit</a:t>
                      </a:r>
                      <a:endParaRPr lang="en-IN" dirty="0">
                        <a:solidFill>
                          <a:srgbClr val="9C0832"/>
                        </a:solidFill>
                      </a:endParaRPr>
                    </a:p>
                  </a:txBody>
                  <a:tcPr/>
                </a:tc>
                <a:tc>
                  <a:txBody>
                    <a:bodyPr/>
                    <a:lstStyle/>
                    <a:p>
                      <a:r>
                        <a:rPr lang="en-US" dirty="0"/>
                        <a:t>3.8-5.4 </a:t>
                      </a:r>
                      <a:r>
                        <a:rPr lang="en-US" dirty="0" err="1"/>
                        <a:t>mmol</a:t>
                      </a:r>
                      <a:r>
                        <a:rPr lang="en-US" dirty="0"/>
                        <a:t>/lit</a:t>
                      </a:r>
                      <a:endParaRPr lang="en-IN" dirty="0"/>
                    </a:p>
                  </a:txBody>
                  <a:tcPr/>
                </a:tc>
                <a:extLst>
                  <a:ext uri="{0D108BD9-81ED-4DB2-BD59-A6C34878D82A}">
                    <a16:rowId xmlns:a16="http://schemas.microsoft.com/office/drawing/2014/main" val="10007"/>
                  </a:ext>
                </a:extLst>
              </a:tr>
              <a:tr h="564358">
                <a:tc>
                  <a:txBody>
                    <a:bodyPr/>
                    <a:lstStyle/>
                    <a:p>
                      <a:r>
                        <a:rPr lang="en-US" dirty="0"/>
                        <a:t>Total Proteins(s)</a:t>
                      </a:r>
                      <a:endParaRPr lang="en-IN" dirty="0"/>
                    </a:p>
                  </a:txBody>
                  <a:tcPr/>
                </a:tc>
                <a:tc>
                  <a:txBody>
                    <a:bodyPr/>
                    <a:lstStyle/>
                    <a:p>
                      <a:r>
                        <a:rPr lang="en-US" dirty="0">
                          <a:solidFill>
                            <a:srgbClr val="9C0832"/>
                          </a:solidFill>
                        </a:rPr>
                        <a:t>5.60 gm%</a:t>
                      </a:r>
                      <a:endParaRPr lang="en-IN" dirty="0">
                        <a:solidFill>
                          <a:srgbClr val="9C0832"/>
                        </a:solidFill>
                      </a:endParaRPr>
                    </a:p>
                  </a:txBody>
                  <a:tcPr/>
                </a:tc>
                <a:tc>
                  <a:txBody>
                    <a:bodyPr/>
                    <a:lstStyle/>
                    <a:p>
                      <a:r>
                        <a:rPr lang="en-US" dirty="0"/>
                        <a:t>2.3-4.4 gm%</a:t>
                      </a:r>
                      <a:endParaRPr lang="en-IN" dirty="0"/>
                    </a:p>
                  </a:txBody>
                  <a:tcPr/>
                </a:tc>
                <a:extLst>
                  <a:ext uri="{0D108BD9-81ED-4DB2-BD59-A6C34878D82A}">
                    <a16:rowId xmlns:a16="http://schemas.microsoft.com/office/drawing/2014/main" val="10008"/>
                  </a:ext>
                </a:extLst>
              </a:tr>
              <a:tr h="564358">
                <a:tc>
                  <a:txBody>
                    <a:bodyPr/>
                    <a:lstStyle/>
                    <a:p>
                      <a:r>
                        <a:rPr lang="en-US" dirty="0"/>
                        <a:t>A/G Ratio</a:t>
                      </a:r>
                      <a:endParaRPr lang="en-IN" dirty="0"/>
                    </a:p>
                  </a:txBody>
                  <a:tcPr/>
                </a:tc>
                <a:tc>
                  <a:txBody>
                    <a:bodyPr/>
                    <a:lstStyle/>
                    <a:p>
                      <a:r>
                        <a:rPr lang="en-US" dirty="0"/>
                        <a:t>1.15</a:t>
                      </a:r>
                      <a:endParaRPr lang="en-IN" dirty="0"/>
                    </a:p>
                  </a:txBody>
                  <a:tcPr/>
                </a:tc>
                <a:tc>
                  <a:txBody>
                    <a:bodyPr/>
                    <a:lstStyle/>
                    <a:p>
                      <a:r>
                        <a:rPr lang="en-US" dirty="0"/>
                        <a:t>0.8-2.0</a:t>
                      </a:r>
                      <a:endParaRPr lang="en-IN" dirty="0"/>
                    </a:p>
                  </a:txBody>
                  <a:tcPr/>
                </a:tc>
                <a:extLst>
                  <a:ext uri="{0D108BD9-81ED-4DB2-BD59-A6C34878D82A}">
                    <a16:rowId xmlns:a16="http://schemas.microsoft.com/office/drawing/2014/main" val="10009"/>
                  </a:ext>
                </a:extLst>
              </a:tr>
            </a:tbl>
          </a:graphicData>
        </a:graphic>
      </p:graphicFrame>
    </p:spTree>
  </p:cSld>
  <p:clrMapOvr>
    <a:masterClrMapping/>
  </p:clrMapOvr>
  <p:transition spd="med">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9" presetClass="entr" presetSubtype="0" accel="10000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a:solidFill>
                  <a:schemeClr val="accent1"/>
                </a:solidFill>
              </a:rPr>
              <a:t> Personal history</a:t>
            </a:r>
            <a:endParaRPr lang="en-IN" sz="3600" dirty="0"/>
          </a:p>
        </p:txBody>
      </p:sp>
      <p:sp>
        <p:nvSpPr>
          <p:cNvPr id="3" name="Content Placeholder 2"/>
          <p:cNvSpPr>
            <a:spLocks noGrp="1"/>
          </p:cNvSpPr>
          <p:nvPr>
            <p:ph sz="quarter" idx="1"/>
          </p:nvPr>
        </p:nvSpPr>
        <p:spPr>
          <a:xfrm>
            <a:off x="428596" y="1571612"/>
            <a:ext cx="7786742" cy="5072098"/>
          </a:xfrm>
        </p:spPr>
        <p:txBody>
          <a:bodyPr/>
          <a:lstStyle/>
          <a:p>
            <a:r>
              <a:rPr lang="en-US" sz="2800" b="1" dirty="0">
                <a:solidFill>
                  <a:schemeClr val="accent1"/>
                </a:solidFill>
              </a:rPr>
              <a:t>Bladder:</a:t>
            </a:r>
            <a:r>
              <a:rPr lang="en-US" sz="2800" dirty="0"/>
              <a:t> patient was passing urine  at night since month.</a:t>
            </a:r>
          </a:p>
          <a:p>
            <a:endParaRPr lang="en-US" sz="2800" dirty="0"/>
          </a:p>
          <a:p>
            <a:r>
              <a:rPr lang="en-US" sz="2800" b="1" dirty="0">
                <a:solidFill>
                  <a:schemeClr val="accent1"/>
                </a:solidFill>
              </a:rPr>
              <a:t>Bowl: </a:t>
            </a:r>
            <a:r>
              <a:rPr lang="en-US" sz="2800" dirty="0"/>
              <a:t>normal</a:t>
            </a:r>
          </a:p>
          <a:p>
            <a:endParaRPr lang="en-US" sz="2800" dirty="0"/>
          </a:p>
          <a:p>
            <a:r>
              <a:rPr lang="en-US" sz="3200" b="1" dirty="0">
                <a:solidFill>
                  <a:schemeClr val="accent1"/>
                </a:solidFill>
              </a:rPr>
              <a:t>Past History:</a:t>
            </a:r>
            <a:r>
              <a:rPr lang="en-US" sz="3200" dirty="0"/>
              <a:t>-</a:t>
            </a:r>
            <a:r>
              <a:rPr lang="en-US" sz="2800" dirty="0"/>
              <a:t> No significant history</a:t>
            </a:r>
          </a:p>
          <a:p>
            <a:r>
              <a:rPr lang="en-US" sz="2800" b="1" dirty="0"/>
              <a:t>Family History: </a:t>
            </a:r>
            <a:r>
              <a:rPr lang="en-US" sz="2800" dirty="0"/>
              <a:t>No significant history</a:t>
            </a:r>
          </a:p>
          <a:p>
            <a:endParaRPr lang="en-US" sz="2800" dirty="0"/>
          </a:p>
          <a:p>
            <a:endParaRPr lang="en-US" dirty="0"/>
          </a:p>
          <a:p>
            <a:endParaRPr lang="en-US" dirty="0"/>
          </a:p>
          <a:p>
            <a:endParaRPr lang="en-IN" dirty="0"/>
          </a:p>
          <a:p>
            <a:endParaRPr lang="en-IN" dirty="0"/>
          </a:p>
        </p:txBody>
      </p:sp>
    </p:spTree>
  </p:cSld>
  <p:clrMapOvr>
    <a:masterClrMapping/>
  </p:clrMapOvr>
  <p:transition spd="med">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8" presetClass="entr" presetSubtype="0" accel="10000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16"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8" presetClass="entr" presetSubtype="0" accel="10000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5"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8" presetClass="entr" presetSubtype="0" accel="10000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3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8" presetClass="entr" presetSubtype="0" accel="10000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43"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4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0108"/>
          </a:xfrm>
        </p:spPr>
        <p:txBody>
          <a:bodyPr>
            <a:noAutofit/>
          </a:bodyPr>
          <a:lstStyle/>
          <a:p>
            <a:pPr algn="ctr"/>
            <a:r>
              <a:rPr lang="en-US" sz="4800" b="1" u="sng" dirty="0"/>
              <a:t>DRUG HISTORY:</a:t>
            </a:r>
            <a:endParaRPr lang="en-IN" sz="4800" b="1" u="sng" dirty="0"/>
          </a:p>
        </p:txBody>
      </p:sp>
      <p:graphicFrame>
        <p:nvGraphicFramePr>
          <p:cNvPr id="4" name="Content Placeholder 3"/>
          <p:cNvGraphicFramePr>
            <a:graphicFrameLocks noGrp="1"/>
          </p:cNvGraphicFramePr>
          <p:nvPr>
            <p:ph sz="quarter" idx="1"/>
          </p:nvPr>
        </p:nvGraphicFramePr>
        <p:xfrm>
          <a:off x="0" y="836676"/>
          <a:ext cx="9144000" cy="6021324"/>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1501902">
                <a:tc gridSpan="2">
                  <a:txBody>
                    <a:bodyPr/>
                    <a:lstStyle/>
                    <a:p>
                      <a:r>
                        <a:rPr lang="en-US" sz="3600" dirty="0"/>
                        <a:t>CURRENT MEDICATIONS</a:t>
                      </a:r>
                      <a:endParaRPr lang="en-IN" sz="3600" dirty="0"/>
                    </a:p>
                  </a:txBody>
                  <a:tcPr/>
                </a:tc>
                <a:tc hMerge="1">
                  <a:txBody>
                    <a:bodyPr/>
                    <a:lstStyle/>
                    <a:p>
                      <a:endParaRPr lang="en-IN" dirty="0"/>
                    </a:p>
                  </a:txBody>
                  <a:tcPr/>
                </a:tc>
                <a:extLst>
                  <a:ext uri="{0D108BD9-81ED-4DB2-BD59-A6C34878D82A}">
                    <a16:rowId xmlns:a16="http://schemas.microsoft.com/office/drawing/2014/main" val="10000"/>
                  </a:ext>
                </a:extLst>
              </a:tr>
              <a:tr h="1501902">
                <a:tc>
                  <a:txBody>
                    <a:bodyPr/>
                    <a:lstStyle/>
                    <a:p>
                      <a:r>
                        <a:rPr lang="en-US" sz="2400" dirty="0"/>
                        <a:t>Drug Allergies </a:t>
                      </a:r>
                      <a:endParaRPr lang="en-IN" sz="2400" dirty="0"/>
                    </a:p>
                  </a:txBody>
                  <a:tcPr/>
                </a:tc>
                <a:tc>
                  <a:txBody>
                    <a:bodyPr/>
                    <a:lstStyle/>
                    <a:p>
                      <a:r>
                        <a:rPr lang="en-US" sz="2400" dirty="0"/>
                        <a:t>No</a:t>
                      </a:r>
                      <a:endParaRPr lang="en-IN" sz="2400" dirty="0"/>
                    </a:p>
                  </a:txBody>
                  <a:tcPr/>
                </a:tc>
                <a:extLst>
                  <a:ext uri="{0D108BD9-81ED-4DB2-BD59-A6C34878D82A}">
                    <a16:rowId xmlns:a16="http://schemas.microsoft.com/office/drawing/2014/main" val="10001"/>
                  </a:ext>
                </a:extLst>
              </a:tr>
              <a:tr h="2782650">
                <a:tc>
                  <a:txBody>
                    <a:bodyPr/>
                    <a:lstStyle/>
                    <a:p>
                      <a:r>
                        <a:rPr lang="en-US" sz="2400" dirty="0"/>
                        <a:t>Recent</a:t>
                      </a:r>
                      <a:r>
                        <a:rPr lang="en-US" sz="2400" baseline="0" dirty="0"/>
                        <a:t> prescription medication</a:t>
                      </a:r>
                      <a:endParaRPr lang="en-IN" sz="2400" dirty="0"/>
                    </a:p>
                  </a:txBody>
                  <a:tcPr/>
                </a:tc>
                <a:tc>
                  <a:txBody>
                    <a:bodyPr/>
                    <a:lstStyle/>
                    <a:p>
                      <a:r>
                        <a:rPr lang="en-US" sz="2400" dirty="0"/>
                        <a:t>Injection </a:t>
                      </a:r>
                      <a:r>
                        <a:rPr lang="en-US" sz="2400" dirty="0" err="1"/>
                        <a:t>ceftriaxome</a:t>
                      </a:r>
                      <a:r>
                        <a:rPr lang="en-US" sz="2400" dirty="0"/>
                        <a:t>- antibiotic</a:t>
                      </a:r>
                    </a:p>
                    <a:p>
                      <a:r>
                        <a:rPr lang="en-US" sz="2400" dirty="0"/>
                        <a:t>Injection </a:t>
                      </a:r>
                      <a:r>
                        <a:rPr lang="en-US" sz="2400" dirty="0" err="1"/>
                        <a:t>Amikacine</a:t>
                      </a:r>
                      <a:endParaRPr lang="en-US" sz="2400" dirty="0"/>
                    </a:p>
                    <a:p>
                      <a:r>
                        <a:rPr lang="en-US" sz="2400" dirty="0"/>
                        <a:t>Injection </a:t>
                      </a:r>
                      <a:r>
                        <a:rPr lang="en-US" sz="2400" dirty="0" err="1"/>
                        <a:t>Rantac</a:t>
                      </a:r>
                      <a:r>
                        <a:rPr lang="en-US" sz="2400" dirty="0"/>
                        <a:t>-antacid</a:t>
                      </a:r>
                    </a:p>
                    <a:p>
                      <a:r>
                        <a:rPr lang="en-US" sz="2400" dirty="0"/>
                        <a:t>Injection Vitamin-k</a:t>
                      </a:r>
                    </a:p>
                    <a:p>
                      <a:r>
                        <a:rPr lang="en-US" sz="2400" dirty="0"/>
                        <a:t>Injection </a:t>
                      </a:r>
                      <a:r>
                        <a:rPr lang="en-US" sz="2400" dirty="0" err="1"/>
                        <a:t>Mannitol</a:t>
                      </a:r>
                      <a:r>
                        <a:rPr lang="en-US" sz="2400" dirty="0"/>
                        <a:t>- diuretics</a:t>
                      </a:r>
                    </a:p>
                    <a:p>
                      <a:r>
                        <a:rPr lang="en-US" sz="2400" dirty="0"/>
                        <a:t>Injection </a:t>
                      </a:r>
                      <a:r>
                        <a:rPr lang="en-US" sz="2400" dirty="0" err="1"/>
                        <a:t>Phenytoin</a:t>
                      </a:r>
                      <a:r>
                        <a:rPr lang="en-US" sz="2400" dirty="0"/>
                        <a:t>- anticonvulsant   </a:t>
                      </a:r>
                    </a:p>
                  </a:txBody>
                  <a:tcPr/>
                </a:tc>
                <a:extLst>
                  <a:ext uri="{0D108BD9-81ED-4DB2-BD59-A6C34878D82A}">
                    <a16:rowId xmlns:a16="http://schemas.microsoft.com/office/drawing/2014/main" val="10002"/>
                  </a:ext>
                </a:extLst>
              </a:tr>
            </a:tbl>
          </a:graphicData>
        </a:graphic>
      </p:graphicFrame>
    </p:spTree>
  </p:cSld>
  <p:clrMapOvr>
    <a:masterClrMapping/>
  </p:clrMapOvr>
  <p:transition spd="med">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428604"/>
            <a:ext cx="8858280" cy="1143000"/>
          </a:xfrm>
        </p:spPr>
        <p:txBody>
          <a:bodyPr>
            <a:noAutofit/>
          </a:bodyPr>
          <a:lstStyle/>
          <a:p>
            <a:r>
              <a:rPr lang="en-US" sz="3600" b="1" i="1" u="sng" dirty="0">
                <a:solidFill>
                  <a:srgbClr val="00B050"/>
                </a:solidFill>
              </a:rPr>
              <a:t>ODP(origin , duration &amp; progress)</a:t>
            </a:r>
            <a:br>
              <a:rPr lang="en-US" sz="3600" i="1" u="sng" dirty="0">
                <a:solidFill>
                  <a:srgbClr val="00B050"/>
                </a:solidFill>
              </a:rPr>
            </a:br>
            <a:endParaRPr lang="en-IN" sz="3600" dirty="0"/>
          </a:p>
        </p:txBody>
      </p:sp>
      <p:sp>
        <p:nvSpPr>
          <p:cNvPr id="3" name="Content Placeholder 2"/>
          <p:cNvSpPr>
            <a:spLocks noGrp="1"/>
          </p:cNvSpPr>
          <p:nvPr>
            <p:ph sz="quarter" idx="1"/>
          </p:nvPr>
        </p:nvSpPr>
        <p:spPr>
          <a:xfrm>
            <a:off x="357158" y="1214422"/>
            <a:ext cx="8786842" cy="5643578"/>
          </a:xfrm>
        </p:spPr>
        <p:txBody>
          <a:bodyPr>
            <a:normAutofit/>
          </a:bodyPr>
          <a:lstStyle/>
          <a:p>
            <a:r>
              <a:rPr lang="en-US" b="1" dirty="0">
                <a:solidFill>
                  <a:srgbClr val="00B050"/>
                </a:solidFill>
                <a:latin typeface="Arabic Typesetting" pitchFamily="66" charset="-78"/>
                <a:cs typeface="Arabic Typesetting" pitchFamily="66" charset="-78"/>
              </a:rPr>
              <a:t> </a:t>
            </a:r>
            <a:r>
              <a:rPr lang="en-US" sz="4000" b="1" dirty="0">
                <a:solidFill>
                  <a:srgbClr val="572B51"/>
                </a:solidFill>
                <a:latin typeface="Arabic Typesetting" pitchFamily="66" charset="-78"/>
                <a:cs typeface="Arabic Typesetting" pitchFamily="66" charset="-78"/>
              </a:rPr>
              <a:t>Initially patient has complain of pain in the right ear which got radiated towards the neck region ,and thus they went to </a:t>
            </a:r>
            <a:r>
              <a:rPr lang="en-US" sz="4000" b="1" dirty="0" err="1">
                <a:solidFill>
                  <a:srgbClr val="572B51"/>
                </a:solidFill>
                <a:latin typeface="Arabic Typesetting" pitchFamily="66" charset="-78"/>
                <a:cs typeface="Arabic Typesetting" pitchFamily="66" charset="-78"/>
              </a:rPr>
              <a:t>nirmal</a:t>
            </a:r>
            <a:r>
              <a:rPr lang="en-US" sz="4000" b="1" dirty="0">
                <a:solidFill>
                  <a:srgbClr val="572B51"/>
                </a:solidFill>
                <a:latin typeface="Arabic Typesetting" pitchFamily="66" charset="-78"/>
                <a:cs typeface="Arabic Typesetting" pitchFamily="66" charset="-78"/>
              </a:rPr>
              <a:t> hospital with the same chief complain .This was accompanied by  fever and vomiting as what she ate, was vomited out. The medication was taken for vomiting and it was subsided. For  3 days she was conscious and then she became unconscious and was brought to civil hospital for further medication.</a:t>
            </a:r>
            <a:endParaRPr lang="en-IN" sz="3600" b="1" dirty="0"/>
          </a:p>
        </p:txBody>
      </p:sp>
    </p:spTree>
  </p:cSld>
  <p:clrMapOvr>
    <a:masterClrMapping/>
  </p:clrMapOvr>
  <p:transition spd="med">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42844" y="0"/>
            <a:ext cx="9001156" cy="6858000"/>
          </a:xfrm>
        </p:spPr>
        <p:txBody>
          <a:bodyPr>
            <a:normAutofit/>
          </a:bodyPr>
          <a:lstStyle/>
          <a:p>
            <a:endParaRPr lang="en-US" sz="2800" dirty="0"/>
          </a:p>
          <a:p>
            <a:r>
              <a:rPr lang="en-US" sz="2800" b="1" dirty="0"/>
              <a:t>General examination: </a:t>
            </a:r>
            <a:r>
              <a:rPr lang="en-US" sz="2800" dirty="0"/>
              <a:t>It was not done</a:t>
            </a:r>
          </a:p>
          <a:p>
            <a:endParaRPr lang="en-US" sz="2800" b="1" dirty="0"/>
          </a:p>
          <a:p>
            <a:r>
              <a:rPr lang="en-US" sz="2800" b="1" dirty="0"/>
              <a:t>Probable Diagnosis</a:t>
            </a:r>
            <a:r>
              <a:rPr lang="en-US" sz="2800" dirty="0"/>
              <a:t>: DKA with meningitis.</a:t>
            </a:r>
          </a:p>
          <a:p>
            <a:endParaRPr lang="en-US" sz="2800" dirty="0"/>
          </a:p>
          <a:p>
            <a:r>
              <a:rPr lang="en-US" sz="2800" b="1" dirty="0" err="1"/>
              <a:t>Pateint</a:t>
            </a:r>
            <a:r>
              <a:rPr lang="en-US" sz="2800" b="1" dirty="0"/>
              <a:t> was expire after the three days of admission in civil hospital.</a:t>
            </a:r>
            <a:endParaRPr lang="en-IN" sz="2800" b="1" dirty="0"/>
          </a:p>
        </p:txBody>
      </p:sp>
    </p:spTree>
  </p:cSld>
  <p:clrMapOvr>
    <a:masterClrMapping/>
  </p:clrMapOvr>
  <p:transition spd="med">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1" end="1"/>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
                                            <p:txEl>
                                              <p:pRg st="3" end="3"/>
                                            </p:txEl>
                                          </p:spTgt>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p:cTn id="19" dur="5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371600" y="199698"/>
            <a:ext cx="5998779" cy="6358757"/>
          </a:xfrm>
          <a:prstGeom prst="rect">
            <a:avLst/>
          </a:prstGeom>
        </p:spPr>
      </p:pic>
    </p:spTree>
    <p:extLst>
      <p:ext uri="{BB962C8B-B14F-4D97-AF65-F5344CB8AC3E}">
        <p14:creationId xmlns:p14="http://schemas.microsoft.com/office/powerpoint/2010/main" val="805286754"/>
      </p:ext>
    </p:extLst>
  </p:cSld>
  <p:clrMapOvr>
    <a:masterClrMapping/>
  </p:clrMapOvr>
  <p:transition spd="med">
    <p:wedge/>
    <p:sndAc>
      <p:stSnd>
        <p:snd r:embed="rId2" name="chimes.wav"/>
      </p:stSnd>
    </p:sndAc>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428604"/>
            <a:ext cx="8858280" cy="1143000"/>
          </a:xfrm>
        </p:spPr>
        <p:txBody>
          <a:bodyPr>
            <a:noAutofit/>
          </a:bodyPr>
          <a:lstStyle/>
          <a:p>
            <a:r>
              <a:rPr lang="en-US" sz="3600" b="1" i="1" u="sng" dirty="0">
                <a:solidFill>
                  <a:srgbClr val="00B050"/>
                </a:solidFill>
              </a:rPr>
              <a:t>Meningitis with DKA:</a:t>
            </a:r>
            <a:br>
              <a:rPr lang="en-US" sz="3600" i="1" u="sng" dirty="0">
                <a:solidFill>
                  <a:srgbClr val="00B050"/>
                </a:solidFill>
              </a:rPr>
            </a:br>
            <a:endParaRPr lang="en-IN" sz="3600" dirty="0"/>
          </a:p>
        </p:txBody>
      </p:sp>
      <p:sp>
        <p:nvSpPr>
          <p:cNvPr id="3" name="Content Placeholder 2"/>
          <p:cNvSpPr>
            <a:spLocks noGrp="1"/>
          </p:cNvSpPr>
          <p:nvPr>
            <p:ph sz="quarter" idx="1"/>
          </p:nvPr>
        </p:nvSpPr>
        <p:spPr>
          <a:xfrm>
            <a:off x="0" y="1214422"/>
            <a:ext cx="9144000" cy="5643578"/>
          </a:xfrm>
        </p:spPr>
        <p:txBody>
          <a:bodyPr>
            <a:normAutofit fontScale="92500" lnSpcReduction="10000"/>
          </a:bodyPr>
          <a:lstStyle/>
          <a:p>
            <a:endParaRPr lang="en-US" b="1" dirty="0">
              <a:solidFill>
                <a:srgbClr val="00B050"/>
              </a:solidFill>
              <a:latin typeface="Arabic Typesetting" pitchFamily="66" charset="-78"/>
              <a:cs typeface="Arabic Typesetting" pitchFamily="66" charset="-78"/>
            </a:endParaRPr>
          </a:p>
          <a:p>
            <a:r>
              <a:rPr lang="en-US" sz="5200" dirty="0">
                <a:solidFill>
                  <a:srgbClr val="FF0000"/>
                </a:solidFill>
                <a:latin typeface="Arabic Typesetting" pitchFamily="66" charset="-78"/>
                <a:cs typeface="Arabic Typesetting" pitchFamily="66" charset="-78"/>
              </a:rPr>
              <a:t>The patient is suffering from meningitis along      with DKA.</a:t>
            </a:r>
          </a:p>
          <a:p>
            <a:r>
              <a:rPr lang="en-IN" sz="3600" dirty="0"/>
              <a:t>Meningitis is inflammation of the thin tissue that surrounds the brain and spinal cord, called the meninges. There are several types of meningitis. The most common is viral meningitis. The patient can get it when a virus enters the body through the nose or mouth and travels to the brain. Bacterial meningitis is rare, but can be deadly.</a:t>
            </a:r>
            <a:endParaRPr lang="en-IN" sz="3600" b="1" dirty="0"/>
          </a:p>
        </p:txBody>
      </p:sp>
    </p:spTree>
  </p:cSld>
  <p:clrMapOvr>
    <a:masterClrMapping/>
  </p:clrMapOvr>
  <p:transition spd="med">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2.5"/>
                                          </p:val>
                                        </p:tav>
                                        <p:tav tm="100000">
                                          <p:val>
                                            <p:strVal val="#ppt_w"/>
                                          </p:val>
                                        </p:tav>
                                      </p:tavLst>
                                    </p:anim>
                                    <p:anim calcmode="lin" valueType="num">
                                      <p:cBhvr>
                                        <p:cTn id="8" dur="500" fill="hold"/>
                                        <p:tgtEl>
                                          <p:spTgt spid="2"/>
                                        </p:tgtEl>
                                        <p:attrNameLst>
                                          <p:attrName>ppt_h</p:attrName>
                                        </p:attrNameLst>
                                      </p:cBhvr>
                                      <p:tavLst>
                                        <p:tav tm="0">
                                          <p:val>
                                            <p:strVal val="#ppt_h*0.01"/>
                                          </p:val>
                                        </p:tav>
                                        <p:tav tm="100000">
                                          <p:val>
                                            <p:strVal val="#ppt_h"/>
                                          </p:val>
                                        </p:tav>
                                      </p:tavLst>
                                    </p:anim>
                                    <p:anim calcmode="lin" valueType="num">
                                      <p:cBhvr>
                                        <p:cTn id="9" dur="500" fill="hold"/>
                                        <p:tgtEl>
                                          <p:spTgt spid="2"/>
                                        </p:tgtEl>
                                        <p:attrNameLst>
                                          <p:attrName>ppt_x</p:attrName>
                                        </p:attrNameLst>
                                      </p:cBhvr>
                                      <p:tavLst>
                                        <p:tav tm="0">
                                          <p:val>
                                            <p:strVal val="#ppt_x"/>
                                          </p:val>
                                        </p:tav>
                                        <p:tav tm="100000">
                                          <p:val>
                                            <p:strVal val="#ppt_x"/>
                                          </p:val>
                                        </p:tav>
                                      </p:tavLst>
                                    </p:anim>
                                    <p:anim calcmode="lin" valueType="num">
                                      <p:cBhvr>
                                        <p:cTn id="10" dur="500" fill="hold"/>
                                        <p:tgtEl>
                                          <p:spTgt spid="2"/>
                                        </p:tgtEl>
                                        <p:attrNameLst>
                                          <p:attrName>ppt_y</p:attrName>
                                        </p:attrNameLst>
                                      </p:cBhvr>
                                      <p:tavLst>
                                        <p:tav tm="0">
                                          <p:val>
                                            <p:strVal val="#ppt_h+1"/>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5"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anim calcmode="lin" valueType="num">
                                      <p:cBhvr>
                                        <p:cTn id="17"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8"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9" dur="2000" fill="hold"/>
                                        <p:tgtEl>
                                          <p:spTgt spid="3">
                                            <p:txEl>
                                              <p:pRg st="1" end="1"/>
                                            </p:txEl>
                                          </p:spTgt>
                                        </p:tgtEl>
                                        <p:attrNameLst>
                                          <p:attrName>ppt_w</p:attrName>
                                        </p:attrNameLst>
                                      </p:cBhvr>
                                      <p:tavLst>
                                        <p:tav tm="0">
                                          <p:val>
                                            <p:fltVal val="0"/>
                                          </p:val>
                                        </p:tav>
                                        <p:tav tm="100000">
                                          <p:val>
                                            <p:strVal val="#ppt_w"/>
                                          </p:val>
                                        </p:tav>
                                      </p:tavLst>
                                    </p:anim>
                                  </p:childTnLst>
                                </p:cTn>
                              </p:par>
                              <p:par>
                                <p:cTn id="20" presetID="35"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anim calcmode="lin" valueType="num">
                                      <p:cBhvr>
                                        <p:cTn id="23"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4"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0"/>
            <a:ext cx="7467600" cy="1143000"/>
          </a:xfrm>
        </p:spPr>
        <p:txBody>
          <a:bodyPr>
            <a:normAutofit/>
          </a:bodyPr>
          <a:lstStyle/>
          <a:p>
            <a:r>
              <a:rPr lang="en-US" sz="3200" b="1" u="sng" dirty="0">
                <a:solidFill>
                  <a:schemeClr val="accent1"/>
                </a:solidFill>
              </a:rPr>
              <a:t>*DIABETES MELLITUS(DM):</a:t>
            </a:r>
            <a:endParaRPr lang="en-IN" sz="3200" b="1" u="sng" dirty="0">
              <a:solidFill>
                <a:schemeClr val="accent1"/>
              </a:solidFill>
            </a:endParaRPr>
          </a:p>
        </p:txBody>
      </p:sp>
      <p:sp>
        <p:nvSpPr>
          <p:cNvPr id="3" name="Content Placeholder 2"/>
          <p:cNvSpPr>
            <a:spLocks noGrp="1"/>
          </p:cNvSpPr>
          <p:nvPr>
            <p:ph sz="quarter" idx="1"/>
          </p:nvPr>
        </p:nvSpPr>
        <p:spPr>
          <a:xfrm>
            <a:off x="0" y="1214422"/>
            <a:ext cx="9144000" cy="5643578"/>
          </a:xfrm>
        </p:spPr>
        <p:txBody>
          <a:bodyPr>
            <a:noAutofit/>
          </a:bodyPr>
          <a:lstStyle/>
          <a:p>
            <a:r>
              <a:rPr lang="en-IN" sz="2800" b="1" dirty="0"/>
              <a:t>This patient may have DM for many months, but undetected.</a:t>
            </a:r>
            <a:br>
              <a:rPr lang="en-IN" sz="2800" b="1" dirty="0"/>
            </a:br>
            <a:endParaRPr lang="en-IN" sz="2800" b="1" dirty="0"/>
          </a:p>
          <a:p>
            <a:r>
              <a:rPr lang="en-IN" sz="2800" b="1" dirty="0"/>
              <a:t>DM decrease body capacity to fight infection</a:t>
            </a:r>
            <a:br>
              <a:rPr lang="en-IN" sz="2800" b="1" dirty="0"/>
            </a:br>
            <a:endParaRPr lang="en-IN" sz="2800" b="1" dirty="0"/>
          </a:p>
          <a:p>
            <a:r>
              <a:rPr lang="en-IN" sz="2800" b="1" dirty="0"/>
              <a:t>Then she may have developed ear infection -&gt; spread to meninges (Covering of brain) --&gt; Meningitis</a:t>
            </a:r>
            <a:br>
              <a:rPr lang="en-IN" sz="2800" b="1" dirty="0"/>
            </a:br>
            <a:endParaRPr lang="en-IN" sz="2800" b="1" dirty="0"/>
          </a:p>
          <a:p>
            <a:r>
              <a:rPr lang="en-IN" sz="2800" b="1" dirty="0"/>
              <a:t>Infection --&gt; release of cortisol by body --&gt; further increase in blood glucose --&gt; worsening of DM</a:t>
            </a:r>
          </a:p>
        </p:txBody>
      </p:sp>
    </p:spTree>
  </p:cSld>
  <p:clrMapOvr>
    <a:masterClrMapping/>
  </p:clrMapOvr>
  <p:transition spd="med">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571612"/>
            <a:ext cx="7467600" cy="4873752"/>
          </a:xfrm>
        </p:spPr>
        <p:txBody>
          <a:bodyPr/>
          <a:lstStyle/>
          <a:p>
            <a:r>
              <a:rPr lang="en-IN" dirty="0"/>
              <a:t>1. </a:t>
            </a:r>
            <a:r>
              <a:rPr lang="en-IN" b="1" dirty="0"/>
              <a:t>Cause of infection</a:t>
            </a:r>
          </a:p>
          <a:p>
            <a:pPr marL="914400" lvl="2" indent="0">
              <a:buNone/>
            </a:pPr>
            <a:r>
              <a:rPr lang="en-IN" sz="2400" dirty="0"/>
              <a:t>DM leads to micro-angiopathy of blood vessels </a:t>
            </a:r>
          </a:p>
          <a:p>
            <a:pPr marL="457200" lvl="1" indent="0">
              <a:buNone/>
            </a:pPr>
            <a:endParaRPr lang="en-IN" dirty="0"/>
          </a:p>
          <a:p>
            <a:pPr marL="457200" lvl="1" indent="0">
              <a:buNone/>
            </a:pPr>
            <a:endParaRPr lang="en-IN" dirty="0"/>
          </a:p>
          <a:p>
            <a:pPr marL="457200" lvl="1" indent="0">
              <a:buNone/>
            </a:pPr>
            <a:r>
              <a:rPr lang="en-IN" dirty="0"/>
              <a:t>	Decrease blood supply</a:t>
            </a:r>
          </a:p>
          <a:p>
            <a:pPr marL="457200" lvl="1" indent="0">
              <a:buNone/>
            </a:pPr>
            <a:r>
              <a:rPr lang="en-IN" dirty="0"/>
              <a:t>	Decrease chemotexisis</a:t>
            </a:r>
          </a:p>
          <a:p>
            <a:pPr marL="457200" lvl="1" indent="0">
              <a:buNone/>
            </a:pPr>
            <a:endParaRPr lang="en-IN" dirty="0"/>
          </a:p>
          <a:p>
            <a:pPr marL="457200" lvl="1" indent="0">
              <a:buNone/>
            </a:pPr>
            <a:endParaRPr lang="en-IN" dirty="0"/>
          </a:p>
          <a:p>
            <a:pPr marL="457200" lvl="1" indent="0">
              <a:buNone/>
            </a:pPr>
            <a:r>
              <a:rPr lang="en-IN" dirty="0"/>
              <a:t>	       Lead to infection </a:t>
            </a:r>
          </a:p>
        </p:txBody>
      </p:sp>
      <p:sp>
        <p:nvSpPr>
          <p:cNvPr id="4" name="Down Arrow 3"/>
          <p:cNvSpPr/>
          <p:nvPr/>
        </p:nvSpPr>
        <p:spPr>
          <a:xfrm>
            <a:off x="2414788" y="2820473"/>
            <a:ext cx="363474" cy="5924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Down Arrow 4"/>
          <p:cNvSpPr/>
          <p:nvPr/>
        </p:nvSpPr>
        <p:spPr>
          <a:xfrm>
            <a:off x="2285984" y="4429132"/>
            <a:ext cx="363474" cy="5924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112419522"/>
      </p:ext>
    </p:extLst>
  </p:cSld>
  <p:clrMapOvr>
    <a:masterClrMapping/>
  </p:clrMapOvr>
  <p:transition spd="med">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from="(-#ppt_w/2)" to="(#ppt_x)" calcmode="lin" valueType="num">
                                      <p:cBhvr>
                                        <p:cTn id="13" dur="600" fill="hold">
                                          <p:stCondLst>
                                            <p:cond delay="0"/>
                                          </p:stCondLst>
                                        </p:cTn>
                                        <p:tgtEl>
                                          <p:spTgt spid="3">
                                            <p:txEl>
                                              <p:pRg st="1" end="1"/>
                                            </p:txEl>
                                          </p:spTgt>
                                        </p:tgtEl>
                                        <p:attrNameLst>
                                          <p:attrName>ppt_x</p:attrName>
                                        </p:attrNameLst>
                                      </p:cBhvr>
                                    </p:anim>
                                    <p:anim from="0" to="-1.0" calcmode="lin" valueType="num">
                                      <p:cBhvr>
                                        <p:cTn id="14" dur="200" decel="50000" autoRev="1" fill="hold">
                                          <p:stCondLst>
                                            <p:cond delay="600"/>
                                          </p:stCondLst>
                                        </p:cTn>
                                        <p:tgtEl>
                                          <p:spTgt spid="3">
                                            <p:txEl>
                                              <p:pRg st="1" end="1"/>
                                            </p:txEl>
                                          </p:spTgt>
                                        </p:tgtEl>
                                        <p:attrNameLst>
                                          <p:attrName>xshear</p:attrName>
                                        </p:attrNameLst>
                                      </p:cBhvr>
                                    </p:anim>
                                    <p:animScale>
                                      <p:cBhvr>
                                        <p:cTn id="15" dur="200" decel="100000" autoRev="1" fill="hold">
                                          <p:stCondLst>
                                            <p:cond delay="600"/>
                                          </p:stCondLst>
                                        </p:cTn>
                                        <p:tgtEl>
                                          <p:spTgt spid="3">
                                            <p:txEl>
                                              <p:pRg st="1" end="1"/>
                                            </p:txEl>
                                          </p:spTgt>
                                        </p:tgtEl>
                                      </p:cBhvr>
                                      <p:from x="100000" y="100000"/>
                                      <p:to x="80000" y="100000"/>
                                    </p:animScale>
                                    <p:anim by="(#ppt_h/3+#ppt_w*0.1)" calcmode="lin" valueType="num">
                                      <p:cBhvr additive="sum">
                                        <p:cTn id="16" dur="200" decel="100000" autoRev="1" fill="hold">
                                          <p:stCondLst>
                                            <p:cond delay="600"/>
                                          </p:stCondLst>
                                        </p:cTn>
                                        <p:tgtEl>
                                          <p:spTgt spid="3">
                                            <p:txEl>
                                              <p:pRg st="1" end="1"/>
                                            </p:txEl>
                                          </p:spTgt>
                                        </p:tgtEl>
                                        <p:attrNameLst>
                                          <p:attrName>ppt_x</p:attrName>
                                        </p:attrNameLst>
                                      </p:cBhvr>
                                    </p:anim>
                                  </p:childTnLst>
                                </p:cTn>
                              </p:par>
                              <p:par>
                                <p:cTn id="17" presetID="34"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from="(-#ppt_w/2)" to="(#ppt_x)" calcmode="lin" valueType="num">
                                      <p:cBhvr>
                                        <p:cTn id="19" dur="600" fill="hold">
                                          <p:stCondLst>
                                            <p:cond delay="0"/>
                                          </p:stCondLst>
                                        </p:cTn>
                                        <p:tgtEl>
                                          <p:spTgt spid="3">
                                            <p:txEl>
                                              <p:pRg st="4" end="4"/>
                                            </p:txEl>
                                          </p:spTgt>
                                        </p:tgtEl>
                                        <p:attrNameLst>
                                          <p:attrName>ppt_x</p:attrName>
                                        </p:attrNameLst>
                                      </p:cBhvr>
                                    </p:anim>
                                    <p:anim from="0" to="-1.0" calcmode="lin" valueType="num">
                                      <p:cBhvr>
                                        <p:cTn id="20" dur="200" decel="50000" autoRev="1" fill="hold">
                                          <p:stCondLst>
                                            <p:cond delay="600"/>
                                          </p:stCondLst>
                                        </p:cTn>
                                        <p:tgtEl>
                                          <p:spTgt spid="3">
                                            <p:txEl>
                                              <p:pRg st="4" end="4"/>
                                            </p:txEl>
                                          </p:spTgt>
                                        </p:tgtEl>
                                        <p:attrNameLst>
                                          <p:attrName>xshear</p:attrName>
                                        </p:attrNameLst>
                                      </p:cBhvr>
                                    </p:anim>
                                    <p:animScale>
                                      <p:cBhvr>
                                        <p:cTn id="21" dur="200" decel="100000" autoRev="1" fill="hold">
                                          <p:stCondLst>
                                            <p:cond delay="600"/>
                                          </p:stCondLst>
                                        </p:cTn>
                                        <p:tgtEl>
                                          <p:spTgt spid="3">
                                            <p:txEl>
                                              <p:pRg st="4" end="4"/>
                                            </p:txEl>
                                          </p:spTgt>
                                        </p:tgtEl>
                                      </p:cBhvr>
                                      <p:from x="100000" y="100000"/>
                                      <p:to x="80000" y="100000"/>
                                    </p:animScale>
                                    <p:anim by="(#ppt_h/3+#ppt_w*0.1)" calcmode="lin" valueType="num">
                                      <p:cBhvr additive="sum">
                                        <p:cTn id="22" dur="200" decel="100000" autoRev="1" fill="hold">
                                          <p:stCondLst>
                                            <p:cond delay="600"/>
                                          </p:stCondLst>
                                        </p:cTn>
                                        <p:tgtEl>
                                          <p:spTgt spid="3">
                                            <p:txEl>
                                              <p:pRg st="4" end="4"/>
                                            </p:txEl>
                                          </p:spTgt>
                                        </p:tgtEl>
                                        <p:attrNameLst>
                                          <p:attrName>ppt_x</p:attrName>
                                        </p:attrNameLst>
                                      </p:cBhvr>
                                    </p:anim>
                                  </p:childTnLst>
                                </p:cTn>
                              </p:par>
                              <p:par>
                                <p:cTn id="23" presetID="34"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from="(-#ppt_w/2)" to="(#ppt_x)" calcmode="lin" valueType="num">
                                      <p:cBhvr>
                                        <p:cTn id="25" dur="600" fill="hold">
                                          <p:stCondLst>
                                            <p:cond delay="0"/>
                                          </p:stCondLst>
                                        </p:cTn>
                                        <p:tgtEl>
                                          <p:spTgt spid="3">
                                            <p:txEl>
                                              <p:pRg st="5" end="5"/>
                                            </p:txEl>
                                          </p:spTgt>
                                        </p:tgtEl>
                                        <p:attrNameLst>
                                          <p:attrName>ppt_x</p:attrName>
                                        </p:attrNameLst>
                                      </p:cBhvr>
                                    </p:anim>
                                    <p:anim from="0" to="-1.0" calcmode="lin" valueType="num">
                                      <p:cBhvr>
                                        <p:cTn id="26" dur="200" decel="50000" autoRev="1" fill="hold">
                                          <p:stCondLst>
                                            <p:cond delay="600"/>
                                          </p:stCondLst>
                                        </p:cTn>
                                        <p:tgtEl>
                                          <p:spTgt spid="3">
                                            <p:txEl>
                                              <p:pRg st="5" end="5"/>
                                            </p:txEl>
                                          </p:spTgt>
                                        </p:tgtEl>
                                        <p:attrNameLst>
                                          <p:attrName>xshear</p:attrName>
                                        </p:attrNameLst>
                                      </p:cBhvr>
                                    </p:anim>
                                    <p:animScale>
                                      <p:cBhvr>
                                        <p:cTn id="27" dur="200" decel="100000" autoRev="1" fill="hold">
                                          <p:stCondLst>
                                            <p:cond delay="600"/>
                                          </p:stCondLst>
                                        </p:cTn>
                                        <p:tgtEl>
                                          <p:spTgt spid="3">
                                            <p:txEl>
                                              <p:pRg st="5" end="5"/>
                                            </p:txEl>
                                          </p:spTgt>
                                        </p:tgtEl>
                                      </p:cBhvr>
                                      <p:from x="100000" y="100000"/>
                                      <p:to x="80000" y="100000"/>
                                    </p:animScale>
                                    <p:anim by="(#ppt_h/3+#ppt_w*0.1)" calcmode="lin" valueType="num">
                                      <p:cBhvr additive="sum">
                                        <p:cTn id="28" dur="200" decel="100000" autoRev="1" fill="hold">
                                          <p:stCondLst>
                                            <p:cond delay="600"/>
                                          </p:stCondLst>
                                        </p:cTn>
                                        <p:tgtEl>
                                          <p:spTgt spid="3">
                                            <p:txEl>
                                              <p:pRg st="5" end="5"/>
                                            </p:txEl>
                                          </p:spTgt>
                                        </p:tgtEl>
                                        <p:attrNameLst>
                                          <p:attrName>ppt_x</p:attrName>
                                        </p:attrNameLst>
                                      </p:cBhvr>
                                    </p:anim>
                                  </p:childTnLst>
                                </p:cTn>
                              </p:par>
                              <p:par>
                                <p:cTn id="29" presetID="34"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from="(-#ppt_w/2)" to="(#ppt_x)" calcmode="lin" valueType="num">
                                      <p:cBhvr>
                                        <p:cTn id="31" dur="600" fill="hold">
                                          <p:stCondLst>
                                            <p:cond delay="0"/>
                                          </p:stCondLst>
                                        </p:cTn>
                                        <p:tgtEl>
                                          <p:spTgt spid="3">
                                            <p:txEl>
                                              <p:pRg st="8" end="8"/>
                                            </p:txEl>
                                          </p:spTgt>
                                        </p:tgtEl>
                                        <p:attrNameLst>
                                          <p:attrName>ppt_x</p:attrName>
                                        </p:attrNameLst>
                                      </p:cBhvr>
                                    </p:anim>
                                    <p:anim from="0" to="-1.0" calcmode="lin" valueType="num">
                                      <p:cBhvr>
                                        <p:cTn id="32" dur="200" decel="50000" autoRev="1" fill="hold">
                                          <p:stCondLst>
                                            <p:cond delay="600"/>
                                          </p:stCondLst>
                                        </p:cTn>
                                        <p:tgtEl>
                                          <p:spTgt spid="3">
                                            <p:txEl>
                                              <p:pRg st="8" end="8"/>
                                            </p:txEl>
                                          </p:spTgt>
                                        </p:tgtEl>
                                        <p:attrNameLst>
                                          <p:attrName>xshear</p:attrName>
                                        </p:attrNameLst>
                                      </p:cBhvr>
                                    </p:anim>
                                    <p:animScale>
                                      <p:cBhvr>
                                        <p:cTn id="33" dur="200" decel="100000" autoRev="1" fill="hold">
                                          <p:stCondLst>
                                            <p:cond delay="600"/>
                                          </p:stCondLst>
                                        </p:cTn>
                                        <p:tgtEl>
                                          <p:spTgt spid="3">
                                            <p:txEl>
                                              <p:pRg st="8" end="8"/>
                                            </p:txEl>
                                          </p:spTgt>
                                        </p:tgtEl>
                                      </p:cBhvr>
                                      <p:from x="100000" y="100000"/>
                                      <p:to x="80000" y="100000"/>
                                    </p:animScale>
                                    <p:anim by="(#ppt_h/3+#ppt_w*0.1)" calcmode="lin" valueType="num">
                                      <p:cBhvr additive="sum">
                                        <p:cTn id="34" dur="200" decel="100000" autoRev="1" fill="hold">
                                          <p:stCondLst>
                                            <p:cond delay="600"/>
                                          </p:stCondLst>
                                        </p:cTn>
                                        <p:tgtEl>
                                          <p:spTgt spid="3">
                                            <p:txEl>
                                              <p:pRg st="8" end="8"/>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3"/>
          <a:stretch>
            <a:fillRect/>
          </a:stretch>
        </p:blipFill>
        <p:spPr>
          <a:xfrm>
            <a:off x="500034" y="357142"/>
            <a:ext cx="7379818" cy="6500858"/>
          </a:xfrm>
          <a:prstGeom prst="rect">
            <a:avLst/>
          </a:prstGeom>
        </p:spPr>
      </p:pic>
    </p:spTree>
    <p:extLst>
      <p:ext uri="{BB962C8B-B14F-4D97-AF65-F5344CB8AC3E}">
        <p14:creationId xmlns:p14="http://schemas.microsoft.com/office/powerpoint/2010/main" val="3274349400"/>
      </p:ext>
    </p:extLst>
  </p:cSld>
  <p:clrMapOvr>
    <a:masterClrMapping/>
  </p:clrMapOvr>
  <p:transition spd="med">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2. Increase glucose level in Blood which provide good nutritional media for growth of bacteria</a:t>
            </a:r>
          </a:p>
          <a:p>
            <a:r>
              <a:rPr lang="en-IN" dirty="0"/>
              <a:t>3.DM cause Neuropathy which decrease the pain sensation in peripheral parts of the body -&gt; more prone for injury-&gt; poor healing due to less blood supply-&gt; leads to infection</a:t>
            </a:r>
          </a:p>
        </p:txBody>
      </p:sp>
    </p:spTree>
    <p:extLst>
      <p:ext uri="{BB962C8B-B14F-4D97-AF65-F5344CB8AC3E}">
        <p14:creationId xmlns:p14="http://schemas.microsoft.com/office/powerpoint/2010/main" val="3327904566"/>
      </p:ext>
    </p:extLst>
  </p:cSld>
  <p:clrMapOvr>
    <a:masterClrMapping/>
  </p:clrMapOvr>
  <p:transition spd="med">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anim calcmode="lin" valueType="num">
                                      <p:cBhvr>
                                        <p:cTn id="16"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7"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8"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sz="2800" dirty="0"/>
              <a:t>Cause of fever-   due to infection </a:t>
            </a:r>
          </a:p>
          <a:p>
            <a:r>
              <a:rPr lang="en-IN" sz="2800" dirty="0"/>
              <a:t>Cause of </a:t>
            </a:r>
            <a:r>
              <a:rPr lang="en-IN" sz="2800" dirty="0" err="1"/>
              <a:t>vomitting</a:t>
            </a:r>
            <a:r>
              <a:rPr lang="en-IN" sz="2800" dirty="0"/>
              <a:t>- </a:t>
            </a:r>
          </a:p>
          <a:p>
            <a:pPr lvl="1"/>
            <a:r>
              <a:rPr lang="en-IN" sz="2400" dirty="0"/>
              <a:t>meningitis which may lead to increase intracranial pressure -</a:t>
            </a:r>
            <a:r>
              <a:rPr lang="en-IN" sz="2400" dirty="0">
                <a:sym typeface="Wingdings" panose="05000000000000000000" pitchFamily="2" charset="2"/>
              </a:rPr>
              <a:t> lead to vomiting.</a:t>
            </a:r>
          </a:p>
          <a:p>
            <a:pPr lvl="1"/>
            <a:r>
              <a:rPr lang="en-IN" sz="2400" dirty="0">
                <a:sym typeface="Wingdings" panose="05000000000000000000" pitchFamily="2" charset="2"/>
              </a:rPr>
              <a:t>Acidosis</a:t>
            </a:r>
            <a:endParaRPr lang="en-IN" sz="2400" dirty="0"/>
          </a:p>
        </p:txBody>
      </p:sp>
    </p:spTree>
    <p:extLst>
      <p:ext uri="{BB962C8B-B14F-4D97-AF65-F5344CB8AC3E}">
        <p14:creationId xmlns:p14="http://schemas.microsoft.com/office/powerpoint/2010/main" val="3032538904"/>
      </p:ext>
    </p:extLst>
  </p:cSld>
  <p:clrMapOvr>
    <a:masterClrMapping/>
  </p:clrMapOvr>
  <p:transition spd="med">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7467600" cy="1143000"/>
          </a:xfrm>
        </p:spPr>
        <p:txBody>
          <a:bodyPr>
            <a:normAutofit/>
          </a:bodyPr>
          <a:lstStyle/>
          <a:p>
            <a:r>
              <a:rPr lang="en-US" sz="3600" b="1" u="sng" dirty="0">
                <a:solidFill>
                  <a:schemeClr val="accent1"/>
                </a:solidFill>
              </a:rPr>
              <a:t>Questions</a:t>
            </a:r>
            <a:r>
              <a:rPr lang="en-US" sz="3600" b="1" dirty="0">
                <a:solidFill>
                  <a:schemeClr val="accent1"/>
                </a:solidFill>
              </a:rPr>
              <a:t>:-</a:t>
            </a:r>
            <a:endParaRPr lang="en-IN" sz="3600" b="1" dirty="0">
              <a:solidFill>
                <a:schemeClr val="accent1"/>
              </a:solidFill>
            </a:endParaRPr>
          </a:p>
        </p:txBody>
      </p:sp>
      <p:sp>
        <p:nvSpPr>
          <p:cNvPr id="3" name="Content Placeholder 2"/>
          <p:cNvSpPr>
            <a:spLocks noGrp="1"/>
          </p:cNvSpPr>
          <p:nvPr>
            <p:ph sz="quarter" idx="1"/>
          </p:nvPr>
        </p:nvSpPr>
        <p:spPr>
          <a:xfrm>
            <a:off x="142844" y="1142984"/>
            <a:ext cx="9001156" cy="5715016"/>
          </a:xfrm>
        </p:spPr>
        <p:txBody>
          <a:bodyPr>
            <a:normAutofit/>
          </a:bodyPr>
          <a:lstStyle/>
          <a:p>
            <a:r>
              <a:rPr lang="en-US" dirty="0"/>
              <a:t>What Can be the reason of pain in right ear and neck?</a:t>
            </a:r>
          </a:p>
          <a:p>
            <a:r>
              <a:rPr lang="en-US" dirty="0"/>
              <a:t>What can be the reason of </a:t>
            </a:r>
            <a:r>
              <a:rPr lang="en-US" dirty="0" err="1"/>
              <a:t>vomitting</a:t>
            </a:r>
            <a:r>
              <a:rPr lang="en-US" dirty="0"/>
              <a:t> and fever?</a:t>
            </a:r>
          </a:p>
          <a:p>
            <a:r>
              <a:rPr lang="en-US" dirty="0"/>
              <a:t>What can be the reason of convulsion?</a:t>
            </a:r>
          </a:p>
          <a:p>
            <a:r>
              <a:rPr lang="en-US" dirty="0"/>
              <a:t>What is corrected calcium?</a:t>
            </a:r>
          </a:p>
          <a:p>
            <a:r>
              <a:rPr lang="en-US" dirty="0"/>
              <a:t>What is Glucose tolerance test?</a:t>
            </a:r>
          </a:p>
          <a:p>
            <a:r>
              <a:rPr lang="en-US" dirty="0"/>
              <a:t>What can be the reason of nocturnal urination?</a:t>
            </a:r>
          </a:p>
          <a:p>
            <a:r>
              <a:rPr lang="en-US" dirty="0"/>
              <a:t>What can be the reason of low PH, co2 and low 02?</a:t>
            </a:r>
          </a:p>
          <a:p>
            <a:r>
              <a:rPr lang="en-US" dirty="0"/>
              <a:t>What is the reason of </a:t>
            </a:r>
            <a:r>
              <a:rPr lang="en-US" dirty="0" err="1"/>
              <a:t>ketone</a:t>
            </a:r>
            <a:r>
              <a:rPr lang="en-US" dirty="0"/>
              <a:t> positive report? Example of </a:t>
            </a:r>
            <a:r>
              <a:rPr lang="en-US" dirty="0" err="1"/>
              <a:t>ketone</a:t>
            </a:r>
            <a:r>
              <a:rPr lang="en-US" dirty="0"/>
              <a:t>.</a:t>
            </a:r>
          </a:p>
          <a:p>
            <a:r>
              <a:rPr lang="en-US" dirty="0"/>
              <a:t>What is the reason of high K+ and low sodium in blood?</a:t>
            </a:r>
          </a:p>
          <a:p>
            <a:pPr>
              <a:buNone/>
            </a:pPr>
            <a:endParaRPr lang="en-US" dirty="0"/>
          </a:p>
        </p:txBody>
      </p:sp>
    </p:spTree>
  </p:cSld>
  <p:clrMapOvr>
    <a:masterClrMapping/>
  </p:clrMapOvr>
  <p:transition spd="med">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y"/>
                                          </p:val>
                                        </p:tav>
                                        <p:tav tm="100000">
                                          <p:val>
                                            <p:strVal val="#ppt_y"/>
                                          </p:val>
                                        </p:tav>
                                      </p:tavLst>
                                    </p:anim>
                                  </p:childTnLst>
                                </p:cTn>
                              </p:par>
                              <p:par>
                                <p:cTn id="19" presetID="39" presetClass="entr" presetSubtype="0" accel="10000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childTnLst>
                                </p:cTn>
                              </p:par>
                              <p:par>
                                <p:cTn id="25" presetID="39" presetClass="entr" presetSubtype="0" accel="10000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3">
                                            <p:txEl>
                                              <p:pRg st="2" end="2"/>
                                            </p:txEl>
                                          </p:spTgt>
                                        </p:tgtEl>
                                        <p:attrNameLst>
                                          <p:attrName>ppt_y</p:attrName>
                                        </p:attrNameLst>
                                      </p:cBhvr>
                                      <p:tavLst>
                                        <p:tav tm="0">
                                          <p:val>
                                            <p:strVal val="#ppt_y"/>
                                          </p:val>
                                        </p:tav>
                                        <p:tav tm="100000">
                                          <p:val>
                                            <p:strVal val="#ppt_y"/>
                                          </p:val>
                                        </p:tav>
                                      </p:tavLst>
                                    </p:anim>
                                  </p:childTnLst>
                                </p:cTn>
                              </p:par>
                              <p:par>
                                <p:cTn id="31" presetID="39" presetClass="entr" presetSubtype="0" accel="10000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3">
                                            <p:txEl>
                                              <p:pRg st="3" end="3"/>
                                            </p:txEl>
                                          </p:spTgt>
                                        </p:tgtEl>
                                        <p:attrNameLst>
                                          <p:attrName>ppt_y</p:attrName>
                                        </p:attrNameLst>
                                      </p:cBhvr>
                                      <p:tavLst>
                                        <p:tav tm="0">
                                          <p:val>
                                            <p:strVal val="#ppt_y"/>
                                          </p:val>
                                        </p:tav>
                                        <p:tav tm="100000">
                                          <p:val>
                                            <p:strVal val="#ppt_y"/>
                                          </p:val>
                                        </p:tav>
                                      </p:tavLst>
                                    </p:anim>
                                  </p:childTnLst>
                                </p:cTn>
                              </p:par>
                              <p:par>
                                <p:cTn id="37" presetID="39" presetClass="entr" presetSubtype="0" accel="10000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3">
                                            <p:txEl>
                                              <p:pRg st="4" end="4"/>
                                            </p:txEl>
                                          </p:spTgt>
                                        </p:tgtEl>
                                        <p:attrNameLst>
                                          <p:attrName>ppt_y</p:attrName>
                                        </p:attrNameLst>
                                      </p:cBhvr>
                                      <p:tavLst>
                                        <p:tav tm="0">
                                          <p:val>
                                            <p:strVal val="#ppt_y"/>
                                          </p:val>
                                        </p:tav>
                                        <p:tav tm="100000">
                                          <p:val>
                                            <p:strVal val="#ppt_y"/>
                                          </p:val>
                                        </p:tav>
                                      </p:tavLst>
                                    </p:anim>
                                  </p:childTnLst>
                                </p:cTn>
                              </p:par>
                              <p:par>
                                <p:cTn id="43" presetID="39" presetClass="entr" presetSubtype="0" accel="100000" fill="hold"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p:cTn id="45" dur="5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3">
                                            <p:txEl>
                                              <p:pRg st="5" end="5"/>
                                            </p:txEl>
                                          </p:spTgt>
                                        </p:tgtEl>
                                        <p:attrNameLst>
                                          <p:attrName>ppt_y</p:attrName>
                                        </p:attrNameLst>
                                      </p:cBhvr>
                                      <p:tavLst>
                                        <p:tav tm="0">
                                          <p:val>
                                            <p:strVal val="#ppt_y"/>
                                          </p:val>
                                        </p:tav>
                                        <p:tav tm="100000">
                                          <p:val>
                                            <p:strVal val="#ppt_y"/>
                                          </p:val>
                                        </p:tav>
                                      </p:tavLst>
                                    </p:anim>
                                  </p:childTnLst>
                                </p:cTn>
                              </p:par>
                              <p:par>
                                <p:cTn id="49" presetID="39" presetClass="entr" presetSubtype="0" accel="100000" fill="hold" nodeType="with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p:cTn id="51" dur="500" fill="hold"/>
                                        <p:tgtEl>
                                          <p:spTgt spid="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2" dur="500" fill="hold"/>
                                        <p:tgtEl>
                                          <p:spTgt spid="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3" dur="500" fill="hold"/>
                                        <p:tgtEl>
                                          <p:spTgt spid="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54" dur="500" fill="hold"/>
                                        <p:tgtEl>
                                          <p:spTgt spid="3">
                                            <p:txEl>
                                              <p:pRg st="6" end="6"/>
                                            </p:txEl>
                                          </p:spTgt>
                                        </p:tgtEl>
                                        <p:attrNameLst>
                                          <p:attrName>ppt_y</p:attrName>
                                        </p:attrNameLst>
                                      </p:cBhvr>
                                      <p:tavLst>
                                        <p:tav tm="0">
                                          <p:val>
                                            <p:strVal val="#ppt_y"/>
                                          </p:val>
                                        </p:tav>
                                        <p:tav tm="100000">
                                          <p:val>
                                            <p:strVal val="#ppt_y"/>
                                          </p:val>
                                        </p:tav>
                                      </p:tavLst>
                                    </p:anim>
                                  </p:childTnLst>
                                </p:cTn>
                              </p:par>
                              <p:par>
                                <p:cTn id="55" presetID="39" presetClass="entr" presetSubtype="0" accel="100000" fill="hold" nodeType="with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p:cTn id="57" dur="500" fill="hold"/>
                                        <p:tgtEl>
                                          <p:spTgt spid="3">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8" dur="500" fill="hold"/>
                                        <p:tgtEl>
                                          <p:spTgt spid="3">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9" dur="500" fill="hold"/>
                                        <p:tgtEl>
                                          <p:spTgt spid="3">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60" dur="500" fill="hold"/>
                                        <p:tgtEl>
                                          <p:spTgt spid="3">
                                            <p:txEl>
                                              <p:pRg st="7" end="7"/>
                                            </p:txEl>
                                          </p:spTgt>
                                        </p:tgtEl>
                                        <p:attrNameLst>
                                          <p:attrName>ppt_y</p:attrName>
                                        </p:attrNameLst>
                                      </p:cBhvr>
                                      <p:tavLst>
                                        <p:tav tm="0">
                                          <p:val>
                                            <p:strVal val="#ppt_y"/>
                                          </p:val>
                                        </p:tav>
                                        <p:tav tm="100000">
                                          <p:val>
                                            <p:strVal val="#ppt_y"/>
                                          </p:val>
                                        </p:tav>
                                      </p:tavLst>
                                    </p:anim>
                                  </p:childTnLst>
                                </p:cTn>
                              </p:par>
                              <p:par>
                                <p:cTn id="61" presetID="39" presetClass="entr" presetSubtype="0" accel="100000" fill="hold" nodeType="with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500" fill="hold"/>
                                        <p:tgtEl>
                                          <p:spTgt spid="3">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3">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3">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643182"/>
            <a:ext cx="7467600" cy="1143000"/>
          </a:xfrm>
        </p:spPr>
        <p:txBody>
          <a:bodyPr>
            <a:noAutofit/>
          </a:bodyPr>
          <a:lstStyle/>
          <a:p>
            <a:r>
              <a:rPr lang="en-US" sz="11500" b="1" u="sng" baseline="30000" dirty="0"/>
              <a:t> THANK YOU</a:t>
            </a:r>
            <a:endParaRPr lang="en-IN" sz="11500" b="1" u="sng" baseline="30000" dirty="0"/>
          </a:p>
        </p:txBody>
      </p:sp>
    </p:spTree>
  </p:cSld>
  <p:clrMapOvr>
    <a:masterClrMapping/>
  </p:clrMapOvr>
  <p:transition spd="med">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214290"/>
            <a:ext cx="8136904" cy="1138773"/>
          </a:xfrm>
          <a:prstGeom prst="rect">
            <a:avLst/>
          </a:prstGeom>
          <a:noFill/>
        </p:spPr>
        <p:txBody>
          <a:bodyPr wrap="square" rtlCol="0">
            <a:spAutoFit/>
          </a:bodyPr>
          <a:lstStyle/>
          <a:p>
            <a:pPr algn="ctr"/>
            <a:r>
              <a:rPr lang="en-IN" sz="4400" b="1" i="1" u="sng" dirty="0"/>
              <a:t>Biochemistry section</a:t>
            </a:r>
          </a:p>
          <a:p>
            <a:r>
              <a:rPr lang="en-IN" sz="2400" b="1" i="1" u="sng" dirty="0"/>
              <a:t>Sample </a:t>
            </a:r>
            <a:r>
              <a:rPr lang="en-IN" sz="2400" b="1" i="1" u="sng" dirty="0" err="1"/>
              <a:t>type:Blood</a:t>
            </a:r>
            <a:r>
              <a:rPr lang="en-IN" sz="2400" b="1" i="1" u="sng" dirty="0"/>
              <a:t>(</a:t>
            </a:r>
            <a:r>
              <a:rPr lang="en-IN" sz="2400" b="1" i="1" u="sng" dirty="0" err="1"/>
              <a:t>serum,plasma</a:t>
            </a:r>
            <a:r>
              <a:rPr lang="en-IN" sz="2400" b="1" i="1" u="sng" dirty="0"/>
              <a:t>)  Date:27/09/2016</a:t>
            </a:r>
          </a:p>
        </p:txBody>
      </p:sp>
      <p:graphicFrame>
        <p:nvGraphicFramePr>
          <p:cNvPr id="5" name="Table 4"/>
          <p:cNvGraphicFramePr>
            <a:graphicFrameLocks noGrp="1"/>
          </p:cNvGraphicFramePr>
          <p:nvPr>
            <p:extLst>
              <p:ext uri="{D42A27DB-BD31-4B8C-83A1-F6EECF244321}">
                <p14:modId xmlns:p14="http://schemas.microsoft.com/office/powerpoint/2010/main" val="831144777"/>
              </p:ext>
            </p:extLst>
          </p:nvPr>
        </p:nvGraphicFramePr>
        <p:xfrm>
          <a:off x="214282" y="1357298"/>
          <a:ext cx="8501124" cy="5286396"/>
        </p:xfrm>
        <a:graphic>
          <a:graphicData uri="http://schemas.openxmlformats.org/drawingml/2006/table">
            <a:tbl>
              <a:tblPr firstRow="1" bandRow="1">
                <a:tableStyleId>{5C22544A-7EE6-4342-B048-85BDC9FD1C3A}</a:tableStyleId>
              </a:tblPr>
              <a:tblGrid>
                <a:gridCol w="2833708">
                  <a:extLst>
                    <a:ext uri="{9D8B030D-6E8A-4147-A177-3AD203B41FA5}">
                      <a16:colId xmlns:a16="http://schemas.microsoft.com/office/drawing/2014/main" val="20000"/>
                    </a:ext>
                  </a:extLst>
                </a:gridCol>
                <a:gridCol w="2833708">
                  <a:extLst>
                    <a:ext uri="{9D8B030D-6E8A-4147-A177-3AD203B41FA5}">
                      <a16:colId xmlns:a16="http://schemas.microsoft.com/office/drawing/2014/main" val="20001"/>
                    </a:ext>
                  </a:extLst>
                </a:gridCol>
                <a:gridCol w="2833708">
                  <a:extLst>
                    <a:ext uri="{9D8B030D-6E8A-4147-A177-3AD203B41FA5}">
                      <a16:colId xmlns:a16="http://schemas.microsoft.com/office/drawing/2014/main" val="20002"/>
                    </a:ext>
                  </a:extLst>
                </a:gridCol>
              </a:tblGrid>
              <a:tr h="440533">
                <a:tc>
                  <a:txBody>
                    <a:bodyPr/>
                    <a:lstStyle/>
                    <a:p>
                      <a:r>
                        <a:rPr lang="en-US" dirty="0"/>
                        <a:t>Examination(Test)</a:t>
                      </a:r>
                      <a:endParaRPr lang="en-IN" dirty="0"/>
                    </a:p>
                  </a:txBody>
                  <a:tcPr/>
                </a:tc>
                <a:tc>
                  <a:txBody>
                    <a:bodyPr/>
                    <a:lstStyle/>
                    <a:p>
                      <a:r>
                        <a:rPr lang="en-US" dirty="0"/>
                        <a:t>Result</a:t>
                      </a:r>
                      <a:endParaRPr lang="en-IN" dirty="0"/>
                    </a:p>
                  </a:txBody>
                  <a:tcPr/>
                </a:tc>
                <a:tc>
                  <a:txBody>
                    <a:bodyPr/>
                    <a:lstStyle/>
                    <a:p>
                      <a:r>
                        <a:rPr lang="en-US" dirty="0"/>
                        <a:t>Reference Range</a:t>
                      </a:r>
                      <a:endParaRPr lang="en-IN" dirty="0"/>
                    </a:p>
                  </a:txBody>
                  <a:tcPr/>
                </a:tc>
                <a:extLst>
                  <a:ext uri="{0D108BD9-81ED-4DB2-BD59-A6C34878D82A}">
                    <a16:rowId xmlns:a16="http://schemas.microsoft.com/office/drawing/2014/main" val="10000"/>
                  </a:ext>
                </a:extLst>
              </a:tr>
              <a:tr h="440533">
                <a:tc>
                  <a:txBody>
                    <a:bodyPr/>
                    <a:lstStyle/>
                    <a:p>
                      <a:r>
                        <a:rPr lang="en-US" dirty="0"/>
                        <a:t>Albumin</a:t>
                      </a:r>
                      <a:endParaRPr lang="en-IN" dirty="0"/>
                    </a:p>
                  </a:txBody>
                  <a:tcPr/>
                </a:tc>
                <a:tc>
                  <a:txBody>
                    <a:bodyPr/>
                    <a:lstStyle/>
                    <a:p>
                      <a:pPr algn="l"/>
                      <a:r>
                        <a:rPr lang="en-US" dirty="0">
                          <a:solidFill>
                            <a:srgbClr val="FF0000"/>
                          </a:solidFill>
                        </a:rPr>
                        <a:t>2.9 gm/</a:t>
                      </a:r>
                      <a:r>
                        <a:rPr lang="en-US" dirty="0" err="1">
                          <a:solidFill>
                            <a:srgbClr val="FF0000"/>
                          </a:solidFill>
                        </a:rPr>
                        <a:t>dL</a:t>
                      </a:r>
                      <a:endParaRPr lang="en-IN" dirty="0">
                        <a:solidFill>
                          <a:srgbClr val="FF0000"/>
                        </a:solidFill>
                      </a:endParaRPr>
                    </a:p>
                  </a:txBody>
                  <a:tcPr/>
                </a:tc>
                <a:tc>
                  <a:txBody>
                    <a:bodyPr/>
                    <a:lstStyle/>
                    <a:p>
                      <a:pPr algn="l"/>
                      <a:r>
                        <a:rPr lang="en-US" dirty="0"/>
                        <a:t>3.5-5.2 gm/</a:t>
                      </a:r>
                      <a:r>
                        <a:rPr lang="en-US" dirty="0" err="1"/>
                        <a:t>dL</a:t>
                      </a:r>
                      <a:endParaRPr lang="en-IN" dirty="0"/>
                    </a:p>
                  </a:txBody>
                  <a:tcPr/>
                </a:tc>
                <a:extLst>
                  <a:ext uri="{0D108BD9-81ED-4DB2-BD59-A6C34878D82A}">
                    <a16:rowId xmlns:a16="http://schemas.microsoft.com/office/drawing/2014/main" val="10001"/>
                  </a:ext>
                </a:extLst>
              </a:tr>
              <a:tr h="440533">
                <a:tc>
                  <a:txBody>
                    <a:bodyPr/>
                    <a:lstStyle/>
                    <a:p>
                      <a:r>
                        <a:rPr lang="en-US" dirty="0"/>
                        <a:t>ALT</a:t>
                      </a:r>
                      <a:endParaRPr lang="en-IN" dirty="0"/>
                    </a:p>
                  </a:txBody>
                  <a:tcPr/>
                </a:tc>
                <a:tc>
                  <a:txBody>
                    <a:bodyPr/>
                    <a:lstStyle/>
                    <a:p>
                      <a:pPr algn="l"/>
                      <a:r>
                        <a:rPr lang="en-US" dirty="0"/>
                        <a:t>12</a:t>
                      </a:r>
                      <a:r>
                        <a:rPr lang="en-US" baseline="0" dirty="0"/>
                        <a:t> U/L</a:t>
                      </a:r>
                      <a:endParaRPr lang="en-IN" dirty="0"/>
                    </a:p>
                  </a:txBody>
                  <a:tcPr/>
                </a:tc>
                <a:tc>
                  <a:txBody>
                    <a:bodyPr/>
                    <a:lstStyle/>
                    <a:p>
                      <a:pPr algn="l"/>
                      <a:r>
                        <a:rPr lang="en-US" dirty="0"/>
                        <a:t>&lt;45 U/L</a:t>
                      </a:r>
                      <a:endParaRPr lang="en-IN" dirty="0"/>
                    </a:p>
                  </a:txBody>
                  <a:tcPr/>
                </a:tc>
                <a:extLst>
                  <a:ext uri="{0D108BD9-81ED-4DB2-BD59-A6C34878D82A}">
                    <a16:rowId xmlns:a16="http://schemas.microsoft.com/office/drawing/2014/main" val="10002"/>
                  </a:ext>
                </a:extLst>
              </a:tr>
              <a:tr h="440533">
                <a:tc>
                  <a:txBody>
                    <a:bodyPr/>
                    <a:lstStyle/>
                    <a:p>
                      <a:r>
                        <a:rPr lang="en-US" dirty="0" err="1"/>
                        <a:t>Bilirubin</a:t>
                      </a:r>
                      <a:r>
                        <a:rPr lang="en-US" dirty="0"/>
                        <a:t> Direct</a:t>
                      </a:r>
                      <a:endParaRPr lang="en-IN" dirty="0"/>
                    </a:p>
                  </a:txBody>
                  <a:tcPr/>
                </a:tc>
                <a:tc>
                  <a:txBody>
                    <a:bodyPr/>
                    <a:lstStyle/>
                    <a:p>
                      <a:pPr algn="l"/>
                      <a:r>
                        <a:rPr lang="en-US" dirty="0"/>
                        <a:t>0.1 mg/</a:t>
                      </a:r>
                      <a:r>
                        <a:rPr lang="en-US" dirty="0" err="1"/>
                        <a:t>dL</a:t>
                      </a:r>
                      <a:endParaRPr lang="en-IN" dirty="0"/>
                    </a:p>
                  </a:txBody>
                  <a:tcPr/>
                </a:tc>
                <a:tc>
                  <a:txBody>
                    <a:bodyPr/>
                    <a:lstStyle/>
                    <a:p>
                      <a:pPr algn="l"/>
                      <a:r>
                        <a:rPr lang="en-US" dirty="0"/>
                        <a:t>&lt;0.4 mg/</a:t>
                      </a:r>
                      <a:r>
                        <a:rPr lang="en-US" dirty="0" err="1"/>
                        <a:t>gL</a:t>
                      </a:r>
                      <a:endParaRPr lang="en-IN" dirty="0"/>
                    </a:p>
                  </a:txBody>
                  <a:tcPr/>
                </a:tc>
                <a:extLst>
                  <a:ext uri="{0D108BD9-81ED-4DB2-BD59-A6C34878D82A}">
                    <a16:rowId xmlns:a16="http://schemas.microsoft.com/office/drawing/2014/main" val="10003"/>
                  </a:ext>
                </a:extLst>
              </a:tr>
              <a:tr h="440533">
                <a:tc>
                  <a:txBody>
                    <a:bodyPr/>
                    <a:lstStyle/>
                    <a:p>
                      <a:r>
                        <a:rPr lang="en-US" dirty="0" err="1"/>
                        <a:t>Bilirubin</a:t>
                      </a:r>
                      <a:r>
                        <a:rPr lang="en-US" dirty="0"/>
                        <a:t> Total</a:t>
                      </a:r>
                      <a:endParaRPr lang="en-IN" dirty="0"/>
                    </a:p>
                  </a:txBody>
                  <a:tcPr/>
                </a:tc>
                <a:tc>
                  <a:txBody>
                    <a:bodyPr/>
                    <a:lstStyle/>
                    <a:p>
                      <a:pPr algn="l"/>
                      <a:r>
                        <a:rPr lang="en-US" dirty="0"/>
                        <a:t>0.4 mg/</a:t>
                      </a:r>
                      <a:r>
                        <a:rPr lang="en-US" dirty="0" err="1"/>
                        <a:t>dL</a:t>
                      </a:r>
                      <a:endParaRPr lang="en-IN" dirty="0"/>
                    </a:p>
                  </a:txBody>
                  <a:tcPr/>
                </a:tc>
                <a:tc>
                  <a:txBody>
                    <a:bodyPr/>
                    <a:lstStyle/>
                    <a:p>
                      <a:pPr algn="l"/>
                      <a:r>
                        <a:rPr lang="en-US" dirty="0"/>
                        <a:t>&lt;1.3 mg/</a:t>
                      </a:r>
                      <a:r>
                        <a:rPr lang="en-US" dirty="0" err="1"/>
                        <a:t>dL</a:t>
                      </a:r>
                      <a:endParaRPr lang="en-IN" dirty="0"/>
                    </a:p>
                  </a:txBody>
                  <a:tcPr/>
                </a:tc>
                <a:extLst>
                  <a:ext uri="{0D108BD9-81ED-4DB2-BD59-A6C34878D82A}">
                    <a16:rowId xmlns:a16="http://schemas.microsoft.com/office/drawing/2014/main" val="10004"/>
                  </a:ext>
                </a:extLst>
              </a:tr>
              <a:tr h="440533">
                <a:tc>
                  <a:txBody>
                    <a:bodyPr/>
                    <a:lstStyle/>
                    <a:p>
                      <a:r>
                        <a:rPr lang="en-US" dirty="0" err="1"/>
                        <a:t>Bilirubin</a:t>
                      </a:r>
                      <a:r>
                        <a:rPr lang="en-US" dirty="0"/>
                        <a:t> Indirect</a:t>
                      </a:r>
                      <a:endParaRPr lang="en-IN" dirty="0"/>
                    </a:p>
                  </a:txBody>
                  <a:tcPr/>
                </a:tc>
                <a:tc>
                  <a:txBody>
                    <a:bodyPr/>
                    <a:lstStyle/>
                    <a:p>
                      <a:pPr algn="l"/>
                      <a:r>
                        <a:rPr lang="en-US" dirty="0"/>
                        <a:t>0.3 mg/</a:t>
                      </a:r>
                      <a:r>
                        <a:rPr lang="en-US" dirty="0" err="1"/>
                        <a:t>dL</a:t>
                      </a:r>
                      <a:endParaRPr lang="en-IN" dirty="0"/>
                    </a:p>
                  </a:txBody>
                  <a:tcPr/>
                </a:tc>
                <a:tc>
                  <a:txBody>
                    <a:bodyPr/>
                    <a:lstStyle/>
                    <a:p>
                      <a:pPr algn="l"/>
                      <a:r>
                        <a:rPr lang="en-US" dirty="0"/>
                        <a:t>&lt;1.3 mg/</a:t>
                      </a:r>
                      <a:r>
                        <a:rPr lang="en-US" dirty="0" err="1"/>
                        <a:t>dL</a:t>
                      </a:r>
                      <a:endParaRPr lang="en-IN" dirty="0"/>
                    </a:p>
                  </a:txBody>
                  <a:tcPr/>
                </a:tc>
                <a:extLst>
                  <a:ext uri="{0D108BD9-81ED-4DB2-BD59-A6C34878D82A}">
                    <a16:rowId xmlns:a16="http://schemas.microsoft.com/office/drawing/2014/main" val="10005"/>
                  </a:ext>
                </a:extLst>
              </a:tr>
              <a:tr h="440533">
                <a:tc>
                  <a:txBody>
                    <a:bodyPr/>
                    <a:lstStyle/>
                    <a:p>
                      <a:r>
                        <a:rPr lang="en-US" dirty="0"/>
                        <a:t>Calcium</a:t>
                      </a:r>
                      <a:endParaRPr lang="en-IN" dirty="0"/>
                    </a:p>
                  </a:txBody>
                  <a:tcPr/>
                </a:tc>
                <a:tc>
                  <a:txBody>
                    <a:bodyPr/>
                    <a:lstStyle/>
                    <a:p>
                      <a:pPr algn="l"/>
                      <a:r>
                        <a:rPr lang="en-US" dirty="0">
                          <a:solidFill>
                            <a:srgbClr val="FF0000"/>
                          </a:solidFill>
                        </a:rPr>
                        <a:t>7.8 mg/</a:t>
                      </a:r>
                      <a:r>
                        <a:rPr lang="en-US" dirty="0" err="1">
                          <a:solidFill>
                            <a:srgbClr val="FF0000"/>
                          </a:solidFill>
                        </a:rPr>
                        <a:t>dL</a:t>
                      </a:r>
                      <a:endParaRPr lang="en-IN" dirty="0">
                        <a:solidFill>
                          <a:srgbClr val="FF0000"/>
                        </a:solidFill>
                      </a:endParaRPr>
                    </a:p>
                  </a:txBody>
                  <a:tcPr/>
                </a:tc>
                <a:tc>
                  <a:txBody>
                    <a:bodyPr/>
                    <a:lstStyle/>
                    <a:p>
                      <a:pPr algn="l"/>
                      <a:r>
                        <a:rPr lang="en-US" dirty="0"/>
                        <a:t>8.6-10.2 mg/</a:t>
                      </a:r>
                      <a:r>
                        <a:rPr lang="en-US" dirty="0" err="1"/>
                        <a:t>dL</a:t>
                      </a:r>
                      <a:endParaRPr lang="en-IN" dirty="0"/>
                    </a:p>
                  </a:txBody>
                  <a:tcPr/>
                </a:tc>
                <a:extLst>
                  <a:ext uri="{0D108BD9-81ED-4DB2-BD59-A6C34878D82A}">
                    <a16:rowId xmlns:a16="http://schemas.microsoft.com/office/drawing/2014/main" val="10006"/>
                  </a:ext>
                </a:extLst>
              </a:tr>
              <a:tr h="440533">
                <a:tc>
                  <a:txBody>
                    <a:bodyPr/>
                    <a:lstStyle/>
                    <a:p>
                      <a:r>
                        <a:rPr lang="en-US" dirty="0"/>
                        <a:t>Corrected Calcium</a:t>
                      </a:r>
                      <a:endParaRPr lang="en-IN" dirty="0"/>
                    </a:p>
                  </a:txBody>
                  <a:tcPr/>
                </a:tc>
                <a:tc>
                  <a:txBody>
                    <a:bodyPr/>
                    <a:lstStyle/>
                    <a:p>
                      <a:pPr algn="l"/>
                      <a:r>
                        <a:rPr lang="en-US" dirty="0">
                          <a:solidFill>
                            <a:srgbClr val="FF0000"/>
                          </a:solidFill>
                        </a:rPr>
                        <a:t>8.6 mg/</a:t>
                      </a:r>
                      <a:r>
                        <a:rPr lang="en-US" dirty="0" err="1">
                          <a:solidFill>
                            <a:srgbClr val="FF0000"/>
                          </a:solidFill>
                        </a:rPr>
                        <a:t>dL</a:t>
                      </a:r>
                      <a:endParaRPr lang="en-IN" dirty="0">
                        <a:solidFill>
                          <a:srgbClr val="FF0000"/>
                        </a:solidFill>
                      </a:endParaRPr>
                    </a:p>
                  </a:txBody>
                  <a:tcPr/>
                </a:tc>
                <a:tc>
                  <a:txBody>
                    <a:bodyPr/>
                    <a:lstStyle/>
                    <a:p>
                      <a:pPr algn="l"/>
                      <a:r>
                        <a:rPr lang="en-US" dirty="0"/>
                        <a:t>8.6-10.2 mg/</a:t>
                      </a:r>
                      <a:r>
                        <a:rPr lang="en-US" dirty="0" err="1"/>
                        <a:t>dL</a:t>
                      </a:r>
                      <a:endParaRPr lang="en-IN" dirty="0"/>
                    </a:p>
                  </a:txBody>
                  <a:tcPr/>
                </a:tc>
                <a:extLst>
                  <a:ext uri="{0D108BD9-81ED-4DB2-BD59-A6C34878D82A}">
                    <a16:rowId xmlns:a16="http://schemas.microsoft.com/office/drawing/2014/main" val="10007"/>
                  </a:ext>
                </a:extLst>
              </a:tr>
              <a:tr h="440533">
                <a:tc>
                  <a:txBody>
                    <a:bodyPr/>
                    <a:lstStyle/>
                    <a:p>
                      <a:r>
                        <a:rPr lang="en-US" dirty="0" err="1"/>
                        <a:t>Creatinine</a:t>
                      </a:r>
                      <a:endParaRPr lang="en-IN" dirty="0"/>
                    </a:p>
                  </a:txBody>
                  <a:tcPr/>
                </a:tc>
                <a:tc>
                  <a:txBody>
                    <a:bodyPr/>
                    <a:lstStyle/>
                    <a:p>
                      <a:pPr algn="l"/>
                      <a:r>
                        <a:rPr lang="en-US" dirty="0"/>
                        <a:t>1.2 mg/</a:t>
                      </a:r>
                      <a:r>
                        <a:rPr lang="en-US" dirty="0" err="1"/>
                        <a:t>dL</a:t>
                      </a:r>
                      <a:endParaRPr lang="en-IN" dirty="0"/>
                    </a:p>
                  </a:txBody>
                  <a:tcPr/>
                </a:tc>
                <a:tc>
                  <a:txBody>
                    <a:bodyPr/>
                    <a:lstStyle/>
                    <a:p>
                      <a:pPr algn="l"/>
                      <a:r>
                        <a:rPr lang="en-US" dirty="0"/>
                        <a:t>0.8-1.2 mg/</a:t>
                      </a:r>
                      <a:r>
                        <a:rPr lang="en-US" dirty="0" err="1"/>
                        <a:t>dL</a:t>
                      </a:r>
                      <a:endParaRPr lang="en-IN" dirty="0"/>
                    </a:p>
                  </a:txBody>
                  <a:tcPr/>
                </a:tc>
                <a:extLst>
                  <a:ext uri="{0D108BD9-81ED-4DB2-BD59-A6C34878D82A}">
                    <a16:rowId xmlns:a16="http://schemas.microsoft.com/office/drawing/2014/main" val="10008"/>
                  </a:ext>
                </a:extLst>
              </a:tr>
              <a:tr h="440533">
                <a:tc>
                  <a:txBody>
                    <a:bodyPr/>
                    <a:lstStyle/>
                    <a:p>
                      <a:r>
                        <a:rPr lang="en-US" dirty="0"/>
                        <a:t>K+</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5.65 </a:t>
                      </a:r>
                      <a:r>
                        <a:rPr lang="en-US" dirty="0" err="1">
                          <a:solidFill>
                            <a:srgbClr val="FF0000"/>
                          </a:solidFill>
                        </a:rPr>
                        <a:t>mmol</a:t>
                      </a:r>
                      <a:r>
                        <a:rPr lang="en-US" dirty="0">
                          <a:solidFill>
                            <a:srgbClr val="FF0000"/>
                          </a:solidFill>
                        </a:rPr>
                        <a:t>/L</a:t>
                      </a:r>
                      <a:endParaRPr lang="en-IN" dirty="0">
                        <a:solidFill>
                          <a:srgbClr val="FF0000"/>
                        </a:solidFill>
                      </a:endParaRPr>
                    </a:p>
                  </a:txBody>
                  <a:tcPr/>
                </a:tc>
                <a:tc>
                  <a:txBody>
                    <a:bodyPr/>
                    <a:lstStyle/>
                    <a:p>
                      <a:pPr algn="l"/>
                      <a:r>
                        <a:rPr lang="en-US" dirty="0"/>
                        <a:t>3.5-5.1 </a:t>
                      </a:r>
                      <a:r>
                        <a:rPr lang="en-US" dirty="0" err="1"/>
                        <a:t>mmol</a:t>
                      </a:r>
                      <a:r>
                        <a:rPr lang="en-US" dirty="0"/>
                        <a:t>/L</a:t>
                      </a:r>
                      <a:endParaRPr lang="en-IN" dirty="0"/>
                    </a:p>
                  </a:txBody>
                  <a:tcPr/>
                </a:tc>
                <a:extLst>
                  <a:ext uri="{0D108BD9-81ED-4DB2-BD59-A6C34878D82A}">
                    <a16:rowId xmlns:a16="http://schemas.microsoft.com/office/drawing/2014/main" val="10009"/>
                  </a:ext>
                </a:extLst>
              </a:tr>
              <a:tr h="440533">
                <a:tc>
                  <a:txBody>
                    <a:bodyPr/>
                    <a:lstStyle/>
                    <a:p>
                      <a:r>
                        <a:rPr lang="en-US" dirty="0" err="1"/>
                        <a:t>Ketones</a:t>
                      </a:r>
                      <a:endParaRPr lang="en-IN" dirty="0"/>
                    </a:p>
                  </a:txBody>
                  <a:tcPr/>
                </a:tc>
                <a:tc>
                  <a:txBody>
                    <a:bodyPr/>
                    <a:lstStyle/>
                    <a:p>
                      <a:pPr algn="l"/>
                      <a:r>
                        <a:rPr lang="en-US" dirty="0">
                          <a:solidFill>
                            <a:srgbClr val="FF0000"/>
                          </a:solidFill>
                        </a:rPr>
                        <a:t>Positive</a:t>
                      </a:r>
                      <a:endParaRPr lang="en-IN" dirty="0">
                        <a:solidFill>
                          <a:srgbClr val="FF0000"/>
                        </a:solidFill>
                      </a:endParaRPr>
                    </a:p>
                  </a:txBody>
                  <a:tcPr/>
                </a:tc>
                <a:tc>
                  <a:txBody>
                    <a:bodyPr/>
                    <a:lstStyle/>
                    <a:p>
                      <a:pPr algn="l"/>
                      <a:r>
                        <a:rPr lang="en-US" dirty="0"/>
                        <a:t>N/A</a:t>
                      </a:r>
                      <a:endParaRPr lang="en-IN" dirty="0"/>
                    </a:p>
                  </a:txBody>
                  <a:tcPr/>
                </a:tc>
                <a:extLst>
                  <a:ext uri="{0D108BD9-81ED-4DB2-BD59-A6C34878D82A}">
                    <a16:rowId xmlns:a16="http://schemas.microsoft.com/office/drawing/2014/main" val="10010"/>
                  </a:ext>
                </a:extLst>
              </a:tr>
              <a:tr h="440533">
                <a:tc>
                  <a:txBody>
                    <a:bodyPr/>
                    <a:lstStyle/>
                    <a:p>
                      <a:r>
                        <a:rPr lang="en-US" dirty="0"/>
                        <a:t>Na+</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122.90 </a:t>
                      </a:r>
                      <a:r>
                        <a:rPr lang="en-US" dirty="0" err="1">
                          <a:solidFill>
                            <a:srgbClr val="FF0000"/>
                          </a:solidFill>
                        </a:rPr>
                        <a:t>mmol</a:t>
                      </a:r>
                      <a:r>
                        <a:rPr lang="en-US" dirty="0">
                          <a:solidFill>
                            <a:srgbClr val="FF0000"/>
                          </a:solidFill>
                        </a:rPr>
                        <a:t>/L</a:t>
                      </a:r>
                      <a:endParaRPr lang="en-IN" dirty="0">
                        <a:solidFill>
                          <a:srgbClr val="FF0000"/>
                        </a:solidFill>
                      </a:endParaRPr>
                    </a:p>
                  </a:txBody>
                  <a:tcPr/>
                </a:tc>
                <a:tc>
                  <a:txBody>
                    <a:bodyPr/>
                    <a:lstStyle/>
                    <a:p>
                      <a:pPr algn="l"/>
                      <a:r>
                        <a:rPr lang="en-US" dirty="0"/>
                        <a:t>136-145 </a:t>
                      </a:r>
                      <a:r>
                        <a:rPr lang="en-US" dirty="0" err="1"/>
                        <a:t>mmol</a:t>
                      </a:r>
                      <a:r>
                        <a:rPr lang="en-US" dirty="0"/>
                        <a:t>/L</a:t>
                      </a:r>
                      <a:endParaRPr lang="en-IN" dirty="0"/>
                    </a:p>
                  </a:txBody>
                  <a:tcPr/>
                </a:tc>
                <a:extLst>
                  <a:ext uri="{0D108BD9-81ED-4DB2-BD59-A6C34878D82A}">
                    <a16:rowId xmlns:a16="http://schemas.microsoft.com/office/drawing/2014/main" val="10011"/>
                  </a:ext>
                </a:extLst>
              </a:tr>
            </a:tbl>
          </a:graphicData>
        </a:graphic>
      </p:graphicFrame>
    </p:spTree>
  </p:cSld>
  <p:clrMapOvr>
    <a:masterClrMapping/>
  </p:clrMapOvr>
  <p:transition spd="med">
    <p:cover dir="ru"/>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plus(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6858000"/>
          </a:xfrm>
        </p:spPr>
        <p:txBody>
          <a:bodyPr>
            <a:noAutofit/>
          </a:bodyPr>
          <a:lstStyle/>
          <a:p>
            <a:pPr>
              <a:buFont typeface="Wingdings" pitchFamily="2" charset="2"/>
              <a:buChar char="v"/>
            </a:pPr>
            <a:endParaRPr lang="en-US" sz="3200" b="1" u="sng" baseline="30000" dirty="0">
              <a:latin typeface="Arial Black" pitchFamily="34" charset="0"/>
            </a:endParaRPr>
          </a:p>
          <a:p>
            <a:pPr>
              <a:buFont typeface="Wingdings" pitchFamily="2" charset="2"/>
              <a:buChar char="v"/>
            </a:pPr>
            <a:r>
              <a:rPr lang="en-US" sz="3200" b="1" u="sng" baseline="30000" dirty="0" err="1">
                <a:solidFill>
                  <a:schemeClr val="accent1"/>
                </a:solidFill>
                <a:latin typeface="Arial Black" pitchFamily="34" charset="0"/>
              </a:rPr>
              <a:t>Albumin</a:t>
            </a:r>
            <a:r>
              <a:rPr lang="en-US" sz="3200" baseline="30000" dirty="0" err="1">
                <a:latin typeface="Arial Black" pitchFamily="34" charset="0"/>
              </a:rPr>
              <a:t>:One</a:t>
            </a:r>
            <a:r>
              <a:rPr lang="en-US" sz="3200" baseline="30000" dirty="0">
                <a:latin typeface="Arial Black" pitchFamily="34" charset="0"/>
              </a:rPr>
              <a:t> type of  plasma </a:t>
            </a:r>
            <a:r>
              <a:rPr lang="en-US" sz="3200" baseline="30000" dirty="0" err="1">
                <a:latin typeface="Arial Black" pitchFamily="34" charset="0"/>
              </a:rPr>
              <a:t>protein.It</a:t>
            </a:r>
            <a:r>
              <a:rPr lang="en-US" sz="3200" baseline="30000" dirty="0">
                <a:latin typeface="Arial Black" pitchFamily="34" charset="0"/>
              </a:rPr>
              <a:t> is water soluble.  It is synthesized in </a:t>
            </a:r>
            <a:r>
              <a:rPr lang="en-US" sz="3200" baseline="30000" dirty="0" err="1">
                <a:latin typeface="Arial Black" pitchFamily="34" charset="0"/>
              </a:rPr>
              <a:t>liver,it</a:t>
            </a:r>
            <a:r>
              <a:rPr lang="en-US" sz="3200" baseline="30000" dirty="0">
                <a:latin typeface="Arial Black" pitchFamily="34" charset="0"/>
              </a:rPr>
              <a:t> decreases in liver and kidney diseases.</a:t>
            </a:r>
            <a:endParaRPr lang="en-US" dirty="0">
              <a:latin typeface="Arial Black" pitchFamily="34" charset="0"/>
            </a:endParaRPr>
          </a:p>
          <a:p>
            <a:pPr>
              <a:buNone/>
            </a:pPr>
            <a:br>
              <a:rPr lang="en-US" sz="3200" baseline="30000" dirty="0">
                <a:latin typeface="Arial Black" pitchFamily="34" charset="0"/>
              </a:rPr>
            </a:br>
            <a:endParaRPr lang="en-US" sz="3200" baseline="30000" dirty="0">
              <a:latin typeface="Arial Black" pitchFamily="34" charset="0"/>
            </a:endParaRPr>
          </a:p>
          <a:p>
            <a:pPr>
              <a:buFont typeface="Wingdings" pitchFamily="2" charset="2"/>
              <a:buChar char="v"/>
            </a:pPr>
            <a:r>
              <a:rPr lang="en-US" sz="3200" b="1" u="sng" baseline="30000" dirty="0" err="1">
                <a:solidFill>
                  <a:schemeClr val="accent1"/>
                </a:solidFill>
                <a:latin typeface="Arial Black" pitchFamily="34" charset="0"/>
              </a:rPr>
              <a:t>Alanine</a:t>
            </a:r>
            <a:r>
              <a:rPr lang="en-US" sz="3200" b="1" u="sng" baseline="30000" dirty="0">
                <a:solidFill>
                  <a:schemeClr val="accent1"/>
                </a:solidFill>
                <a:latin typeface="Arial Black" pitchFamily="34" charset="0"/>
              </a:rPr>
              <a:t> </a:t>
            </a:r>
            <a:r>
              <a:rPr lang="en-US" sz="3200" b="1" u="sng" baseline="30000" dirty="0" err="1">
                <a:solidFill>
                  <a:schemeClr val="accent1"/>
                </a:solidFill>
                <a:latin typeface="Arial Black" pitchFamily="34" charset="0"/>
              </a:rPr>
              <a:t>transaminase</a:t>
            </a:r>
            <a:r>
              <a:rPr lang="en-US" sz="3200" b="1" u="sng" baseline="30000" dirty="0">
                <a:solidFill>
                  <a:schemeClr val="accent1"/>
                </a:solidFill>
                <a:latin typeface="Arial Black" pitchFamily="34" charset="0"/>
              </a:rPr>
              <a:t>(ALT)</a:t>
            </a:r>
            <a:r>
              <a:rPr lang="en-US" sz="3200" b="1" u="sng" baseline="30000" dirty="0">
                <a:latin typeface="Arial Black" pitchFamily="34" charset="0"/>
              </a:rPr>
              <a:t>:</a:t>
            </a:r>
            <a:r>
              <a:rPr lang="en-US" sz="3200" baseline="30000" dirty="0">
                <a:latin typeface="Arial Black" pitchFamily="34" charset="0"/>
              </a:rPr>
              <a:t>It is found in plasma and in various body tissues but it’s more common in liver. </a:t>
            </a:r>
          </a:p>
          <a:p>
            <a:pPr>
              <a:buFont typeface="Wingdings" pitchFamily="2" charset="2"/>
              <a:buChar char="v"/>
            </a:pPr>
            <a:endParaRPr lang="en-US" sz="3200" baseline="30000" dirty="0">
              <a:latin typeface="Arial Black" pitchFamily="34" charset="0"/>
            </a:endParaRPr>
          </a:p>
          <a:p>
            <a:pPr>
              <a:buFont typeface="Wingdings" pitchFamily="2" charset="2"/>
              <a:buChar char="v"/>
            </a:pPr>
            <a:endParaRPr lang="en-US" sz="3200" baseline="30000" dirty="0">
              <a:latin typeface="Arial Black" pitchFamily="34" charset="0"/>
            </a:endParaRPr>
          </a:p>
          <a:p>
            <a:pPr>
              <a:buFont typeface="Wingdings" pitchFamily="2" charset="2"/>
              <a:buChar char="v"/>
            </a:pPr>
            <a:endParaRPr lang="en-US" sz="3200" baseline="30000" dirty="0">
              <a:latin typeface="Arial Black" pitchFamily="34" charset="0"/>
            </a:endParaRPr>
          </a:p>
          <a:p>
            <a:pPr>
              <a:buFont typeface="Wingdings" pitchFamily="2" charset="2"/>
              <a:buChar char="v"/>
            </a:pPr>
            <a:r>
              <a:rPr lang="en-US" sz="3200" b="1" u="sng" baseline="30000" dirty="0" err="1">
                <a:solidFill>
                  <a:schemeClr val="accent1"/>
                </a:solidFill>
                <a:latin typeface="Arial Black" pitchFamily="34" charset="0"/>
              </a:rPr>
              <a:t>Bilirubin</a:t>
            </a:r>
            <a:r>
              <a:rPr lang="en-US" sz="3200" b="1" u="sng" baseline="30000" dirty="0">
                <a:solidFill>
                  <a:schemeClr val="accent1"/>
                </a:solidFill>
                <a:latin typeface="Arial Black" pitchFamily="34" charset="0"/>
              </a:rPr>
              <a:t> Total</a:t>
            </a:r>
            <a:r>
              <a:rPr lang="en-US" sz="3200" baseline="30000" dirty="0">
                <a:latin typeface="Arial Black" pitchFamily="34" charset="0"/>
              </a:rPr>
              <a:t>: </a:t>
            </a:r>
            <a:r>
              <a:rPr lang="en-US" sz="3200" baseline="30000" dirty="0" err="1">
                <a:latin typeface="Arial Black" pitchFamily="34" charset="0"/>
              </a:rPr>
              <a:t>Bilirubin</a:t>
            </a:r>
            <a:r>
              <a:rPr lang="en-US" sz="3200" baseline="30000" dirty="0">
                <a:latin typeface="Arial Black" pitchFamily="34" charset="0"/>
              </a:rPr>
              <a:t> Direct + </a:t>
            </a:r>
            <a:r>
              <a:rPr lang="en-US" sz="3200" baseline="30000" dirty="0" err="1">
                <a:latin typeface="Arial Black" pitchFamily="34" charset="0"/>
              </a:rPr>
              <a:t>Bilirubin</a:t>
            </a:r>
            <a:r>
              <a:rPr lang="en-US" sz="3200" baseline="30000" dirty="0">
                <a:latin typeface="Arial Black" pitchFamily="34" charset="0"/>
              </a:rPr>
              <a:t> Indirect</a:t>
            </a:r>
            <a:br>
              <a:rPr lang="en-US" sz="3200" dirty="0">
                <a:latin typeface="Arial Black" pitchFamily="34" charset="0"/>
              </a:rPr>
            </a:br>
            <a:br>
              <a:rPr lang="en-US" sz="3200" dirty="0">
                <a:latin typeface="Arial Black" pitchFamily="34" charset="0"/>
              </a:rPr>
            </a:br>
            <a:br>
              <a:rPr lang="en-US" sz="3200" dirty="0">
                <a:latin typeface="Arial Black" pitchFamily="34" charset="0"/>
              </a:rPr>
            </a:br>
            <a:br>
              <a:rPr lang="en-US" sz="3200" dirty="0">
                <a:latin typeface="Arial Black" pitchFamily="34" charset="0"/>
              </a:rPr>
            </a:br>
            <a:br>
              <a:rPr lang="en-US" sz="3200" dirty="0">
                <a:latin typeface="Arial Black" pitchFamily="34" charset="0"/>
              </a:rPr>
            </a:br>
            <a:endParaRPr lang="en-IN" sz="3200" dirty="0"/>
          </a:p>
        </p:txBody>
      </p:sp>
    </p:spTree>
  </p:cSld>
  <p:clrMapOvr>
    <a:masterClrMapping/>
  </p:clrMapOvr>
  <p:transition spd="med">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plus(in)">
                                      <p:cBhvr>
                                        <p:cTn id="7" dur="2000"/>
                                        <p:tgtEl>
                                          <p:spTgt spid="3">
                                            <p:txEl>
                                              <p:pRg st="1" end="1"/>
                                            </p:txEl>
                                          </p:spTgt>
                                        </p:tgtEl>
                                      </p:cBhvr>
                                    </p:animEffect>
                                  </p:childTnLst>
                                </p:cTn>
                              </p:par>
                              <p:par>
                                <p:cTn id="8" presetID="13"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plus(in)">
                                      <p:cBhvr>
                                        <p:cTn id="10" dur="2000"/>
                                        <p:tgtEl>
                                          <p:spTgt spid="3">
                                            <p:txEl>
                                              <p:pRg st="2" end="2"/>
                                            </p:txEl>
                                          </p:spTgt>
                                        </p:tgtEl>
                                      </p:cBhvr>
                                    </p:animEffect>
                                  </p:childTnLst>
                                </p:cTn>
                              </p:par>
                              <p:par>
                                <p:cTn id="11" presetID="13"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plus(in)">
                                      <p:cBhvr>
                                        <p:cTn id="13" dur="2000"/>
                                        <p:tgtEl>
                                          <p:spTgt spid="3">
                                            <p:txEl>
                                              <p:pRg st="3" end="3"/>
                                            </p:txEl>
                                          </p:spTgt>
                                        </p:tgtEl>
                                      </p:cBhvr>
                                    </p:animEffect>
                                  </p:childTnLst>
                                </p:cTn>
                              </p:par>
                              <p:par>
                                <p:cTn id="14" presetID="13" presetClass="entr" presetSubtype="16"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plus(in)">
                                      <p:cBhvr>
                                        <p:cTn id="16"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86908" cy="439718"/>
          </a:xfrm>
        </p:spPr>
        <p:txBody>
          <a:bodyPr>
            <a:normAutofit fontScale="90000"/>
          </a:bodyPr>
          <a:lstStyle/>
          <a:p>
            <a:pPr algn="ctr"/>
            <a:r>
              <a:rPr lang="en-US" b="1" u="sng" dirty="0" err="1">
                <a:solidFill>
                  <a:srgbClr val="FF0000"/>
                </a:solidFill>
              </a:rPr>
              <a:t>Bilirubin</a:t>
            </a:r>
            <a:r>
              <a:rPr lang="en-US" b="1" u="sng" dirty="0">
                <a:solidFill>
                  <a:srgbClr val="FF0000"/>
                </a:solidFill>
              </a:rPr>
              <a:t> Metabolism</a:t>
            </a:r>
            <a:endParaRPr lang="en-IN" b="1" u="sng" dirty="0">
              <a:solidFill>
                <a:srgbClr val="FF0000"/>
              </a:solidFill>
            </a:endParaRPr>
          </a:p>
        </p:txBody>
      </p:sp>
      <p:pic>
        <p:nvPicPr>
          <p:cNvPr id="4" name="Content Placeholder 3" descr="bili.jpg"/>
          <p:cNvPicPr>
            <a:picLocks noGrp="1" noChangeAspect="1"/>
          </p:cNvPicPr>
          <p:nvPr>
            <p:ph sz="quarter" idx="1"/>
          </p:nvPr>
        </p:nvPicPr>
        <p:blipFill>
          <a:blip r:embed="rId3"/>
          <a:stretch>
            <a:fillRect/>
          </a:stretch>
        </p:blipFill>
        <p:spPr>
          <a:xfrm>
            <a:off x="0" y="517174"/>
            <a:ext cx="9144000" cy="6340826"/>
          </a:xfrm>
        </p:spPr>
      </p:pic>
    </p:spTree>
  </p:cSld>
  <p:clrMapOvr>
    <a:masterClrMapping/>
  </p:clrMapOvr>
  <p:transition spd="med">
    <p:wedge/>
    <p:sndAc>
      <p:stSnd>
        <p:snd r:embed="rId2" name="chimes.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6858000"/>
          </a:xfrm>
        </p:spPr>
        <p:txBody>
          <a:bodyPr/>
          <a:lstStyle/>
          <a:p>
            <a:r>
              <a:rPr lang="en-US" sz="2800" b="1" u="sng" dirty="0">
                <a:solidFill>
                  <a:srgbClr val="FF0000"/>
                </a:solidFill>
              </a:rPr>
              <a:t>Calcium in plasma are of two types:</a:t>
            </a:r>
          </a:p>
          <a:p>
            <a:r>
              <a:rPr lang="en-US" b="1" u="sng" dirty="0">
                <a:solidFill>
                  <a:schemeClr val="accent1"/>
                </a:solidFill>
              </a:rPr>
              <a:t>Calcium </a:t>
            </a:r>
            <a:r>
              <a:rPr lang="en-US" b="1" dirty="0"/>
              <a:t>: Free form of Calcium.</a:t>
            </a:r>
          </a:p>
          <a:p>
            <a:endParaRPr lang="en-US" b="1" dirty="0"/>
          </a:p>
          <a:p>
            <a:r>
              <a:rPr lang="en-US" b="1" u="sng" dirty="0">
                <a:solidFill>
                  <a:schemeClr val="accent1"/>
                </a:solidFill>
              </a:rPr>
              <a:t>Corrected Calcium</a:t>
            </a:r>
            <a:r>
              <a:rPr lang="en-US" b="1" u="sng" dirty="0"/>
              <a:t>: </a:t>
            </a:r>
            <a:r>
              <a:rPr lang="en-US" b="1" dirty="0"/>
              <a:t>Calcium which attached to Albumin.   </a:t>
            </a:r>
          </a:p>
          <a:p>
            <a:endParaRPr lang="en-US" dirty="0"/>
          </a:p>
          <a:p>
            <a:r>
              <a:rPr lang="en-US" sz="2800" dirty="0"/>
              <a:t>Free calcium is biologically very important. </a:t>
            </a:r>
          </a:p>
          <a:p>
            <a:endParaRPr lang="en-US" sz="2800" dirty="0"/>
          </a:p>
          <a:p>
            <a:r>
              <a:rPr lang="en-US" sz="2800" dirty="0"/>
              <a:t>When albumin is low , albumin bound calcium also </a:t>
            </a:r>
            <a:r>
              <a:rPr lang="en-US" sz="2800" dirty="0" err="1"/>
              <a:t>decrease,But</a:t>
            </a:r>
            <a:r>
              <a:rPr lang="en-US" sz="2800" dirty="0"/>
              <a:t> free calcium remains normal.</a:t>
            </a:r>
          </a:p>
          <a:p>
            <a:pPr>
              <a:buNone/>
            </a:pPr>
            <a:endParaRPr lang="en-US" sz="2800" dirty="0"/>
          </a:p>
        </p:txBody>
      </p:sp>
    </p:spTree>
  </p:cSld>
  <p:clrMapOvr>
    <a:masterClrMapping/>
  </p:clrMapOvr>
  <p:transition spd="med">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5"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anim calcmode="lin" valueType="num">
                                      <p:cBhvr>
                                        <p:cTn id="17"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8"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9" dur="2000" fill="hold"/>
                                        <p:tgtEl>
                                          <p:spTgt spid="3">
                                            <p:txEl>
                                              <p:pRg st="1" end="1"/>
                                            </p:txEl>
                                          </p:spTgt>
                                        </p:tgtEl>
                                        <p:attrNameLst>
                                          <p:attrName>ppt_w</p:attrName>
                                        </p:attrNameLst>
                                      </p:cBhvr>
                                      <p:tavLst>
                                        <p:tav tm="0">
                                          <p:val>
                                            <p:fltVal val="0"/>
                                          </p:val>
                                        </p:tav>
                                        <p:tav tm="100000">
                                          <p:val>
                                            <p:strVal val="#ppt_w"/>
                                          </p:val>
                                        </p:tav>
                                      </p:tavLst>
                                    </p:anim>
                                  </p:childTnLst>
                                </p:cTn>
                              </p:par>
                              <p:par>
                                <p:cTn id="20" presetID="35"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anim calcmode="lin" valueType="num">
                                      <p:cBhvr>
                                        <p:cTn id="23" dur="2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24"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2000" fill="hold"/>
                                        <p:tgtEl>
                                          <p:spTgt spid="3">
                                            <p:txEl>
                                              <p:pRg st="3" end="3"/>
                                            </p:txEl>
                                          </p:spTgt>
                                        </p:tgtEl>
                                        <p:attrNameLst>
                                          <p:attrName>ppt_w</p:attrName>
                                        </p:attrNameLst>
                                      </p:cBhvr>
                                      <p:tavLst>
                                        <p:tav tm="0">
                                          <p:val>
                                            <p:fltVal val="0"/>
                                          </p:val>
                                        </p:tav>
                                        <p:tav tm="100000">
                                          <p:val>
                                            <p:strVal val="#ppt_w"/>
                                          </p:val>
                                        </p:tav>
                                      </p:tavLst>
                                    </p:anim>
                                  </p:childTnLst>
                                </p:cTn>
                              </p:par>
                              <p:par>
                                <p:cTn id="26" presetID="35"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2000"/>
                                        <p:tgtEl>
                                          <p:spTgt spid="3">
                                            <p:txEl>
                                              <p:pRg st="5" end="5"/>
                                            </p:txEl>
                                          </p:spTgt>
                                        </p:tgtEl>
                                      </p:cBhvr>
                                    </p:animEffect>
                                    <p:anim calcmode="lin" valueType="num">
                                      <p:cBhvr>
                                        <p:cTn id="29" dur="2000" fill="hold"/>
                                        <p:tgtEl>
                                          <p:spTgt spid="3">
                                            <p:txEl>
                                              <p:pRg st="5" end="5"/>
                                            </p:txEl>
                                          </p:spTgt>
                                        </p:tgtEl>
                                        <p:attrNameLst>
                                          <p:attrName>style.rotation</p:attrName>
                                        </p:attrNameLst>
                                      </p:cBhvr>
                                      <p:tavLst>
                                        <p:tav tm="0">
                                          <p:val>
                                            <p:fltVal val="720"/>
                                          </p:val>
                                        </p:tav>
                                        <p:tav tm="100000">
                                          <p:val>
                                            <p:fltVal val="0"/>
                                          </p:val>
                                        </p:tav>
                                      </p:tavLst>
                                    </p:anim>
                                    <p:anim calcmode="lin" valueType="num">
                                      <p:cBhvr>
                                        <p:cTn id="30"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1" dur="2000" fill="hold"/>
                                        <p:tgtEl>
                                          <p:spTgt spid="3">
                                            <p:txEl>
                                              <p:pRg st="5" end="5"/>
                                            </p:txEl>
                                          </p:spTgt>
                                        </p:tgtEl>
                                        <p:attrNameLst>
                                          <p:attrName>ppt_w</p:attrName>
                                        </p:attrNameLst>
                                      </p:cBhvr>
                                      <p:tavLst>
                                        <p:tav tm="0">
                                          <p:val>
                                            <p:fltVal val="0"/>
                                          </p:val>
                                        </p:tav>
                                        <p:tav tm="100000">
                                          <p:val>
                                            <p:strVal val="#ppt_w"/>
                                          </p:val>
                                        </p:tav>
                                      </p:tavLst>
                                    </p:anim>
                                  </p:childTnLst>
                                </p:cTn>
                              </p:par>
                              <p:par>
                                <p:cTn id="32" presetID="35"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2000"/>
                                        <p:tgtEl>
                                          <p:spTgt spid="3">
                                            <p:txEl>
                                              <p:pRg st="7" end="7"/>
                                            </p:txEl>
                                          </p:spTgt>
                                        </p:tgtEl>
                                      </p:cBhvr>
                                    </p:animEffect>
                                    <p:anim calcmode="lin" valueType="num">
                                      <p:cBhvr>
                                        <p:cTn id="35" dur="2000" fill="hold"/>
                                        <p:tgtEl>
                                          <p:spTgt spid="3">
                                            <p:txEl>
                                              <p:pRg st="7" end="7"/>
                                            </p:txEl>
                                          </p:spTgt>
                                        </p:tgtEl>
                                        <p:attrNameLst>
                                          <p:attrName>style.rotation</p:attrName>
                                        </p:attrNameLst>
                                      </p:cBhvr>
                                      <p:tavLst>
                                        <p:tav tm="0">
                                          <p:val>
                                            <p:fltVal val="720"/>
                                          </p:val>
                                        </p:tav>
                                        <p:tav tm="100000">
                                          <p:val>
                                            <p:fltVal val="0"/>
                                          </p:val>
                                        </p:tav>
                                      </p:tavLst>
                                    </p:anim>
                                    <p:anim calcmode="lin" valueType="num">
                                      <p:cBhvr>
                                        <p:cTn id="36" dur="2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37" dur="2000" fill="hold"/>
                                        <p:tgtEl>
                                          <p:spTgt spid="3">
                                            <p:txEl>
                                              <p:pRg st="7" end="7"/>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Font typeface="Wingdings" pitchFamily="2" charset="2"/>
              <a:buChar char="Ø"/>
            </a:pPr>
            <a:r>
              <a:rPr lang="en-IN" sz="2800" b="1" u="sng" dirty="0"/>
              <a:t>Total calcium</a:t>
            </a:r>
            <a:r>
              <a:rPr lang="en-IN" sz="2800" dirty="0"/>
              <a:t>= free calcium (around 50%)+bound    </a:t>
            </a:r>
          </a:p>
          <a:p>
            <a:pPr marL="0" indent="0">
              <a:buNone/>
            </a:pPr>
            <a:r>
              <a:rPr lang="en-IN" sz="2800" dirty="0"/>
              <a:t>                               calcium (around 50%)</a:t>
            </a:r>
          </a:p>
          <a:p>
            <a:pPr marL="0" indent="0">
              <a:buFont typeface="Wingdings" pitchFamily="2" charset="2"/>
              <a:buChar char="Ø"/>
            </a:pPr>
            <a:endParaRPr lang="en-IN" sz="2800" dirty="0"/>
          </a:p>
          <a:p>
            <a:pPr marL="0" indent="0">
              <a:buFont typeface="Wingdings" pitchFamily="2" charset="2"/>
              <a:buChar char="Ø"/>
            </a:pPr>
            <a:r>
              <a:rPr lang="en-IN" sz="2800" b="1" u="sng" dirty="0"/>
              <a:t>Bound calcium</a:t>
            </a:r>
            <a:r>
              <a:rPr lang="en-IN" sz="2800" dirty="0"/>
              <a:t>= calcium mostly bound with albumin and also with some other protein.</a:t>
            </a:r>
          </a:p>
          <a:p>
            <a:pPr marL="0" indent="0">
              <a:buFont typeface="Wingdings" pitchFamily="2" charset="2"/>
              <a:buChar char="Ø"/>
            </a:pPr>
            <a:endParaRPr lang="en-IN" sz="2800" dirty="0"/>
          </a:p>
          <a:p>
            <a:pPr marL="0" indent="0">
              <a:buFont typeface="Wingdings" pitchFamily="2" charset="2"/>
              <a:buChar char="Ø"/>
            </a:pPr>
            <a:r>
              <a:rPr lang="en-IN" sz="2800" b="1" u="sng" dirty="0"/>
              <a:t>Free Calcium</a:t>
            </a:r>
            <a:r>
              <a:rPr lang="en-IN" sz="2800" dirty="0"/>
              <a:t>= ionised form in body </a:t>
            </a:r>
            <a:r>
              <a:rPr lang="en-IN" sz="2800" dirty="0" err="1"/>
              <a:t>fluid.It</a:t>
            </a:r>
            <a:r>
              <a:rPr lang="en-IN" sz="2800" dirty="0"/>
              <a:t> is functional part</a:t>
            </a:r>
          </a:p>
        </p:txBody>
      </p:sp>
    </p:spTree>
    <p:extLst>
      <p:ext uri="{BB962C8B-B14F-4D97-AF65-F5344CB8AC3E}">
        <p14:creationId xmlns:p14="http://schemas.microsoft.com/office/powerpoint/2010/main" val="2623949475"/>
      </p:ext>
    </p:extLst>
  </p:cSld>
  <p:clrMapOvr>
    <a:masterClrMapping/>
  </p:clrMapOvr>
  <p:transition spd="med">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edge">
                                      <p:cBhvr>
                                        <p:cTn id="10" dur="2000"/>
                                        <p:tgtEl>
                                          <p:spTgt spid="3">
                                            <p:txEl>
                                              <p:pRg st="1" end="1"/>
                                            </p:txEl>
                                          </p:spTgt>
                                        </p:tgtEl>
                                      </p:cBhvr>
                                    </p:animEffect>
                                  </p:childTnLst>
                                </p:cTn>
                              </p:par>
                              <p:par>
                                <p:cTn id="11" presetID="2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edge">
                                      <p:cBhvr>
                                        <p:cTn id="13" dur="2000"/>
                                        <p:tgtEl>
                                          <p:spTgt spid="3">
                                            <p:txEl>
                                              <p:pRg st="3" end="3"/>
                                            </p:txEl>
                                          </p:spTgt>
                                        </p:tgtEl>
                                      </p:cBhvr>
                                    </p:animEffect>
                                  </p:childTnLst>
                                </p:cTn>
                              </p:par>
                              <p:par>
                                <p:cTn id="14" presetID="2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wedge">
                                      <p:cBhvr>
                                        <p:cTn id="1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6858000"/>
          </a:xfrm>
        </p:spPr>
        <p:txBody>
          <a:bodyPr>
            <a:normAutofit/>
          </a:bodyPr>
          <a:lstStyle/>
          <a:p>
            <a:pPr>
              <a:buNone/>
            </a:pPr>
            <a:r>
              <a:rPr lang="en-US" sz="3200" b="1" dirty="0"/>
              <a:t>                           </a:t>
            </a:r>
          </a:p>
          <a:p>
            <a:pPr>
              <a:buNone/>
            </a:pPr>
            <a:r>
              <a:rPr lang="en-US" sz="3200" b="1" dirty="0"/>
              <a:t>           </a:t>
            </a:r>
          </a:p>
          <a:p>
            <a:pPr>
              <a:buNone/>
            </a:pPr>
            <a:endParaRPr lang="en-US" sz="3200" b="1" dirty="0"/>
          </a:p>
          <a:p>
            <a:r>
              <a:rPr lang="en-IN" sz="2800" b="1" dirty="0"/>
              <a:t>Corrected calcium(mg/dl)=</a:t>
            </a:r>
          </a:p>
          <a:p>
            <a:pPr marL="457200" lvl="1" indent="0">
              <a:buNone/>
            </a:pPr>
            <a:r>
              <a:rPr lang="en-IN" sz="2800" dirty="0"/>
              <a:t>	measured total calcium(mg/dl) +0.8 (4.0- Serum   </a:t>
            </a:r>
          </a:p>
          <a:p>
            <a:pPr marL="457200" lvl="1" indent="0">
              <a:buNone/>
            </a:pPr>
            <a:r>
              <a:rPr lang="en-IN" sz="2800" dirty="0"/>
              <a:t>     albumin(gm/dl))</a:t>
            </a:r>
          </a:p>
          <a:p>
            <a:pPr marL="457200" lvl="1" indent="0">
              <a:buNone/>
            </a:pPr>
            <a:endParaRPr lang="en-IN" sz="2800" dirty="0"/>
          </a:p>
          <a:p>
            <a:pPr marL="457200" lvl="1" indent="0">
              <a:buNone/>
            </a:pPr>
            <a:r>
              <a:rPr lang="en-IN" sz="2800" dirty="0"/>
              <a:t>Where 4 = average albumin level</a:t>
            </a:r>
          </a:p>
          <a:p>
            <a:pPr marL="457200" lvl="1" indent="0">
              <a:buNone/>
            </a:pPr>
            <a:r>
              <a:rPr lang="en-IN" sz="2800" dirty="0"/>
              <a:t>	     0.8= Correction factor</a:t>
            </a:r>
          </a:p>
          <a:p>
            <a:pPr marL="457200" lvl="1" indent="0">
              <a:buNone/>
            </a:pPr>
            <a:endParaRPr lang="en-IN" sz="2800" dirty="0"/>
          </a:p>
          <a:p>
            <a:pPr marL="457200" lvl="1" indent="0">
              <a:buFont typeface="Wingdings" pitchFamily="2" charset="2"/>
              <a:buChar char="§"/>
            </a:pPr>
            <a:r>
              <a:rPr lang="en-IN" sz="2800" dirty="0"/>
              <a:t> </a:t>
            </a:r>
            <a:r>
              <a:rPr lang="en-IN" sz="2800" u="sng" dirty="0"/>
              <a:t>For every 1 gm/dl drop in serum albumin below 4gm/dl, measured serum total calcium decrease by 0.8mg/dl.</a:t>
            </a:r>
          </a:p>
          <a:p>
            <a:pPr>
              <a:buNone/>
            </a:pPr>
            <a:endParaRPr lang="en-US" sz="2800" b="1" dirty="0"/>
          </a:p>
        </p:txBody>
      </p:sp>
      <p:graphicFrame>
        <p:nvGraphicFramePr>
          <p:cNvPr id="4" name="Table 3"/>
          <p:cNvGraphicFramePr>
            <a:graphicFrameLocks noGrp="1"/>
          </p:cNvGraphicFramePr>
          <p:nvPr>
            <p:extLst>
              <p:ext uri="{D42A27DB-BD31-4B8C-83A1-F6EECF244321}">
                <p14:modId xmlns:p14="http://schemas.microsoft.com/office/powerpoint/2010/main" val="3292550779"/>
              </p:ext>
            </p:extLst>
          </p:nvPr>
        </p:nvGraphicFramePr>
        <p:xfrm>
          <a:off x="2143108" y="428604"/>
          <a:ext cx="4214842" cy="1097280"/>
        </p:xfrm>
        <a:graphic>
          <a:graphicData uri="http://schemas.openxmlformats.org/drawingml/2006/table">
            <a:tbl>
              <a:tblPr firstRow="1" bandRow="1">
                <a:tableStyleId>{5C22544A-7EE6-4342-B048-85BDC9FD1C3A}</a:tableStyleId>
              </a:tblPr>
              <a:tblGrid>
                <a:gridCol w="4214842">
                  <a:extLst>
                    <a:ext uri="{9D8B030D-6E8A-4147-A177-3AD203B41FA5}">
                      <a16:colId xmlns:a16="http://schemas.microsoft.com/office/drawing/2014/main" val="20000"/>
                    </a:ext>
                  </a:extLst>
                </a:gridCol>
              </a:tblGrid>
              <a:tr h="857256">
                <a:tc>
                  <a:txBody>
                    <a:bodyPr/>
                    <a:lstStyle/>
                    <a:p>
                      <a:r>
                        <a:rPr lang="en-US" sz="6600" b="1" dirty="0"/>
                        <a:t>Formula:</a:t>
                      </a:r>
                      <a:endParaRPr lang="en-IN" sz="6600" dirty="0"/>
                    </a:p>
                  </a:txBody>
                  <a:tcPr/>
                </a:tc>
                <a:extLst>
                  <a:ext uri="{0D108BD9-81ED-4DB2-BD59-A6C34878D82A}">
                    <a16:rowId xmlns:a16="http://schemas.microsoft.com/office/drawing/2014/main" val="10000"/>
                  </a:ext>
                </a:extLst>
              </a:tr>
            </a:tbl>
          </a:graphicData>
        </a:graphic>
      </p:graphicFrame>
    </p:spTree>
  </p:cSld>
  <p:clrMapOvr>
    <a:masterClrMapping/>
  </p:clrMapOvr>
  <p:transition spd="med">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blinds(horizontal)">
                                      <p:cBhvr>
                                        <p:cTn id="11" dur="500"/>
                                        <p:tgtEl>
                                          <p:spTgt spid="3">
                                            <p:txEl>
                                              <p:pRg st="3" end="3"/>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blinds(horizontal)">
                                      <p:cBhvr>
                                        <p:cTn id="14" dur="500"/>
                                        <p:tgtEl>
                                          <p:spTgt spid="3">
                                            <p:txEl>
                                              <p:pRg st="4" end="4"/>
                                            </p:txEl>
                                          </p:spTgt>
                                        </p:tgtEl>
                                      </p:cBhvr>
                                    </p:animEffect>
                                  </p:childTnLst>
                                </p:cTn>
                              </p:par>
                              <p:par>
                                <p:cTn id="15" presetID="3" presetClass="entr" presetSubtype="1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blinds(horizontal)">
                                      <p:cBhvr>
                                        <p:cTn id="20" dur="500"/>
                                        <p:tgtEl>
                                          <p:spTgt spid="3">
                                            <p:txEl>
                                              <p:pRg st="7" end="7"/>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blinds(horizontal)">
                                      <p:cBhvr>
                                        <p:cTn id="23" dur="500"/>
                                        <p:tgtEl>
                                          <p:spTgt spid="3">
                                            <p:txEl>
                                              <p:pRg st="8" end="8"/>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animEffect transition="in" filter="blinds(horizontal)">
                                      <p:cBhvr>
                                        <p:cTn id="2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875</TotalTime>
  <Words>1171</Words>
  <Application>Microsoft Office PowerPoint</Application>
  <PresentationFormat>On-screen Show (4:3)</PresentationFormat>
  <Paragraphs>299</Paragraphs>
  <Slides>39</Slides>
  <Notes>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Oriel</vt:lpstr>
      <vt:lpstr>Presented by:- *HARSH MEHTA  *BONEY LAPSIWALA  *SAGAR MANGOKIYA   Guided by:- DR.S M PATEL DR.SARITA PATEL</vt:lpstr>
      <vt:lpstr>Presenting the case of 5 year old female patient admitted in our civil hospital in pediatric ward H-4 dated at 27/09/2016 with following chief complain:    </vt:lpstr>
      <vt:lpstr>ODP(origin , duration &amp; progress) </vt:lpstr>
      <vt:lpstr>PowerPoint Presentation</vt:lpstr>
      <vt:lpstr>PowerPoint Presentation</vt:lpstr>
      <vt:lpstr>Bilirubin Metabolism</vt:lpstr>
      <vt:lpstr>PowerPoint Presentation</vt:lpstr>
      <vt:lpstr>PowerPoint Presentation</vt:lpstr>
      <vt:lpstr>PowerPoint Presentation</vt:lpstr>
      <vt:lpstr>PowerPoint Presentation</vt:lpstr>
      <vt:lpstr>PowerPoint Presentation</vt:lpstr>
      <vt:lpstr>PowerPoint Presentation</vt:lpstr>
      <vt:lpstr>Normal mechanism for exchange of ions</vt:lpstr>
      <vt:lpstr>PowerPoint Presentation</vt:lpstr>
      <vt:lpstr>PowerPoint Presentation</vt:lpstr>
      <vt:lpstr>v</vt:lpstr>
      <vt:lpstr>PowerPoint Presentation</vt:lpstr>
      <vt:lpstr>       Biochemistry Section Sample type:Blood(serum,plasma)   date:27/09/2106</vt:lpstr>
      <vt:lpstr>PowerPoint Presentation</vt:lpstr>
      <vt:lpstr>       Coagulation Profile Sample type:Blood(serum,plasma)        date:27/09/2016</vt:lpstr>
      <vt:lpstr>PowerPoint Presentation</vt:lpstr>
      <vt:lpstr>          Haemogram Profile Sample Type:Blood(serum,plasma)  date:27/09/2016</vt:lpstr>
      <vt:lpstr>ARTERIAL BLOOD GAS ANALYSIS sample type: blood(serum,plasma) date:28/09/2016 Uncompasated metabolic acidosis </vt:lpstr>
      <vt:lpstr> (NIRMAL HOSPITAL) CEREBROSPINAL FLUID(csf)REPORT sample:csf            date:28/9/2016</vt:lpstr>
      <vt:lpstr>BIOCHEMISTRY SECTION SAMPLE TYPE:CSF  DATE:28/09/2016</vt:lpstr>
      <vt:lpstr>PowerPoint Presentation</vt:lpstr>
      <vt:lpstr>URINE TEST SAMPLE  TYPE:URINE    DATE:28/09/2016</vt:lpstr>
      <vt:lpstr> Personal history</vt:lpstr>
      <vt:lpstr>DRUG HISTORY:</vt:lpstr>
      <vt:lpstr>PowerPoint Presentation</vt:lpstr>
      <vt:lpstr>PowerPoint Presentation</vt:lpstr>
      <vt:lpstr>Meningitis with DKA: </vt:lpstr>
      <vt:lpstr>*DIABETES MELLITUS(DM):</vt:lpstr>
      <vt:lpstr>PowerPoint Presentation</vt:lpstr>
      <vt:lpstr>PowerPoint Presentation</vt:lpstr>
      <vt:lpstr>PowerPoint Presentation</vt:lpstr>
      <vt:lpstr>PowerPoint Presentation</vt:lpstr>
      <vt:lpstr>Questions:-</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dc:title>
  <dc:creator>Excel Computers</dc:creator>
  <cp:lastModifiedBy>Excel Computers</cp:lastModifiedBy>
  <cp:revision>133</cp:revision>
  <dcterms:created xsi:type="dcterms:W3CDTF">2016-10-02T14:14:33Z</dcterms:created>
  <dcterms:modified xsi:type="dcterms:W3CDTF">2016-10-17T12:26:12Z</dcterms:modified>
</cp:coreProperties>
</file>