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323" r:id="rId4"/>
    <p:sldId id="325" r:id="rId5"/>
    <p:sldId id="324" r:id="rId6"/>
    <p:sldId id="286" r:id="rId7"/>
    <p:sldId id="292" r:id="rId8"/>
    <p:sldId id="296" r:id="rId9"/>
    <p:sldId id="287" r:id="rId10"/>
    <p:sldId id="298" r:id="rId11"/>
    <p:sldId id="299" r:id="rId12"/>
    <p:sldId id="288" r:id="rId13"/>
    <p:sldId id="310" r:id="rId14"/>
    <p:sldId id="311" r:id="rId15"/>
    <p:sldId id="266" r:id="rId16"/>
    <p:sldId id="312" r:id="rId17"/>
    <p:sldId id="268" r:id="rId18"/>
    <p:sldId id="317" r:id="rId19"/>
    <p:sldId id="321" r:id="rId20"/>
    <p:sldId id="320" r:id="rId21"/>
    <p:sldId id="326" r:id="rId22"/>
    <p:sldId id="314" r:id="rId23"/>
    <p:sldId id="293" r:id="rId24"/>
    <p:sldId id="329" r:id="rId25"/>
    <p:sldId id="327" r:id="rId26"/>
    <p:sldId id="316" r:id="rId27"/>
    <p:sldId id="328" r:id="rId28"/>
    <p:sldId id="330" r:id="rId29"/>
    <p:sldId id="294" r:id="rId30"/>
    <p:sldId id="331" r:id="rId31"/>
    <p:sldId id="332" r:id="rId32"/>
    <p:sldId id="333" r:id="rId33"/>
    <p:sldId id="336" r:id="rId34"/>
    <p:sldId id="270" r:id="rId35"/>
    <p:sldId id="272" r:id="rId36"/>
    <p:sldId id="342" r:id="rId37"/>
    <p:sldId id="273" r:id="rId38"/>
    <p:sldId id="343" r:id="rId39"/>
    <p:sldId id="338" r:id="rId40"/>
    <p:sldId id="339" r:id="rId41"/>
    <p:sldId id="357" r:id="rId42"/>
    <p:sldId id="344" r:id="rId43"/>
    <p:sldId id="274" r:id="rId44"/>
    <p:sldId id="349" r:id="rId45"/>
    <p:sldId id="348" r:id="rId46"/>
    <p:sldId id="275" r:id="rId47"/>
    <p:sldId id="358" r:id="rId48"/>
    <p:sldId id="276" r:id="rId49"/>
    <p:sldId id="346" r:id="rId50"/>
    <p:sldId id="353" r:id="rId51"/>
    <p:sldId id="354" r:id="rId52"/>
    <p:sldId id="350" r:id="rId53"/>
    <p:sldId id="352" r:id="rId54"/>
    <p:sldId id="351" r:id="rId55"/>
    <p:sldId id="356" r:id="rId5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38F10-5638-4C91-92ED-BA56C0FD081B}" type="datetimeFigureOut">
              <a:rPr lang="en-IN" smtClean="0"/>
              <a:t>08-03-2017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59D89-CB30-4DDA-B909-CDB7AE517B8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8267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38F10-5638-4C91-92ED-BA56C0FD081B}" type="datetimeFigureOut">
              <a:rPr lang="en-IN" smtClean="0"/>
              <a:t>08-03-2017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59D89-CB30-4DDA-B909-CDB7AE517B8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18161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38F10-5638-4C91-92ED-BA56C0FD081B}" type="datetimeFigureOut">
              <a:rPr lang="en-IN" smtClean="0"/>
              <a:t>08-03-2017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59D89-CB30-4DDA-B909-CDB7AE517B8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30746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38F10-5638-4C91-92ED-BA56C0FD081B}" type="datetimeFigureOut">
              <a:rPr lang="en-IN" smtClean="0"/>
              <a:t>08-03-2017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59D89-CB30-4DDA-B909-CDB7AE517B8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31070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38F10-5638-4C91-92ED-BA56C0FD081B}" type="datetimeFigureOut">
              <a:rPr lang="en-IN" smtClean="0"/>
              <a:t>08-03-2017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59D89-CB30-4DDA-B909-CDB7AE517B8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08194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38F10-5638-4C91-92ED-BA56C0FD081B}" type="datetimeFigureOut">
              <a:rPr lang="en-IN" smtClean="0"/>
              <a:t>08-03-2017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59D89-CB30-4DDA-B909-CDB7AE517B8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21987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38F10-5638-4C91-92ED-BA56C0FD081B}" type="datetimeFigureOut">
              <a:rPr lang="en-IN" smtClean="0"/>
              <a:t>08-03-2017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59D89-CB30-4DDA-B909-CDB7AE517B8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14829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38F10-5638-4C91-92ED-BA56C0FD081B}" type="datetimeFigureOut">
              <a:rPr lang="en-IN" smtClean="0"/>
              <a:t>08-03-2017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59D89-CB30-4DDA-B909-CDB7AE517B8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24718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38F10-5638-4C91-92ED-BA56C0FD081B}" type="datetimeFigureOut">
              <a:rPr lang="en-IN" smtClean="0"/>
              <a:t>08-03-2017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59D89-CB30-4DDA-B909-CDB7AE517B8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52983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38F10-5638-4C91-92ED-BA56C0FD081B}" type="datetimeFigureOut">
              <a:rPr lang="en-IN" smtClean="0"/>
              <a:t>08-03-2017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59D89-CB30-4DDA-B909-CDB7AE517B8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44572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38F10-5638-4C91-92ED-BA56C0FD081B}" type="datetimeFigureOut">
              <a:rPr lang="en-IN" smtClean="0"/>
              <a:t>08-03-2017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59D89-CB30-4DDA-B909-CDB7AE517B8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49066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838F10-5638-4C91-92ED-BA56C0FD081B}" type="datetimeFigureOut">
              <a:rPr lang="en-IN" smtClean="0"/>
              <a:t>08-03-2017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59D89-CB30-4DDA-B909-CDB7AE517B8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7464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IN" sz="8000" dirty="0"/>
              <a:t>H</a:t>
            </a:r>
            <a:r>
              <a:rPr lang="en-IN" sz="8000" dirty="0" smtClean="0"/>
              <a:t>emoglobin</a:t>
            </a:r>
            <a:endParaRPr lang="en-IN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28108" y="3886200"/>
            <a:ext cx="4544291" cy="1752600"/>
          </a:xfrm>
        </p:spPr>
        <p:txBody>
          <a:bodyPr>
            <a:normAutofit/>
          </a:bodyPr>
          <a:lstStyle/>
          <a:p>
            <a:pPr>
              <a:spcBef>
                <a:spcPts val="800"/>
              </a:spcBef>
            </a:pPr>
            <a:r>
              <a:rPr lang="en-US" dirty="0">
                <a:solidFill>
                  <a:srgbClr val="000000"/>
                </a:solidFill>
                <a:latin typeface="Times New Roman" pitchFamily="16" charset="0"/>
              </a:rPr>
              <a:t>Dr. </a:t>
            </a:r>
            <a:r>
              <a:rPr lang="en-US" dirty="0" err="1">
                <a:solidFill>
                  <a:srgbClr val="000000"/>
                </a:solidFill>
                <a:latin typeface="Times New Roman" pitchFamily="16" charset="0"/>
              </a:rPr>
              <a:t>Sarita</a:t>
            </a:r>
            <a:r>
              <a:rPr lang="en-US" dirty="0">
                <a:solidFill>
                  <a:srgbClr val="000000"/>
                </a:solidFill>
                <a:latin typeface="Times New Roman" pitchFamily="16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itchFamily="16" charset="0"/>
              </a:rPr>
              <a:t>Patel</a:t>
            </a:r>
            <a:endParaRPr lang="en-US" dirty="0">
              <a:solidFill>
                <a:srgbClr val="000000"/>
              </a:solidFill>
              <a:latin typeface="Times New Roman" pitchFamily="16" charset="0"/>
            </a:endParaRPr>
          </a:p>
          <a:p>
            <a:pPr>
              <a:spcBef>
                <a:spcPts val="800"/>
              </a:spcBef>
            </a:pPr>
            <a:r>
              <a:rPr lang="en-US" sz="2200" dirty="0">
                <a:solidFill>
                  <a:srgbClr val="000000"/>
                </a:solidFill>
                <a:latin typeface="Times New Roman" pitchFamily="16" charset="0"/>
              </a:rPr>
              <a:t>ASSISTANT PROFESSOR</a:t>
            </a:r>
          </a:p>
          <a:p>
            <a:pPr>
              <a:spcBef>
                <a:spcPts val="800"/>
              </a:spcBef>
            </a:pPr>
            <a:r>
              <a:rPr lang="en-US" sz="2200" dirty="0">
                <a:solidFill>
                  <a:srgbClr val="000000"/>
                </a:solidFill>
                <a:latin typeface="Times New Roman" pitchFamily="16" charset="0"/>
              </a:rPr>
              <a:t>BIOCHEMISTRY, GMCS</a:t>
            </a:r>
          </a:p>
          <a:p>
            <a:pPr>
              <a:spcBef>
                <a:spcPts val="800"/>
              </a:spcBef>
            </a:pPr>
            <a:endParaRPr lang="en-US" dirty="0">
              <a:solidFill>
                <a:srgbClr val="000000"/>
              </a:solidFill>
              <a:latin typeface="Times New Roman" pitchFamily="16" charset="0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755690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Oxygen dissociation curve</a:t>
            </a:r>
            <a:endParaRPr lang="en-IN" dirty="0"/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1920081"/>
            <a:ext cx="26670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164288" y="2492896"/>
            <a:ext cx="11560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b="1" dirty="0" smtClean="0"/>
              <a:t>P50 ???</a:t>
            </a:r>
            <a:endParaRPr lang="en-IN" sz="2400" b="1" dirty="0"/>
          </a:p>
        </p:txBody>
      </p:sp>
    </p:spTree>
    <p:extLst>
      <p:ext uri="{BB962C8B-B14F-4D97-AF65-F5344CB8AC3E}">
        <p14:creationId xmlns:p14="http://schemas.microsoft.com/office/powerpoint/2010/main" val="53042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8674" name="Picture 2" descr="Image result for oxygen dissociation curve for hemoglobin and myoglob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908720"/>
            <a:ext cx="5267325" cy="507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796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609600"/>
            <a:ext cx="6477000" cy="551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6409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25" y="2309813"/>
            <a:ext cx="4476750" cy="223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402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36866" name="Picture 2" descr="Binding of the oxygen on one heme &#10;is more difficult but its binding &#10;causes a shift in the a1-b2 &#10;contacts and moves the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980728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805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b="1" smtClean="0">
                <a:solidFill>
                  <a:srgbClr val="FF00FF"/>
                </a:solidFill>
                <a:ea typeface="宋体" charset="-122"/>
              </a:rPr>
              <a:t>T &amp; R form of Hb</a:t>
            </a:r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9200" y="1447800"/>
            <a:ext cx="6553200" cy="4648200"/>
          </a:xfrm>
          <a:noFill/>
        </p:spPr>
      </p:pic>
    </p:spTree>
    <p:extLst>
      <p:ext uri="{BB962C8B-B14F-4D97-AF65-F5344CB8AC3E}">
        <p14:creationId xmlns:p14="http://schemas.microsoft.com/office/powerpoint/2010/main" val="2100712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052736"/>
            <a:ext cx="82296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123728" y="620688"/>
            <a:ext cx="5616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b="1" dirty="0" smtClean="0"/>
              <a:t>Structure and Function of </a:t>
            </a:r>
            <a:r>
              <a:rPr lang="en-IN" sz="3200" b="1" dirty="0" err="1" smtClean="0"/>
              <a:t>Hb</a:t>
            </a:r>
            <a:endParaRPr lang="en-IN" sz="3200" b="1" dirty="0"/>
          </a:p>
        </p:txBody>
      </p:sp>
    </p:spTree>
    <p:extLst>
      <p:ext uri="{BB962C8B-B14F-4D97-AF65-F5344CB8AC3E}">
        <p14:creationId xmlns:p14="http://schemas.microsoft.com/office/powerpoint/2010/main" val="302906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4000" b="1" smtClean="0">
                <a:solidFill>
                  <a:srgbClr val="FF00FF"/>
                </a:solidFill>
                <a:ea typeface="宋体" charset="-122"/>
              </a:rPr>
              <a:t>Co-operative binding of oxygen</a:t>
            </a:r>
          </a:p>
        </p:txBody>
      </p:sp>
      <p:pic>
        <p:nvPicPr>
          <p:cNvPr id="7171" name="Picture 3" descr="figure 7-11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1752600"/>
            <a:ext cx="8686800" cy="5105400"/>
          </a:xfrm>
          <a:noFill/>
        </p:spPr>
      </p:pic>
    </p:spTree>
    <p:extLst>
      <p:ext uri="{BB962C8B-B14F-4D97-AF65-F5344CB8AC3E}">
        <p14:creationId xmlns:p14="http://schemas.microsoft.com/office/powerpoint/2010/main" val="399264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340768"/>
            <a:ext cx="7461448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051720" y="476672"/>
            <a:ext cx="4968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600" b="1" dirty="0"/>
              <a:t>Bohr effect</a:t>
            </a:r>
          </a:p>
        </p:txBody>
      </p:sp>
    </p:spTree>
    <p:extLst>
      <p:ext uri="{BB962C8B-B14F-4D97-AF65-F5344CB8AC3E}">
        <p14:creationId xmlns:p14="http://schemas.microsoft.com/office/powerpoint/2010/main" val="306333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020763"/>
          </a:xfrm>
        </p:spPr>
        <p:txBody>
          <a:bodyPr/>
          <a:lstStyle/>
          <a:p>
            <a:pPr eaLnBrk="1" hangingPunct="1"/>
            <a:r>
              <a:rPr lang="en-US" altLang="zh-CN" b="1" smtClean="0">
                <a:solidFill>
                  <a:srgbClr val="FF00FF"/>
                </a:solidFill>
                <a:ea typeface="宋体" charset="-122"/>
              </a:rPr>
              <a:t>Bohr’s effect</a:t>
            </a:r>
          </a:p>
        </p:txBody>
      </p:sp>
      <p:pic>
        <p:nvPicPr>
          <p:cNvPr id="1945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1295400"/>
            <a:ext cx="8610600" cy="5562600"/>
          </a:xfrm>
          <a:noFill/>
        </p:spPr>
      </p:pic>
    </p:spTree>
    <p:extLst>
      <p:ext uri="{BB962C8B-B14F-4D97-AF65-F5344CB8AC3E}">
        <p14:creationId xmlns:p14="http://schemas.microsoft.com/office/powerpoint/2010/main" val="61352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/>
              <a:t>NORMAL ADULT HUMAN HEMOGLOBIN</a:t>
            </a:r>
            <a:br>
              <a:rPr lang="en-US" sz="3200" b="1" dirty="0" smtClean="0"/>
            </a:br>
            <a:endParaRPr lang="en-US" sz="3200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447800"/>
            <a:ext cx="74676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5219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809625"/>
            <a:ext cx="7975600" cy="523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719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2770" name="Picture 2" descr="Image result for oxygen dissociation curve for hemoglobin and myoglob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66" y="260648"/>
            <a:ext cx="7620000" cy="628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8671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266825"/>
            <a:ext cx="5486400" cy="432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493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Role of 2,3 BPG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4578" name="Picture 2" descr="http://player.slideplayer.com/14/4463265/data/images/img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412776"/>
            <a:ext cx="5760640" cy="4324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0458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95423"/>
            <a:ext cx="7327554" cy="4813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5567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4" descr="http://player.slideplayer.com/14/4463265/data/images/img43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12776"/>
            <a:ext cx="7704856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7270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5842" name="Picture 2" descr="Image result for cooperative binding of oxygen by hemoglob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26" y="-17140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730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2,3 BPG leve</a:t>
            </a:r>
            <a:r>
              <a:rPr lang="en-IN" dirty="0"/>
              <a:t>l</a:t>
            </a:r>
            <a:endParaRPr lang="en-IN" dirty="0" smtClean="0"/>
          </a:p>
          <a:p>
            <a:r>
              <a:rPr lang="en-IN" dirty="0" smtClean="0"/>
              <a:t>Increase - </a:t>
            </a:r>
          </a:p>
          <a:p>
            <a:pPr lvl="1"/>
            <a:r>
              <a:rPr lang="en-IN" dirty="0" smtClean="0"/>
              <a:t>High altitude</a:t>
            </a:r>
          </a:p>
          <a:p>
            <a:pPr lvl="1"/>
            <a:r>
              <a:rPr lang="en-IN" dirty="0" smtClean="0"/>
              <a:t>Chronic lung disease</a:t>
            </a:r>
          </a:p>
          <a:p>
            <a:pPr lvl="1"/>
            <a:r>
              <a:rPr lang="en-IN" dirty="0" err="1" smtClean="0"/>
              <a:t>Anemia</a:t>
            </a:r>
            <a:endParaRPr lang="en-IN" dirty="0"/>
          </a:p>
          <a:p>
            <a:r>
              <a:rPr lang="en-IN" dirty="0" smtClean="0"/>
              <a:t>Decrease- Hypophosphatemia</a:t>
            </a:r>
          </a:p>
          <a:p>
            <a:pPr marL="457200" lvl="1" indent="0">
              <a:buNone/>
            </a:pPr>
            <a:r>
              <a:rPr lang="en-IN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65440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2,3 BPG has less affinity for </a:t>
            </a:r>
            <a:r>
              <a:rPr lang="en-IN" dirty="0" err="1" smtClean="0"/>
              <a:t>HbF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IN" dirty="0" smtClean="0">
              <a:latin typeface="Arial"/>
            </a:endParaRPr>
          </a:p>
          <a:p>
            <a:r>
              <a:rPr lang="en-IN" dirty="0" smtClean="0">
                <a:latin typeface="Arial"/>
              </a:rPr>
              <a:t>Gamma globin and </a:t>
            </a:r>
            <a:r>
              <a:rPr lang="el-GR" dirty="0">
                <a:latin typeface="Arial"/>
              </a:rPr>
              <a:t>β</a:t>
            </a:r>
            <a:r>
              <a:rPr lang="en-IN" dirty="0" smtClean="0">
                <a:latin typeface="Arial"/>
              </a:rPr>
              <a:t>globin proteins are 72</a:t>
            </a:r>
            <a:r>
              <a:rPr lang="en-IN" dirty="0">
                <a:latin typeface="Arial"/>
              </a:rPr>
              <a:t>% identical at the amino acid level </a:t>
            </a:r>
            <a:endParaRPr lang="en-IN" dirty="0" smtClean="0">
              <a:latin typeface="Arial"/>
            </a:endParaRPr>
          </a:p>
          <a:p>
            <a:r>
              <a:rPr lang="en-IN" dirty="0" smtClean="0">
                <a:latin typeface="Arial"/>
              </a:rPr>
              <a:t>one </a:t>
            </a:r>
            <a:r>
              <a:rPr lang="en-IN" dirty="0">
                <a:latin typeface="Arial"/>
              </a:rPr>
              <a:t>significant amino acid difference exists in the </a:t>
            </a:r>
            <a:r>
              <a:rPr lang="en-IN" dirty="0" smtClean="0">
                <a:latin typeface="Arial"/>
              </a:rPr>
              <a:t>2,3BPG binding </a:t>
            </a:r>
            <a:r>
              <a:rPr lang="en-IN" dirty="0">
                <a:latin typeface="Arial"/>
              </a:rPr>
              <a:t>pocket.</a:t>
            </a:r>
          </a:p>
          <a:p>
            <a:r>
              <a:rPr lang="en-IN" dirty="0">
                <a:latin typeface="Arial"/>
              </a:rPr>
              <a:t>In the </a:t>
            </a:r>
            <a:r>
              <a:rPr lang="el-GR" dirty="0">
                <a:latin typeface="Arial"/>
              </a:rPr>
              <a:t>γ</a:t>
            </a:r>
            <a:r>
              <a:rPr lang="en-IN" dirty="0" smtClean="0">
                <a:latin typeface="Arial"/>
              </a:rPr>
              <a:t>globin protein</a:t>
            </a:r>
            <a:r>
              <a:rPr lang="en-IN" dirty="0">
                <a:latin typeface="Arial"/>
              </a:rPr>
              <a:t>, His 143 is replaced by a </a:t>
            </a:r>
            <a:r>
              <a:rPr lang="en-IN" dirty="0" err="1">
                <a:latin typeface="Arial"/>
              </a:rPr>
              <a:t>Ser</a:t>
            </a:r>
            <a:r>
              <a:rPr lang="en-IN" dirty="0">
                <a:latin typeface="Arial"/>
              </a:rPr>
              <a:t> in the </a:t>
            </a:r>
            <a:r>
              <a:rPr lang="en-IN" dirty="0" smtClean="0">
                <a:latin typeface="Arial"/>
              </a:rPr>
              <a:t>2,3BPGbinding  site</a:t>
            </a:r>
            <a:r>
              <a:rPr lang="en-IN" dirty="0">
                <a:latin typeface="Arial"/>
              </a:rPr>
              <a:t>. </a:t>
            </a:r>
            <a:endParaRPr lang="en-IN" dirty="0" smtClean="0">
              <a:latin typeface="Arial"/>
            </a:endParaRPr>
          </a:p>
          <a:p>
            <a:r>
              <a:rPr lang="en-IN" dirty="0" smtClean="0">
                <a:latin typeface="Arial"/>
              </a:rPr>
              <a:t>The </a:t>
            </a:r>
            <a:r>
              <a:rPr lang="en-IN" dirty="0">
                <a:latin typeface="Arial"/>
              </a:rPr>
              <a:t>effect of this amino </a:t>
            </a:r>
            <a:r>
              <a:rPr lang="en-IN" dirty="0" smtClean="0">
                <a:latin typeface="Arial"/>
              </a:rPr>
              <a:t>acid substitution </a:t>
            </a:r>
            <a:r>
              <a:rPr lang="en-IN" dirty="0">
                <a:latin typeface="Arial"/>
              </a:rPr>
              <a:t>is the loss of two positive charges (one from each </a:t>
            </a:r>
            <a:r>
              <a:rPr lang="en-IN" dirty="0" smtClean="0">
                <a:latin typeface="Arial"/>
              </a:rPr>
              <a:t>γ subunit relative </a:t>
            </a:r>
            <a:r>
              <a:rPr lang="en-IN" dirty="0">
                <a:latin typeface="Arial"/>
              </a:rPr>
              <a:t>to the </a:t>
            </a:r>
            <a:r>
              <a:rPr lang="el-GR" dirty="0" smtClean="0">
                <a:latin typeface="Arial"/>
              </a:rPr>
              <a:t>β</a:t>
            </a:r>
            <a:r>
              <a:rPr lang="en-IN" dirty="0" smtClean="0">
                <a:latin typeface="Arial"/>
              </a:rPr>
              <a:t> subunits</a:t>
            </a:r>
            <a:r>
              <a:rPr lang="en-IN" dirty="0">
                <a:latin typeface="Arial"/>
              </a:rPr>
              <a:t>).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0957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2,3 BPG IN STORED BLOOD????</a:t>
            </a:r>
          </a:p>
          <a:p>
            <a:r>
              <a:rPr lang="en-IN" dirty="0" smtClean="0"/>
              <a:t>Biochemical changes in stored whole blood</a:t>
            </a:r>
          </a:p>
          <a:p>
            <a:pPr lvl="1"/>
            <a:r>
              <a:rPr lang="en-IN" dirty="0" smtClean="0"/>
              <a:t>PH?</a:t>
            </a:r>
          </a:p>
          <a:p>
            <a:pPr lvl="1"/>
            <a:r>
              <a:rPr lang="en-IN" dirty="0" smtClean="0"/>
              <a:t>K+?</a:t>
            </a:r>
          </a:p>
          <a:p>
            <a:pPr lvl="1"/>
            <a:r>
              <a:rPr lang="en-IN" dirty="0" smtClean="0"/>
              <a:t>2,3 BPG</a:t>
            </a:r>
          </a:p>
          <a:p>
            <a:pPr lvl="1"/>
            <a:r>
              <a:rPr lang="en-IN" dirty="0" err="1" smtClean="0"/>
              <a:t>Plateletes</a:t>
            </a:r>
            <a:endParaRPr lang="en-IN" dirty="0" smtClean="0"/>
          </a:p>
          <a:p>
            <a:r>
              <a:rPr lang="en-IN" dirty="0" smtClean="0"/>
              <a:t>Role of Preservative for storage of whole blood?</a:t>
            </a:r>
          </a:p>
          <a:p>
            <a:pPr lvl="1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06930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4" y="1343025"/>
            <a:ext cx="8915919" cy="4246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5570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139156"/>
            <a:ext cx="6553200" cy="344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023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14500"/>
            <a:ext cx="6552728" cy="4378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4400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 smtClean="0">
                <a:latin typeface="+mn-lt"/>
              </a:rPr>
              <a:t>CARBAMINO-HEMOGLOBIN</a:t>
            </a:r>
            <a:br>
              <a:rPr lang="en-US" sz="2800" b="1" dirty="0" smtClean="0">
                <a:latin typeface="+mn-lt"/>
              </a:rPr>
            </a:br>
            <a:r>
              <a:rPr lang="en-US" sz="2800" dirty="0" err="1" smtClean="0">
                <a:latin typeface="+mn-lt"/>
              </a:rPr>
              <a:t>Hb</a:t>
            </a:r>
            <a:r>
              <a:rPr lang="en-US" sz="2800" dirty="0" smtClean="0">
                <a:latin typeface="+mn-lt"/>
              </a:rPr>
              <a:t> combine with C02. </a:t>
            </a:r>
            <a:br>
              <a:rPr lang="en-US" sz="2800" dirty="0" smtClean="0">
                <a:latin typeface="+mn-lt"/>
              </a:rPr>
            </a:br>
            <a:endParaRPr lang="en-US" sz="2800" dirty="0">
              <a:latin typeface="+mn-lt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219200"/>
            <a:ext cx="5410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6678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err="1" smtClean="0"/>
              <a:t>Methemoglobin</a:t>
            </a:r>
            <a:endParaRPr lang="en-IN" dirty="0" smtClean="0"/>
          </a:p>
          <a:p>
            <a:r>
              <a:rPr lang="en-IN" dirty="0" err="1" smtClean="0"/>
              <a:t>Carboxyhemoglobin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769671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unnumbered figure pg 18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1600" y="685800"/>
            <a:ext cx="6400800" cy="5562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160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en-US" smtClean="0">
              <a:ea typeface="宋体" charset="-122"/>
            </a:endParaRPr>
          </a:p>
        </p:txBody>
      </p:sp>
      <p:pic>
        <p:nvPicPr>
          <p:cNvPr id="12291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152400"/>
            <a:ext cx="8763000" cy="6477000"/>
          </a:xfrm>
          <a:noFill/>
        </p:spPr>
      </p:pic>
    </p:spTree>
    <p:extLst>
      <p:ext uri="{BB962C8B-B14F-4D97-AF65-F5344CB8AC3E}">
        <p14:creationId xmlns:p14="http://schemas.microsoft.com/office/powerpoint/2010/main" val="1030058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841" y="1600200"/>
            <a:ext cx="6028318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002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304800"/>
            <a:ext cx="8229600" cy="5943600"/>
          </a:xfrm>
          <a:noFill/>
        </p:spPr>
      </p:pic>
    </p:spTree>
    <p:extLst>
      <p:ext uri="{BB962C8B-B14F-4D97-AF65-F5344CB8AC3E}">
        <p14:creationId xmlns:p14="http://schemas.microsoft.com/office/powerpoint/2010/main" val="659096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841" y="1600200"/>
            <a:ext cx="6028318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610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074" name="Picture 2" descr="Regulation of Heme synthesis&#10;Two different mechanisms exist in regulation of heme&#10;biosynthesis in the Liver and the erythr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412776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129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96752"/>
            <a:ext cx="8136903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879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20688"/>
            <a:ext cx="7813287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634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Regulation in </a:t>
            </a:r>
            <a:r>
              <a:rPr lang="en-IN" dirty="0" err="1" smtClean="0"/>
              <a:t>erythroid</a:t>
            </a:r>
            <a:r>
              <a:rPr lang="en-IN" dirty="0" smtClean="0"/>
              <a:t> cell.</a:t>
            </a:r>
          </a:p>
          <a:p>
            <a:pPr lvl="1"/>
            <a:r>
              <a:rPr lang="en-IN" dirty="0" smtClean="0"/>
              <a:t>Regulated by </a:t>
            </a:r>
            <a:r>
              <a:rPr lang="en-IN" dirty="0" err="1" smtClean="0"/>
              <a:t>Ferochelatase</a:t>
            </a:r>
            <a:r>
              <a:rPr lang="en-IN" dirty="0" smtClean="0"/>
              <a:t> and </a:t>
            </a:r>
            <a:r>
              <a:rPr lang="en-IN" dirty="0" err="1" smtClean="0"/>
              <a:t>Uroporphyrinogen</a:t>
            </a:r>
            <a:r>
              <a:rPr lang="en-IN" dirty="0" smtClean="0"/>
              <a:t> Synthase</a:t>
            </a:r>
          </a:p>
          <a:p>
            <a:pPr lvl="1"/>
            <a:r>
              <a:rPr lang="en-IN" dirty="0" smtClean="0"/>
              <a:t>No Rate limiting step.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1881417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04664"/>
            <a:ext cx="7344816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734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0"/>
            <a:ext cx="7848600" cy="6858000"/>
          </a:xfrm>
          <a:noFill/>
        </p:spPr>
      </p:pic>
    </p:spTree>
    <p:extLst>
      <p:ext uri="{BB962C8B-B14F-4D97-AF65-F5344CB8AC3E}">
        <p14:creationId xmlns:p14="http://schemas.microsoft.com/office/powerpoint/2010/main" val="89437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412776"/>
            <a:ext cx="6028318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6636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6146" name="Picture 2" descr="TYPES of PORPHYRIAS&#10;1. ALA-dehydratase deficiency porphyria&#10;2. Acute intermittent porphyria&#10;3. Congenital erythropoietic p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00808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368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304800"/>
            <a:ext cx="6934200" cy="6172200"/>
          </a:xfrm>
          <a:noFill/>
        </p:spPr>
      </p:pic>
    </p:spTree>
    <p:extLst>
      <p:ext uri="{BB962C8B-B14F-4D97-AF65-F5344CB8AC3E}">
        <p14:creationId xmlns:p14="http://schemas.microsoft.com/office/powerpoint/2010/main" val="1132566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Reason of Pain and neuropsychiatric symptoms????</a:t>
            </a:r>
          </a:p>
          <a:p>
            <a:r>
              <a:rPr lang="en-IN" dirty="0" smtClean="0"/>
              <a:t>Reason of Photosensitivity?</a:t>
            </a:r>
          </a:p>
          <a:p>
            <a:r>
              <a:rPr lang="en-IN" dirty="0" err="1" smtClean="0"/>
              <a:t>Anemia</a:t>
            </a:r>
            <a:r>
              <a:rPr lang="en-IN" dirty="0" smtClean="0"/>
              <a:t> is not a predominant feature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4797334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en-US" smtClean="0">
              <a:ea typeface="宋体" charset="-122"/>
            </a:endParaRPr>
          </a:p>
        </p:txBody>
      </p:sp>
      <p:pic>
        <p:nvPicPr>
          <p:cNvPr id="16387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52400" y="0"/>
            <a:ext cx="9601200" cy="6858000"/>
          </a:xfrm>
          <a:noFill/>
        </p:spPr>
      </p:pic>
    </p:spTree>
    <p:extLst>
      <p:ext uri="{BB962C8B-B14F-4D97-AF65-F5344CB8AC3E}">
        <p14:creationId xmlns:p14="http://schemas.microsoft.com/office/powerpoint/2010/main" val="192081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692696"/>
            <a:ext cx="6363791" cy="5572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7290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2086769"/>
            <a:ext cx="7791450" cy="355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4126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Precipitating Factor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Drinking alcohol</a:t>
            </a:r>
          </a:p>
          <a:p>
            <a:r>
              <a:rPr lang="en-IN" dirty="0"/>
              <a:t>Excessive intake of iron</a:t>
            </a:r>
          </a:p>
          <a:p>
            <a:r>
              <a:rPr lang="en-IN" dirty="0" smtClean="0"/>
              <a:t>Smoking</a:t>
            </a:r>
          </a:p>
          <a:p>
            <a:r>
              <a:rPr lang="en-IN" dirty="0" smtClean="0"/>
              <a:t>Fasting</a:t>
            </a:r>
          </a:p>
          <a:p>
            <a:r>
              <a:rPr lang="en-IN" dirty="0" smtClean="0"/>
              <a:t>Drugs like Barbiturates, Sedatives</a:t>
            </a:r>
          </a:p>
          <a:p>
            <a:r>
              <a:rPr lang="en-IN" dirty="0" smtClean="0"/>
              <a:t>Sun exposure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17436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196752"/>
            <a:ext cx="6432714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967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Treatment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84576"/>
          </a:xfrm>
        </p:spPr>
        <p:txBody>
          <a:bodyPr/>
          <a:lstStyle/>
          <a:p>
            <a:r>
              <a:rPr lang="en-IN" dirty="0" smtClean="0"/>
              <a:t>Symptomatic treatment for</a:t>
            </a:r>
          </a:p>
          <a:p>
            <a:pPr lvl="1"/>
            <a:r>
              <a:rPr lang="en-IN" dirty="0" smtClean="0"/>
              <a:t>Pain</a:t>
            </a:r>
          </a:p>
          <a:p>
            <a:pPr lvl="1"/>
            <a:r>
              <a:rPr lang="en-IN" dirty="0" smtClean="0"/>
              <a:t>Nausea, </a:t>
            </a:r>
            <a:r>
              <a:rPr lang="en-IN" dirty="0" err="1" smtClean="0"/>
              <a:t>Vomitting</a:t>
            </a:r>
            <a:endParaRPr lang="en-IN" dirty="0" smtClean="0"/>
          </a:p>
          <a:p>
            <a:pPr lvl="1"/>
            <a:r>
              <a:rPr lang="en-IN" dirty="0" smtClean="0"/>
              <a:t>Intravenous </a:t>
            </a:r>
            <a:r>
              <a:rPr lang="en-IN" dirty="0" err="1" smtClean="0"/>
              <a:t>Hemin</a:t>
            </a:r>
            <a:endParaRPr lang="en-IN" dirty="0" smtClean="0"/>
          </a:p>
          <a:p>
            <a:pPr lvl="1"/>
            <a:r>
              <a:rPr lang="en-IN" dirty="0" smtClean="0"/>
              <a:t>Intravenous Glucose</a:t>
            </a:r>
          </a:p>
          <a:p>
            <a:pPr lvl="1"/>
            <a:r>
              <a:rPr lang="en-IN" dirty="0" smtClean="0"/>
              <a:t>Avoidance of triggering factor</a:t>
            </a:r>
          </a:p>
          <a:p>
            <a:pPr lvl="1"/>
            <a:r>
              <a:rPr lang="en-IN" dirty="0" smtClean="0"/>
              <a:t>Antioxidant – vitamin E, beta carotene.</a:t>
            </a:r>
          </a:p>
          <a:p>
            <a:pPr lvl="1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08706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Role of Glucose in Porphyria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ALA synthase enzyme is a rate limiting enzyme.</a:t>
            </a:r>
          </a:p>
          <a:p>
            <a:r>
              <a:rPr lang="en-IN" dirty="0" smtClean="0"/>
              <a:t>Transcription of ALA synthase is </a:t>
            </a:r>
            <a:r>
              <a:rPr lang="en-IN" dirty="0" err="1" smtClean="0"/>
              <a:t>upregulated</a:t>
            </a:r>
            <a:r>
              <a:rPr lang="en-IN" dirty="0" smtClean="0"/>
              <a:t> by Peroxisome Proliferator activated receptor coactivator-1 (PGC-1).</a:t>
            </a:r>
          </a:p>
          <a:p>
            <a:r>
              <a:rPr lang="en-IN" dirty="0" smtClean="0"/>
              <a:t>PGC-1 is regulated by Glucose level.</a:t>
            </a:r>
          </a:p>
          <a:p>
            <a:pPr marL="0" indent="0">
              <a:buNone/>
            </a:pPr>
            <a:endParaRPr lang="en-IN" dirty="0" smtClean="0"/>
          </a:p>
          <a:p>
            <a:pPr marL="0" indent="0">
              <a:buNone/>
            </a:pPr>
            <a:r>
              <a:rPr lang="en-IN" dirty="0" smtClean="0"/>
              <a:t>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12038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r>
              <a:rPr lang="en-IN" dirty="0" err="1" smtClean="0"/>
              <a:t>Hypoglycemia</a:t>
            </a:r>
            <a:r>
              <a:rPr lang="en-IN" dirty="0" smtClean="0"/>
              <a:t> induce PGC-1 production</a:t>
            </a:r>
          </a:p>
          <a:p>
            <a:pPr marL="0" indent="0">
              <a:buNone/>
            </a:pPr>
            <a:endParaRPr lang="en-IN" sz="3200" dirty="0"/>
          </a:p>
          <a:p>
            <a:pPr marL="0" indent="0">
              <a:buNone/>
            </a:pPr>
            <a:r>
              <a:rPr lang="en-IN" dirty="0" smtClean="0"/>
              <a:t>		</a:t>
            </a:r>
            <a:r>
              <a:rPr lang="en-IN" sz="3200" dirty="0" smtClean="0"/>
              <a:t>Increase ALA synthase </a:t>
            </a:r>
          </a:p>
          <a:p>
            <a:pPr marL="0" indent="0">
              <a:buNone/>
            </a:pPr>
            <a:r>
              <a:rPr lang="en-IN" dirty="0" smtClean="0"/>
              <a:t>				</a:t>
            </a:r>
            <a:endParaRPr lang="en-IN" dirty="0"/>
          </a:p>
          <a:p>
            <a:pPr marL="0" indent="0">
              <a:buNone/>
            </a:pPr>
            <a:r>
              <a:rPr lang="en-IN" sz="3200" dirty="0" smtClean="0"/>
              <a:t>	</a:t>
            </a:r>
            <a:r>
              <a:rPr lang="en-IN" dirty="0"/>
              <a:t>	</a:t>
            </a:r>
            <a:r>
              <a:rPr lang="en-IN" sz="3200" dirty="0" smtClean="0"/>
              <a:t>Increase </a:t>
            </a:r>
            <a:r>
              <a:rPr lang="en-IN" sz="3200" dirty="0" err="1" smtClean="0"/>
              <a:t>Heme</a:t>
            </a:r>
            <a:r>
              <a:rPr lang="en-IN" sz="3200" dirty="0" smtClean="0"/>
              <a:t> production</a:t>
            </a:r>
            <a:endParaRPr lang="en-IN" sz="3200" dirty="0"/>
          </a:p>
        </p:txBody>
      </p:sp>
      <p:sp>
        <p:nvSpPr>
          <p:cNvPr id="4" name="Down Arrow 3"/>
          <p:cNvSpPr/>
          <p:nvPr/>
        </p:nvSpPr>
        <p:spPr>
          <a:xfrm>
            <a:off x="4067944" y="1772816"/>
            <a:ext cx="45719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Down Arrow 5"/>
          <p:cNvSpPr/>
          <p:nvPr/>
        </p:nvSpPr>
        <p:spPr>
          <a:xfrm>
            <a:off x="4113663" y="2996952"/>
            <a:ext cx="45719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3090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2590800" y="-50800"/>
            <a:ext cx="43608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800" b="1">
                <a:solidFill>
                  <a:schemeClr val="folHlink"/>
                </a:solidFill>
                <a:latin typeface="Times New Roman" pitchFamily="18" charset="0"/>
              </a:rPr>
              <a:t>Normal red cell breakdown</a:t>
            </a: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3810000" y="609600"/>
            <a:ext cx="17732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400">
                <a:latin typeface="Times New Roman" pitchFamily="18" charset="0"/>
              </a:rPr>
              <a:t>haemoglobin</a:t>
            </a:r>
          </a:p>
        </p:txBody>
      </p:sp>
      <p:sp>
        <p:nvSpPr>
          <p:cNvPr id="27652" name="Line 4"/>
          <p:cNvSpPr>
            <a:spLocks noChangeShapeType="1"/>
          </p:cNvSpPr>
          <p:nvPr/>
        </p:nvSpPr>
        <p:spPr bwMode="auto">
          <a:xfrm flipH="1">
            <a:off x="2590800" y="990600"/>
            <a:ext cx="1160463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IN"/>
          </a:p>
        </p:txBody>
      </p:sp>
      <p:sp>
        <p:nvSpPr>
          <p:cNvPr id="27653" name="Line 5"/>
          <p:cNvSpPr>
            <a:spLocks noChangeShapeType="1"/>
          </p:cNvSpPr>
          <p:nvPr/>
        </p:nvSpPr>
        <p:spPr bwMode="auto">
          <a:xfrm>
            <a:off x="5562600" y="990600"/>
            <a:ext cx="990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IN"/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1905000" y="1447800"/>
            <a:ext cx="842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400">
                <a:latin typeface="Times New Roman" pitchFamily="18" charset="0"/>
              </a:rPr>
              <a:t>haem</a:t>
            </a:r>
          </a:p>
        </p:txBody>
      </p:sp>
      <p:sp>
        <p:nvSpPr>
          <p:cNvPr id="27655" name="Line 7"/>
          <p:cNvSpPr>
            <a:spLocks noChangeShapeType="1"/>
          </p:cNvSpPr>
          <p:nvPr/>
        </p:nvSpPr>
        <p:spPr bwMode="auto">
          <a:xfrm>
            <a:off x="2667000" y="1828800"/>
            <a:ext cx="685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IN"/>
          </a:p>
        </p:txBody>
      </p:sp>
      <p:sp>
        <p:nvSpPr>
          <p:cNvPr id="27656" name="Line 8"/>
          <p:cNvSpPr>
            <a:spLocks noChangeShapeType="1"/>
          </p:cNvSpPr>
          <p:nvPr/>
        </p:nvSpPr>
        <p:spPr bwMode="auto">
          <a:xfrm flipH="1">
            <a:off x="1295400" y="1828800"/>
            <a:ext cx="609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IN"/>
          </a:p>
        </p:txBody>
      </p:sp>
      <p:sp>
        <p:nvSpPr>
          <p:cNvPr id="27657" name="Text Box 9"/>
          <p:cNvSpPr txBox="1">
            <a:spLocks noChangeArrowheads="1"/>
          </p:cNvSpPr>
          <p:nvPr/>
        </p:nvSpPr>
        <p:spPr bwMode="auto">
          <a:xfrm>
            <a:off x="3352800" y="2209800"/>
            <a:ext cx="2028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400">
                <a:latin typeface="Times New Roman" pitchFamily="18" charset="0"/>
              </a:rPr>
              <a:t>protoporphyrin</a:t>
            </a:r>
          </a:p>
        </p:txBody>
      </p:sp>
      <p:sp>
        <p:nvSpPr>
          <p:cNvPr id="27658" name="Text Box 10"/>
          <p:cNvSpPr txBox="1">
            <a:spLocks noChangeArrowheads="1"/>
          </p:cNvSpPr>
          <p:nvPr/>
        </p:nvSpPr>
        <p:spPr bwMode="auto">
          <a:xfrm>
            <a:off x="838200" y="2057400"/>
            <a:ext cx="674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400">
                <a:latin typeface="Times New Roman" pitchFamily="18" charset="0"/>
              </a:rPr>
              <a:t>iron</a:t>
            </a:r>
          </a:p>
        </p:txBody>
      </p:sp>
      <p:sp>
        <p:nvSpPr>
          <p:cNvPr id="27659" name="Line 11"/>
          <p:cNvSpPr>
            <a:spLocks noChangeShapeType="1"/>
          </p:cNvSpPr>
          <p:nvPr/>
        </p:nvSpPr>
        <p:spPr bwMode="auto">
          <a:xfrm flipH="1">
            <a:off x="3124200" y="2667000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IN"/>
          </a:p>
        </p:txBody>
      </p:sp>
      <p:sp>
        <p:nvSpPr>
          <p:cNvPr id="27660" name="Line 12"/>
          <p:cNvSpPr>
            <a:spLocks noChangeShapeType="1"/>
          </p:cNvSpPr>
          <p:nvPr/>
        </p:nvSpPr>
        <p:spPr bwMode="auto">
          <a:xfrm>
            <a:off x="5257800" y="2590800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IN"/>
          </a:p>
        </p:txBody>
      </p:sp>
      <p:sp>
        <p:nvSpPr>
          <p:cNvPr id="27661" name="Text Box 13"/>
          <p:cNvSpPr txBox="1">
            <a:spLocks noChangeArrowheads="1"/>
          </p:cNvSpPr>
          <p:nvPr/>
        </p:nvSpPr>
        <p:spPr bwMode="auto">
          <a:xfrm>
            <a:off x="4876800" y="2971800"/>
            <a:ext cx="12827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400">
                <a:latin typeface="Times New Roman" pitchFamily="18" charset="0"/>
              </a:rPr>
              <a:t>Bilirubin</a:t>
            </a:r>
          </a:p>
          <a:p>
            <a:pPr eaLnBrk="1" hangingPunct="1"/>
            <a:r>
              <a:rPr lang="en-US" sz="2400">
                <a:latin typeface="Times New Roman" pitchFamily="18" charset="0"/>
              </a:rPr>
              <a:t>(free)</a:t>
            </a:r>
          </a:p>
        </p:txBody>
      </p:sp>
      <p:sp>
        <p:nvSpPr>
          <p:cNvPr id="27662" name="Text Box 14"/>
          <p:cNvSpPr txBox="1">
            <a:spLocks noChangeArrowheads="1"/>
          </p:cNvSpPr>
          <p:nvPr/>
        </p:nvSpPr>
        <p:spPr bwMode="auto">
          <a:xfrm>
            <a:off x="2438400" y="3048000"/>
            <a:ext cx="154463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400">
                <a:latin typeface="Times New Roman" pitchFamily="18" charset="0"/>
              </a:rPr>
              <a:t>CO</a:t>
            </a:r>
          </a:p>
          <a:p>
            <a:pPr eaLnBrk="1" hangingPunct="1"/>
            <a:r>
              <a:rPr lang="en-US" sz="2400">
                <a:latin typeface="Times New Roman" pitchFamily="18" charset="0"/>
              </a:rPr>
              <a:t>Expired air</a:t>
            </a:r>
          </a:p>
        </p:txBody>
      </p:sp>
      <p:sp>
        <p:nvSpPr>
          <p:cNvPr id="27663" name="Line 15"/>
          <p:cNvSpPr>
            <a:spLocks noChangeShapeType="1"/>
          </p:cNvSpPr>
          <p:nvPr/>
        </p:nvSpPr>
        <p:spPr bwMode="auto">
          <a:xfrm>
            <a:off x="1066800" y="25146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IN"/>
          </a:p>
        </p:txBody>
      </p:sp>
      <p:sp>
        <p:nvSpPr>
          <p:cNvPr id="27664" name="Text Box 16"/>
          <p:cNvSpPr txBox="1">
            <a:spLocks noChangeArrowheads="1"/>
          </p:cNvSpPr>
          <p:nvPr/>
        </p:nvSpPr>
        <p:spPr bwMode="auto">
          <a:xfrm>
            <a:off x="304800" y="34290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400">
                <a:latin typeface="Times New Roman" pitchFamily="18" charset="0"/>
              </a:rPr>
              <a:t>transferrin</a:t>
            </a:r>
          </a:p>
        </p:txBody>
      </p:sp>
      <p:sp>
        <p:nvSpPr>
          <p:cNvPr id="27665" name="Line 17"/>
          <p:cNvSpPr>
            <a:spLocks noChangeShapeType="1"/>
          </p:cNvSpPr>
          <p:nvPr/>
        </p:nvSpPr>
        <p:spPr bwMode="auto">
          <a:xfrm>
            <a:off x="990600" y="3886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IN"/>
          </a:p>
        </p:txBody>
      </p:sp>
      <p:sp>
        <p:nvSpPr>
          <p:cNvPr id="27666" name="Text Box 18"/>
          <p:cNvSpPr txBox="1">
            <a:spLocks noChangeArrowheads="1"/>
          </p:cNvSpPr>
          <p:nvPr/>
        </p:nvSpPr>
        <p:spPr bwMode="auto">
          <a:xfrm>
            <a:off x="228600" y="4419600"/>
            <a:ext cx="1638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400">
                <a:latin typeface="Times New Roman" pitchFamily="18" charset="0"/>
              </a:rPr>
              <a:t>erythroblast</a:t>
            </a:r>
          </a:p>
        </p:txBody>
      </p:sp>
      <p:sp>
        <p:nvSpPr>
          <p:cNvPr id="27667" name="Text Box 19"/>
          <p:cNvSpPr txBox="1">
            <a:spLocks noChangeArrowheads="1"/>
          </p:cNvSpPr>
          <p:nvPr/>
        </p:nvSpPr>
        <p:spPr bwMode="auto">
          <a:xfrm>
            <a:off x="4038600" y="4724400"/>
            <a:ext cx="29321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400">
                <a:latin typeface="Times New Roman" pitchFamily="18" charset="0"/>
              </a:rPr>
              <a:t>Bilirubin glucuronides</a:t>
            </a:r>
          </a:p>
        </p:txBody>
      </p:sp>
      <p:sp>
        <p:nvSpPr>
          <p:cNvPr id="27668" name="Text Box 20"/>
          <p:cNvSpPr txBox="1">
            <a:spLocks noChangeArrowheads="1"/>
          </p:cNvSpPr>
          <p:nvPr/>
        </p:nvSpPr>
        <p:spPr bwMode="auto">
          <a:xfrm>
            <a:off x="4343400" y="5638800"/>
            <a:ext cx="2314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400">
                <a:latin typeface="Times New Roman" pitchFamily="18" charset="0"/>
              </a:rPr>
              <a:t>Stercobilin(ogen)</a:t>
            </a:r>
          </a:p>
        </p:txBody>
      </p:sp>
      <p:sp>
        <p:nvSpPr>
          <p:cNvPr id="27669" name="Line 21"/>
          <p:cNvSpPr>
            <a:spLocks noChangeShapeType="1"/>
          </p:cNvSpPr>
          <p:nvPr/>
        </p:nvSpPr>
        <p:spPr bwMode="auto">
          <a:xfrm>
            <a:off x="5257800" y="3733800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IN"/>
          </a:p>
        </p:txBody>
      </p:sp>
      <p:sp>
        <p:nvSpPr>
          <p:cNvPr id="27670" name="Line 22"/>
          <p:cNvSpPr>
            <a:spLocks noChangeShapeType="1"/>
          </p:cNvSpPr>
          <p:nvPr/>
        </p:nvSpPr>
        <p:spPr bwMode="auto">
          <a:xfrm flipH="1">
            <a:off x="1905000" y="5867400"/>
            <a:ext cx="236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IN"/>
          </a:p>
        </p:txBody>
      </p:sp>
      <p:sp>
        <p:nvSpPr>
          <p:cNvPr id="27671" name="Text Box 23"/>
          <p:cNvSpPr txBox="1">
            <a:spLocks noChangeArrowheads="1"/>
          </p:cNvSpPr>
          <p:nvPr/>
        </p:nvSpPr>
        <p:spPr bwMode="auto">
          <a:xfrm>
            <a:off x="0" y="5562600"/>
            <a:ext cx="2011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400">
                <a:latin typeface="Times New Roman" pitchFamily="18" charset="0"/>
              </a:rPr>
              <a:t>Urobilin(ogen)</a:t>
            </a:r>
          </a:p>
        </p:txBody>
      </p:sp>
      <p:sp>
        <p:nvSpPr>
          <p:cNvPr id="27672" name="Line 24"/>
          <p:cNvSpPr>
            <a:spLocks noChangeShapeType="1"/>
          </p:cNvSpPr>
          <p:nvPr/>
        </p:nvSpPr>
        <p:spPr bwMode="auto">
          <a:xfrm>
            <a:off x="5257800" y="5181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IN"/>
          </a:p>
        </p:txBody>
      </p:sp>
      <p:sp>
        <p:nvSpPr>
          <p:cNvPr id="27673" name="Text Box 25"/>
          <p:cNvSpPr txBox="1">
            <a:spLocks noChangeArrowheads="1"/>
          </p:cNvSpPr>
          <p:nvPr/>
        </p:nvSpPr>
        <p:spPr bwMode="auto">
          <a:xfrm>
            <a:off x="457200" y="6400800"/>
            <a:ext cx="877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2400">
                <a:latin typeface="Times New Roman" pitchFamily="18" charset="0"/>
              </a:rPr>
              <a:t>Urine</a:t>
            </a:r>
          </a:p>
        </p:txBody>
      </p:sp>
      <p:sp>
        <p:nvSpPr>
          <p:cNvPr id="27674" name="Line 26"/>
          <p:cNvSpPr>
            <a:spLocks noChangeShapeType="1"/>
          </p:cNvSpPr>
          <p:nvPr/>
        </p:nvSpPr>
        <p:spPr bwMode="auto">
          <a:xfrm>
            <a:off x="838200" y="60198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IN"/>
          </a:p>
        </p:txBody>
      </p:sp>
      <p:sp>
        <p:nvSpPr>
          <p:cNvPr id="27675" name="Text Box 27"/>
          <p:cNvSpPr txBox="1">
            <a:spLocks noChangeArrowheads="1"/>
          </p:cNvSpPr>
          <p:nvPr/>
        </p:nvSpPr>
        <p:spPr bwMode="auto">
          <a:xfrm>
            <a:off x="5318125" y="3698875"/>
            <a:ext cx="162083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400">
                <a:latin typeface="Times New Roman" pitchFamily="18" charset="0"/>
              </a:rPr>
              <a:t>Liver</a:t>
            </a:r>
          </a:p>
          <a:p>
            <a:pPr eaLnBrk="1" hangingPunct="1"/>
            <a:r>
              <a:rPr lang="en-US" sz="2400">
                <a:latin typeface="Times New Roman" pitchFamily="18" charset="0"/>
              </a:rPr>
              <a:t>conjugation</a:t>
            </a:r>
          </a:p>
        </p:txBody>
      </p:sp>
      <p:sp>
        <p:nvSpPr>
          <p:cNvPr id="27676" name="Line 28"/>
          <p:cNvSpPr>
            <a:spLocks noChangeShapeType="1"/>
          </p:cNvSpPr>
          <p:nvPr/>
        </p:nvSpPr>
        <p:spPr bwMode="auto">
          <a:xfrm>
            <a:off x="5334000" y="6096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IN"/>
          </a:p>
        </p:txBody>
      </p:sp>
      <p:sp>
        <p:nvSpPr>
          <p:cNvPr id="27677" name="Text Box 29"/>
          <p:cNvSpPr txBox="1">
            <a:spLocks noChangeArrowheads="1"/>
          </p:cNvSpPr>
          <p:nvPr/>
        </p:nvSpPr>
        <p:spPr bwMode="auto">
          <a:xfrm>
            <a:off x="4876800" y="6400800"/>
            <a:ext cx="944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400">
                <a:latin typeface="Times New Roman" pitchFamily="18" charset="0"/>
              </a:rPr>
              <a:t>faeces</a:t>
            </a:r>
          </a:p>
        </p:txBody>
      </p:sp>
      <p:sp>
        <p:nvSpPr>
          <p:cNvPr id="27678" name="Text Box 30"/>
          <p:cNvSpPr txBox="1">
            <a:spLocks noChangeArrowheads="1"/>
          </p:cNvSpPr>
          <p:nvPr/>
        </p:nvSpPr>
        <p:spPr bwMode="auto">
          <a:xfrm>
            <a:off x="6324600" y="1600200"/>
            <a:ext cx="962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400">
                <a:latin typeface="Times New Roman" pitchFamily="18" charset="0"/>
              </a:rPr>
              <a:t>globin</a:t>
            </a:r>
          </a:p>
        </p:txBody>
      </p:sp>
      <p:sp>
        <p:nvSpPr>
          <p:cNvPr id="27679" name="Line 31"/>
          <p:cNvSpPr>
            <a:spLocks noChangeShapeType="1"/>
          </p:cNvSpPr>
          <p:nvPr/>
        </p:nvSpPr>
        <p:spPr bwMode="auto">
          <a:xfrm>
            <a:off x="6934200" y="20574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IN"/>
          </a:p>
        </p:txBody>
      </p:sp>
      <p:sp>
        <p:nvSpPr>
          <p:cNvPr id="27680" name="Text Box 32"/>
          <p:cNvSpPr txBox="1">
            <a:spLocks noChangeArrowheads="1"/>
          </p:cNvSpPr>
          <p:nvPr/>
        </p:nvSpPr>
        <p:spPr bwMode="auto">
          <a:xfrm>
            <a:off x="6019800" y="2438400"/>
            <a:ext cx="1731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400">
                <a:latin typeface="Times New Roman" pitchFamily="18" charset="0"/>
              </a:rPr>
              <a:t>Amino acids</a:t>
            </a:r>
          </a:p>
        </p:txBody>
      </p:sp>
    </p:spTree>
    <p:extLst>
      <p:ext uri="{BB962C8B-B14F-4D97-AF65-F5344CB8AC3E}">
        <p14:creationId xmlns:p14="http://schemas.microsoft.com/office/powerpoint/2010/main" val="275286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04800"/>
            <a:ext cx="71628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563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025" y="1647825"/>
            <a:ext cx="6964363" cy="356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7039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pic>
        <p:nvPicPr>
          <p:cNvPr id="1031" name="Picture 7" descr="Image result for structure and function relationship of hemoglob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7620000" cy="559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052736"/>
            <a:ext cx="82296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123728" y="620688"/>
            <a:ext cx="5616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b="1" dirty="0" smtClean="0"/>
              <a:t>Structure and Function of </a:t>
            </a:r>
            <a:r>
              <a:rPr lang="en-IN" sz="3200" b="1" dirty="0" err="1" smtClean="0"/>
              <a:t>Hb</a:t>
            </a:r>
            <a:endParaRPr lang="en-IN" sz="3200" b="1" dirty="0"/>
          </a:p>
        </p:txBody>
      </p:sp>
    </p:spTree>
    <p:extLst>
      <p:ext uri="{BB962C8B-B14F-4D97-AF65-F5344CB8AC3E}">
        <p14:creationId xmlns:p14="http://schemas.microsoft.com/office/powerpoint/2010/main" val="175017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611</TotalTime>
  <Words>314</Words>
  <Application>Microsoft Office PowerPoint</Application>
  <PresentationFormat>On-screen Show (4:3)</PresentationFormat>
  <Paragraphs>89</Paragraphs>
  <Slides>55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6" baseType="lpstr">
      <vt:lpstr>Office Theme</vt:lpstr>
      <vt:lpstr>Hemoglobin</vt:lpstr>
      <vt:lpstr>NORMAL ADULT HUMAN HEMOGLOBIN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Oxygen dissociation curve</vt:lpstr>
      <vt:lpstr>PowerPoint Presentation</vt:lpstr>
      <vt:lpstr>PowerPoint Presentation</vt:lpstr>
      <vt:lpstr>PowerPoint Presentation</vt:lpstr>
      <vt:lpstr>PowerPoint Presentation</vt:lpstr>
      <vt:lpstr>T &amp; R form of Hb</vt:lpstr>
      <vt:lpstr>PowerPoint Presentation</vt:lpstr>
      <vt:lpstr>Co-operative binding of oxygen</vt:lpstr>
      <vt:lpstr>PowerPoint Presentation</vt:lpstr>
      <vt:lpstr>Bohr’s effect</vt:lpstr>
      <vt:lpstr>PowerPoint Presentation</vt:lpstr>
      <vt:lpstr>PowerPoint Presentation</vt:lpstr>
      <vt:lpstr>PowerPoint Presentation</vt:lpstr>
      <vt:lpstr>Role of 2,3 BPG</vt:lpstr>
      <vt:lpstr>PowerPoint Presentation</vt:lpstr>
      <vt:lpstr>PowerPoint Presentation</vt:lpstr>
      <vt:lpstr>PowerPoint Presentation</vt:lpstr>
      <vt:lpstr>PowerPoint Presentation</vt:lpstr>
      <vt:lpstr>2,3 BPG has less affinity for HbF</vt:lpstr>
      <vt:lpstr>PowerPoint Presentation</vt:lpstr>
      <vt:lpstr>PowerPoint Presentation</vt:lpstr>
      <vt:lpstr>PowerPoint Presentation</vt:lpstr>
      <vt:lpstr>CARBAMINO-HEMOGLOBIN Hb combine with C02.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Precipitating Factor</vt:lpstr>
      <vt:lpstr>PowerPoint Presentation</vt:lpstr>
      <vt:lpstr>Treatment</vt:lpstr>
      <vt:lpstr>Role of Glucose in Porphyria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Hemoglobin</dc:title>
  <dc:creator>Admin</dc:creator>
  <cp:lastModifiedBy>Admin</cp:lastModifiedBy>
  <cp:revision>42</cp:revision>
  <dcterms:created xsi:type="dcterms:W3CDTF">2017-02-23T12:58:30Z</dcterms:created>
  <dcterms:modified xsi:type="dcterms:W3CDTF">2017-03-08T11:36:30Z</dcterms:modified>
</cp:coreProperties>
</file>