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94" r:id="rId6"/>
    <p:sldId id="266" r:id="rId7"/>
    <p:sldId id="293" r:id="rId8"/>
    <p:sldId id="291" r:id="rId9"/>
    <p:sldId id="285" r:id="rId10"/>
    <p:sldId id="305" r:id="rId11"/>
    <p:sldId id="286" r:id="rId12"/>
    <p:sldId id="295" r:id="rId13"/>
    <p:sldId id="301" r:id="rId14"/>
    <p:sldId id="287" r:id="rId15"/>
    <p:sldId id="262" r:id="rId16"/>
    <p:sldId id="263" r:id="rId17"/>
    <p:sldId id="264" r:id="rId18"/>
    <p:sldId id="265" r:id="rId19"/>
    <p:sldId id="267" r:id="rId20"/>
    <p:sldId id="282" r:id="rId21"/>
    <p:sldId id="283" r:id="rId22"/>
    <p:sldId id="292" r:id="rId23"/>
    <p:sldId id="284" r:id="rId24"/>
    <p:sldId id="302" r:id="rId25"/>
    <p:sldId id="304" r:id="rId26"/>
    <p:sldId id="303" r:id="rId27"/>
    <p:sldId id="289" r:id="rId28"/>
    <p:sldId id="268" r:id="rId29"/>
    <p:sldId id="298" r:id="rId30"/>
    <p:sldId id="299" r:id="rId31"/>
    <p:sldId id="300" r:id="rId32"/>
    <p:sldId id="290" r:id="rId33"/>
    <p:sldId id="269" r:id="rId34"/>
    <p:sldId id="308" r:id="rId35"/>
    <p:sldId id="309" r:id="rId36"/>
    <p:sldId id="270" r:id="rId37"/>
    <p:sldId id="307" r:id="rId38"/>
    <p:sldId id="281" r:id="rId39"/>
    <p:sldId id="272" r:id="rId40"/>
    <p:sldId id="311" r:id="rId41"/>
    <p:sldId id="273" r:id="rId42"/>
    <p:sldId id="271" r:id="rId43"/>
    <p:sldId id="310" r:id="rId44"/>
    <p:sldId id="278" r:id="rId45"/>
    <p:sldId id="275" r:id="rId46"/>
    <p:sldId id="276" r:id="rId47"/>
    <p:sldId id="277" r:id="rId48"/>
    <p:sldId id="280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3907" autoAdjust="0"/>
  </p:normalViewPr>
  <p:slideViewPr>
    <p:cSldViewPr>
      <p:cViewPr>
        <p:scale>
          <a:sx n="55" d="100"/>
          <a:sy n="55" d="100"/>
        </p:scale>
        <p:origin x="-182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2C016E-A0B6-422D-A646-203854796E5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377B2F-EB67-4F28-858B-79068F7D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3067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Sickle Cell Trait 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Pulmonary Tuberculosis 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Diabetes mellitus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8153400" cy="3124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by  Group = 15</a:t>
            </a: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71 –</a:t>
            </a:r>
            <a:r>
              <a:rPr lang="en-US" b="1" dirty="0" err="1" smtClean="0">
                <a:solidFill>
                  <a:schemeClr val="tx1"/>
                </a:solidFill>
              </a:rPr>
              <a:t>Pooja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parmar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72- </a:t>
            </a:r>
            <a:r>
              <a:rPr lang="en-US" b="1" dirty="0" err="1" smtClean="0">
                <a:solidFill>
                  <a:schemeClr val="tx1"/>
                </a:solidFill>
              </a:rPr>
              <a:t>Shivani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parmar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73- </a:t>
            </a:r>
            <a:r>
              <a:rPr lang="en-US" b="1" dirty="0" err="1" smtClean="0">
                <a:solidFill>
                  <a:schemeClr val="tx1"/>
                </a:solidFill>
              </a:rPr>
              <a:t>Parth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gunvant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kumar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74- </a:t>
            </a:r>
            <a:r>
              <a:rPr lang="en-US" b="1" dirty="0" err="1" smtClean="0">
                <a:solidFill>
                  <a:schemeClr val="tx1"/>
                </a:solidFill>
              </a:rPr>
              <a:t>Soham</a:t>
            </a:r>
            <a:r>
              <a:rPr lang="en-US" b="1" dirty="0" smtClean="0">
                <a:solidFill>
                  <a:schemeClr val="tx1"/>
                </a:solidFill>
              </a:rPr>
              <a:t> Patel</a:t>
            </a: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75- </a:t>
            </a:r>
            <a:r>
              <a:rPr lang="en-US" b="1" dirty="0" err="1" smtClean="0">
                <a:solidFill>
                  <a:schemeClr val="tx1"/>
                </a:solidFill>
              </a:rPr>
              <a:t>Arjvi</a:t>
            </a:r>
            <a:r>
              <a:rPr lang="en-US" b="1" dirty="0" smtClean="0">
                <a:solidFill>
                  <a:schemeClr val="tx1"/>
                </a:solidFill>
              </a:rPr>
              <a:t> Patel</a:t>
            </a:r>
          </a:p>
          <a:p>
            <a:pPr lvl="1" algn="l"/>
            <a:r>
              <a:rPr lang="en-US" b="1" dirty="0" err="1" smtClean="0">
                <a:solidFill>
                  <a:schemeClr val="tx1"/>
                </a:solidFill>
              </a:rPr>
              <a:t>Dr.Piyush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Dr </a:t>
            </a:r>
            <a:r>
              <a:rPr lang="en-US" b="1" dirty="0" err="1" smtClean="0">
                <a:solidFill>
                  <a:schemeClr val="tx1"/>
                </a:solidFill>
              </a:rPr>
              <a:t>Dipti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Karbhari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2509" y="-118268"/>
            <a:ext cx="9316509" cy="69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209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16996"/>
            <a:ext cx="8534400" cy="6488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and </a:t>
            </a:r>
            <a:r>
              <a:rPr lang="en-US" dirty="0" err="1" smtClean="0"/>
              <a:t>Sickled</a:t>
            </a:r>
            <a:r>
              <a:rPr lang="en-US" dirty="0" smtClean="0"/>
              <a:t> Red Blood Cells </a:t>
            </a:r>
            <a:br>
              <a:rPr lang="en-US" dirty="0" smtClean="0"/>
            </a:br>
            <a:r>
              <a:rPr lang="en-US" dirty="0" smtClean="0"/>
              <a:t>in Blood Vessels</a:t>
            </a:r>
            <a:endParaRPr lang="en-US" dirty="0"/>
          </a:p>
        </p:txBody>
      </p:sp>
      <p:pic>
        <p:nvPicPr>
          <p:cNvPr id="4" name="Content Placeholder 3" descr="sickle_cell_01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023"/>
          <a:stretch>
            <a:fillRect/>
          </a:stretch>
        </p:blipFill>
        <p:spPr>
          <a:xfrm>
            <a:off x="194759" y="1828800"/>
            <a:ext cx="4367717" cy="3352800"/>
          </a:xfrm>
        </p:spPr>
      </p:pic>
      <p:pic>
        <p:nvPicPr>
          <p:cNvPr id="5" name="Picture 4" descr="sickle_cell_01.jpg"/>
          <p:cNvPicPr>
            <a:picLocks noChangeAspect="1"/>
          </p:cNvPicPr>
          <p:nvPr/>
        </p:nvPicPr>
        <p:blipFill>
          <a:blip r:embed="rId2"/>
          <a:srcRect t="47333"/>
          <a:stretch>
            <a:fillRect/>
          </a:stretch>
        </p:blipFill>
        <p:spPr bwMode="auto">
          <a:xfrm>
            <a:off x="4648200" y="1828800"/>
            <a:ext cx="4340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Biochemistry Section</a:t>
            </a:r>
            <a:br>
              <a:rPr lang="en-US" dirty="0" smtClean="0"/>
            </a:br>
            <a:r>
              <a:rPr lang="en-US" sz="2200" dirty="0" smtClean="0"/>
              <a:t>Sample type- Blood [</a:t>
            </a:r>
            <a:r>
              <a:rPr lang="en-US" sz="2200" dirty="0" err="1" smtClean="0"/>
              <a:t>serum,plasma</a:t>
            </a:r>
            <a:r>
              <a:rPr lang="en-US" sz="2200" dirty="0" smtClean="0"/>
              <a:t>]     Date-21/01/17</a:t>
            </a:r>
            <a:endParaRPr lang="en-US" sz="2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78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Examination [test]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range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alert</a:t>
                      </a:r>
                      <a:endParaRPr lang="en-US" dirty="0"/>
                    </a:p>
                  </a:txBody>
                  <a:tcPr marL="83326" marR="83326"/>
                </a:tc>
              </a:tr>
              <a:tr h="397933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Hypoproteinemia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Due To “” Tuberculosis””</a:t>
                      </a:r>
                      <a:endParaRPr lang="en-US" dirty="0"/>
                    </a:p>
                  </a:txBody>
                  <a:tcPr marL="83326" marR="833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protein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6.42-8.3gm/dl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abnormal</a:t>
                      </a:r>
                    </a:p>
                  </a:txBody>
                  <a:tcPr marL="83326" marR="83326"/>
                </a:tc>
              </a:tr>
              <a:tr h="423334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3.5-5.2gm/dl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abnormal</a:t>
                      </a:r>
                      <a:endParaRPr lang="en-US" dirty="0"/>
                    </a:p>
                  </a:txBody>
                  <a:tcPr marL="83326" marR="83326"/>
                </a:tc>
              </a:tr>
              <a:tr h="397933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Haemolysis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occur only during crisis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83326" marR="833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Bilirubin</a:t>
                      </a:r>
                      <a:r>
                        <a:rPr lang="en-US" dirty="0" smtClean="0"/>
                        <a:t> direct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&lt;0.4mg/dl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Bilirubin</a:t>
                      </a:r>
                      <a:r>
                        <a:rPr lang="en-US" baseline="0" dirty="0" smtClean="0"/>
                        <a:t> total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&lt;1.3mg/dl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5418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Bilirubin</a:t>
                      </a:r>
                      <a:r>
                        <a:rPr lang="en-US" baseline="0" dirty="0" smtClean="0"/>
                        <a:t> indirect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&lt;1.3mg/dl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creatinine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0.8-1.3gm/dl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K+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3.64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3.5-5.1mmol/L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dirty="0" smtClean="0"/>
                        <a:t>Na+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131.42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136-145mmol/L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abnormal</a:t>
                      </a:r>
                      <a:endParaRPr lang="en-US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82883"/>
          <a:ext cx="8991600" cy="637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/>
                <a:gridCol w="1498600"/>
                <a:gridCol w="1498600"/>
                <a:gridCol w="749300"/>
                <a:gridCol w="2247900"/>
                <a:gridCol w="1498600"/>
              </a:tblGrid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Examination[Test]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detail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alert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21/01/17</a:t>
                      </a:r>
                    </a:p>
                    <a:p>
                      <a:r>
                        <a:rPr lang="en-US" dirty="0" smtClean="0"/>
                        <a:t>11:00pm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F:74-100 PP:&lt;140</a:t>
                      </a:r>
                      <a:r>
                        <a:rPr lang="en-US" baseline="0" dirty="0" smtClean="0"/>
                        <a:t> R:&lt;200mg/dl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abnormal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22/01/17</a:t>
                      </a:r>
                    </a:p>
                    <a:p>
                      <a:r>
                        <a:rPr lang="en-US" dirty="0" smtClean="0"/>
                        <a:t>7:15am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abnormal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22/01/17</a:t>
                      </a:r>
                    </a:p>
                    <a:p>
                      <a:r>
                        <a:rPr lang="en-US" dirty="0" smtClean="0"/>
                        <a:t>3:44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glucose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Post_prendial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24/01/17</a:t>
                      </a:r>
                    </a:p>
                    <a:p>
                      <a:r>
                        <a:rPr lang="en-US" dirty="0" smtClean="0"/>
                        <a:t>8:12am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glucose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abnormal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24/01/17</a:t>
                      </a:r>
                    </a:p>
                    <a:p>
                      <a:r>
                        <a:rPr lang="en-US" dirty="0" smtClean="0"/>
                        <a:t>3:36pm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glucose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Post_prendial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abnormal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26/01/17</a:t>
                      </a:r>
                    </a:p>
                    <a:p>
                      <a:r>
                        <a:rPr lang="en-US" dirty="0" smtClean="0"/>
                        <a:t>7:15am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glucose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abnormal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26/01/17</a:t>
                      </a:r>
                    </a:p>
                    <a:p>
                      <a:r>
                        <a:rPr lang="en-US" dirty="0" smtClean="0"/>
                        <a:t>4:45pm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glucose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Post_prendial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abnormal</a:t>
                      </a:r>
                      <a:endParaRPr lang="en-US" dirty="0"/>
                    </a:p>
                  </a:txBody>
                  <a:tcPr/>
                </a:tc>
              </a:tr>
              <a:tr h="707813">
                <a:tc>
                  <a:txBody>
                    <a:bodyPr/>
                    <a:lstStyle/>
                    <a:p>
                      <a:r>
                        <a:rPr lang="en-US" dirty="0" smtClean="0"/>
                        <a:t>27/01/17</a:t>
                      </a:r>
                    </a:p>
                    <a:p>
                      <a:r>
                        <a:rPr lang="en-US" dirty="0" smtClean="0"/>
                        <a:t>4:30pm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Post_prendial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Examination[test]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range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alert</a:t>
                      </a:r>
                      <a:endParaRPr lang="en-US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22/01/17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ketones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 </a:t>
                      </a:r>
                      <a:r>
                        <a:rPr lang="en-US" dirty="0" err="1" smtClean="0"/>
                        <a:t>N/A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24/01/17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Cholesterol</a:t>
                      </a:r>
                      <a:r>
                        <a:rPr lang="en-US" baseline="0" dirty="0" smtClean="0"/>
                        <a:t> total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&lt;200mg/dl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24/01/17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trigylcerides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&lt;150mg/dl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abnormal</a:t>
                      </a:r>
                      <a:endParaRPr lang="en-US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24/01/17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LDH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544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&lt;360U/L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abnormal</a:t>
                      </a:r>
                      <a:endParaRPr lang="en-US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other investigation like to do with this 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Diagnosis of Tuberculosis</a:t>
            </a:r>
          </a:p>
          <a:p>
            <a:pPr lvl="1"/>
            <a:r>
              <a:rPr lang="en-US" dirty="0" smtClean="0"/>
              <a:t>Sputum Culture</a:t>
            </a:r>
          </a:p>
          <a:p>
            <a:pPr lvl="1"/>
            <a:r>
              <a:rPr lang="en-US" dirty="0" err="1" smtClean="0"/>
              <a:t>Montex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Imaginary Study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Sickle Cell</a:t>
            </a:r>
          </a:p>
          <a:p>
            <a:pPr lvl="2"/>
            <a:r>
              <a:rPr lang="en-US" dirty="0" err="1" smtClean="0"/>
              <a:t>Dithionet</a:t>
            </a:r>
            <a:r>
              <a:rPr lang="en-US" dirty="0" smtClean="0"/>
              <a:t> test</a:t>
            </a:r>
          </a:p>
          <a:p>
            <a:pPr lvl="3"/>
            <a:r>
              <a:rPr lang="en-US" sz="2200" dirty="0" err="1" smtClean="0"/>
              <a:t>Turbido</a:t>
            </a:r>
            <a:r>
              <a:rPr lang="en-US" sz="2200" dirty="0" smtClean="0"/>
              <a:t> </a:t>
            </a:r>
            <a:r>
              <a:rPr lang="en-US" sz="2200" dirty="0" err="1" smtClean="0"/>
              <a:t>metery</a:t>
            </a:r>
            <a:r>
              <a:rPr lang="en-US" sz="2200" dirty="0" smtClean="0"/>
              <a:t> test- it is used to find the no. of cells in a </a:t>
            </a:r>
            <a:r>
              <a:rPr lang="en-US" dirty="0" smtClean="0"/>
              <a:t>solution.</a:t>
            </a:r>
          </a:p>
          <a:p>
            <a:pPr lvl="2"/>
            <a:r>
              <a:rPr lang="en-US" dirty="0" err="1" smtClean="0"/>
              <a:t>Hb</a:t>
            </a:r>
            <a:r>
              <a:rPr lang="en-US" dirty="0" smtClean="0"/>
              <a:t> Electrophoresis.</a:t>
            </a:r>
          </a:p>
          <a:p>
            <a:pPr lvl="2"/>
            <a:r>
              <a:rPr lang="en-US" dirty="0" smtClean="0"/>
              <a:t>HPLC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patient-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Presenting a case of 20 years old female admitted in J- 4 ward of new civil hospital </a:t>
            </a:r>
            <a:r>
              <a:rPr lang="en-US" dirty="0" err="1" smtClean="0"/>
              <a:t>surat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Date- 20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january</a:t>
            </a:r>
            <a:r>
              <a:rPr lang="en-US" dirty="0" smtClean="0"/>
              <a:t> 2017.</a:t>
            </a:r>
          </a:p>
          <a:p>
            <a:r>
              <a:rPr lang="en-US" dirty="0" smtClean="0"/>
              <a:t>Referred from SMIMER hospital.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Electrophoresis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an </a:t>
            </a:r>
            <a:r>
              <a:rPr lang="en-US" dirty="0" err="1" smtClean="0"/>
              <a:t>example,considered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the O2 </a:t>
            </a:r>
            <a:r>
              <a:rPr lang="en-US" dirty="0" err="1" smtClean="0"/>
              <a:t>carring</a:t>
            </a:r>
            <a:r>
              <a:rPr lang="en-US" dirty="0" smtClean="0"/>
              <a:t> </a:t>
            </a:r>
            <a:r>
              <a:rPr lang="en-US" dirty="0" err="1" smtClean="0"/>
              <a:t>protien</a:t>
            </a:r>
            <a:r>
              <a:rPr lang="en-US" dirty="0" smtClean="0"/>
              <a:t> in the blood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as 4 polypeptide subunits 2Alpha &amp; 2 Beta</a:t>
            </a:r>
          </a:p>
          <a:p>
            <a:r>
              <a:rPr lang="en-US" dirty="0" smtClean="0"/>
              <a:t>Most people homozygous for the </a:t>
            </a:r>
            <a:r>
              <a:rPr lang="en-US" dirty="0" err="1" smtClean="0"/>
              <a:t>HbA</a:t>
            </a:r>
            <a:r>
              <a:rPr lang="en-US" dirty="0" smtClean="0"/>
              <a:t> Beta subunits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HbS</a:t>
            </a:r>
            <a:r>
              <a:rPr lang="en-US" dirty="0" smtClean="0"/>
              <a:t> allele is common in west </a:t>
            </a:r>
            <a:r>
              <a:rPr lang="en-US" dirty="0" err="1" smtClean="0"/>
              <a:t>africa</a:t>
            </a:r>
            <a:r>
              <a:rPr lang="en-US" dirty="0" smtClean="0"/>
              <a:t>(It confers Malaria </a:t>
            </a:r>
            <a:r>
              <a:rPr lang="en-US" dirty="0" err="1" smtClean="0"/>
              <a:t>resistence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HbS</a:t>
            </a:r>
            <a:r>
              <a:rPr lang="en-US" dirty="0" smtClean="0"/>
              <a:t> has an uncharged </a:t>
            </a:r>
            <a:r>
              <a:rPr lang="en-US" dirty="0" err="1" smtClean="0"/>
              <a:t>valine</a:t>
            </a:r>
            <a:r>
              <a:rPr lang="en-US" dirty="0" smtClean="0"/>
              <a:t> in case of negatively charged </a:t>
            </a:r>
            <a:r>
              <a:rPr lang="en-US" dirty="0" err="1" smtClean="0"/>
              <a:t>glutamic</a:t>
            </a:r>
            <a:r>
              <a:rPr lang="en-US" dirty="0" smtClean="0"/>
              <a:t> acid found in </a:t>
            </a:r>
            <a:r>
              <a:rPr lang="en-US" dirty="0" err="1" smtClean="0"/>
              <a:t>HbA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Of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numCol="2"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HbA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Glutamic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Negative Charge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Move More Distance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HbS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Valine</a:t>
            </a:r>
            <a:endParaRPr lang="en-US" dirty="0" smtClean="0"/>
          </a:p>
          <a:p>
            <a:r>
              <a:rPr lang="en-US" dirty="0" smtClean="0"/>
              <a:t>Neutral Charge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Move Less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314450"/>
            <a:ext cx="7791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Dithionite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Rapid</a:t>
            </a:r>
          </a:p>
          <a:p>
            <a:r>
              <a:rPr lang="en-US" dirty="0" smtClean="0"/>
              <a:t>Convenient</a:t>
            </a:r>
          </a:p>
          <a:p>
            <a:r>
              <a:rPr lang="en-US" dirty="0" smtClean="0"/>
              <a:t>The reagent consists </a:t>
            </a:r>
          </a:p>
          <a:p>
            <a:pPr lvl="1"/>
            <a:r>
              <a:rPr lang="en-US" dirty="0" err="1" smtClean="0"/>
              <a:t>Saponin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Make RBC </a:t>
            </a:r>
            <a:r>
              <a:rPr lang="en-US" dirty="0" err="1" smtClean="0"/>
              <a:t>Haemolysis</a:t>
            </a:r>
            <a:endParaRPr lang="en-US" dirty="0" smtClean="0"/>
          </a:p>
          <a:p>
            <a:pPr lvl="1"/>
            <a:r>
              <a:rPr lang="en-US" dirty="0" smtClean="0"/>
              <a:t>Na-dithionite </a:t>
            </a:r>
          </a:p>
          <a:p>
            <a:pPr lvl="2"/>
            <a:r>
              <a:rPr lang="en-US" dirty="0" err="1" smtClean="0"/>
              <a:t>Hb</a:t>
            </a:r>
            <a:r>
              <a:rPr lang="en-US" dirty="0" smtClean="0"/>
              <a:t> deoxygenates, </a:t>
            </a:r>
          </a:p>
          <a:p>
            <a:pPr lvl="2"/>
            <a:r>
              <a:rPr lang="en-US" dirty="0" err="1" smtClean="0"/>
              <a:t>Haemoglobin</a:t>
            </a:r>
            <a:r>
              <a:rPr lang="en-US" dirty="0" smtClean="0"/>
              <a:t> </a:t>
            </a:r>
            <a:r>
              <a:rPr lang="en-US" dirty="0" err="1" smtClean="0"/>
              <a:t>Polymerazition</a:t>
            </a:r>
            <a:endParaRPr lang="en-US" dirty="0" smtClean="0"/>
          </a:p>
          <a:p>
            <a:pPr lvl="2"/>
            <a:r>
              <a:rPr lang="en-US" dirty="0" smtClean="0"/>
              <a:t>Turbidity of The Sample</a:t>
            </a:r>
          </a:p>
          <a:p>
            <a:r>
              <a:rPr lang="en-US" dirty="0" smtClean="0"/>
              <a:t>Positive Test show Turbidity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807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HPLC     TEST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023" y="1371600"/>
            <a:ext cx="812997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181"/>
            <a:ext cx="8686800" cy="68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treatment of sickle cell disease &amp;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Hydroxyurea</a:t>
            </a:r>
            <a:endParaRPr lang="en-US" sz="4400" dirty="0" smtClean="0"/>
          </a:p>
          <a:p>
            <a:pPr algn="ctr"/>
            <a:r>
              <a:rPr lang="en-US" sz="4400" dirty="0" smtClean="0"/>
              <a:t>Oxygenation</a:t>
            </a:r>
          </a:p>
          <a:p>
            <a:pPr algn="ctr"/>
            <a:r>
              <a:rPr lang="en-US" sz="4400" dirty="0" smtClean="0"/>
              <a:t>Hydration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Hydroxyurea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Induce gene for gamma </a:t>
            </a:r>
            <a:r>
              <a:rPr lang="en-US" dirty="0" err="1" smtClean="0"/>
              <a:t>globin</a:t>
            </a:r>
            <a:r>
              <a:rPr lang="en-US" dirty="0" smtClean="0"/>
              <a:t> chain</a:t>
            </a:r>
          </a:p>
          <a:p>
            <a:r>
              <a:rPr lang="en-US" dirty="0" smtClean="0"/>
              <a:t>5 to 10 fetal </a:t>
            </a:r>
            <a:r>
              <a:rPr lang="en-US" dirty="0" err="1" smtClean="0"/>
              <a:t>Hb</a:t>
            </a:r>
            <a:r>
              <a:rPr lang="en-US" dirty="0" smtClean="0"/>
              <a:t> synthesis</a:t>
            </a:r>
          </a:p>
          <a:p>
            <a:r>
              <a:rPr lang="en-US" dirty="0" err="1" smtClean="0"/>
              <a:t>Interfer</a:t>
            </a:r>
            <a:r>
              <a:rPr lang="en-US" dirty="0" smtClean="0"/>
              <a:t> with polymerization of </a:t>
            </a:r>
            <a:r>
              <a:rPr lang="en-US" dirty="0" err="1" smtClean="0"/>
              <a:t>deoxy</a:t>
            </a:r>
            <a:r>
              <a:rPr lang="en-US" dirty="0" smtClean="0"/>
              <a:t> </a:t>
            </a:r>
            <a:r>
              <a:rPr lang="en-US" dirty="0" err="1" smtClean="0"/>
              <a:t>HbS</a:t>
            </a:r>
            <a:endParaRPr lang="en-US" dirty="0" smtClean="0"/>
          </a:p>
          <a:p>
            <a:r>
              <a:rPr lang="en-US" dirty="0" smtClean="0"/>
              <a:t>Prevent crisis and improve oxygenation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Breathlessness</a:t>
            </a:r>
          </a:p>
          <a:p>
            <a:r>
              <a:rPr lang="en-US" dirty="0" err="1" smtClean="0"/>
              <a:t>Ascites</a:t>
            </a:r>
            <a:endParaRPr lang="en-US" dirty="0" smtClean="0"/>
          </a:p>
          <a:p>
            <a:r>
              <a:rPr lang="en-US" dirty="0" smtClean="0"/>
              <a:t>Congestive </a:t>
            </a:r>
            <a:r>
              <a:rPr lang="en-US" dirty="0" err="1" smtClean="0"/>
              <a:t>spleenomegaly</a:t>
            </a:r>
            <a:endParaRPr lang="en-US" dirty="0" smtClean="0"/>
          </a:p>
          <a:p>
            <a:r>
              <a:rPr lang="en-US" dirty="0" smtClean="0"/>
              <a:t>Pain in knee joint </a:t>
            </a:r>
          </a:p>
          <a:p>
            <a:r>
              <a:rPr lang="en-US" dirty="0" smtClean="0"/>
              <a:t>Difficulty in walking</a:t>
            </a:r>
          </a:p>
          <a:p>
            <a:r>
              <a:rPr lang="en-US" dirty="0" smtClean="0"/>
              <a:t>Edema over legs</a:t>
            </a:r>
          </a:p>
          <a:p>
            <a:r>
              <a:rPr lang="en-US" dirty="0" smtClean="0"/>
              <a:t>Swelling over face</a:t>
            </a:r>
          </a:p>
          <a:p>
            <a:r>
              <a:rPr lang="en-US" dirty="0" smtClean="0"/>
              <a:t>Yellowish </a:t>
            </a:r>
            <a:r>
              <a:rPr lang="en-US" dirty="0" err="1" smtClean="0"/>
              <a:t>Discolouration</a:t>
            </a:r>
            <a:r>
              <a:rPr lang="en-US" dirty="0" smtClean="0"/>
              <a:t> on skin</a:t>
            </a:r>
          </a:p>
          <a:p>
            <a:r>
              <a:rPr lang="en-US" dirty="0" smtClean="0"/>
              <a:t>All Complain was there since 15 days.</a:t>
            </a:r>
          </a:p>
          <a:p>
            <a:r>
              <a:rPr lang="en-US" dirty="0" smtClean="0"/>
              <a:t>Past history Tuberculosis and taking Treatment.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Oxygenation therapy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oxygen</a:t>
            </a:r>
          </a:p>
          <a:p>
            <a:r>
              <a:rPr lang="en-US" dirty="0" smtClean="0"/>
              <a:t>Less deoxygenated </a:t>
            </a:r>
            <a:r>
              <a:rPr lang="en-US" dirty="0" err="1" smtClean="0"/>
              <a:t>Hb</a:t>
            </a:r>
            <a:endParaRPr lang="en-US" dirty="0" smtClean="0"/>
          </a:p>
          <a:p>
            <a:r>
              <a:rPr lang="en-US" dirty="0" smtClean="0"/>
              <a:t>Decrease in polymerization</a:t>
            </a:r>
          </a:p>
          <a:p>
            <a:r>
              <a:rPr lang="en-US" dirty="0" smtClean="0"/>
              <a:t>Decrease in </a:t>
            </a:r>
            <a:r>
              <a:rPr lang="en-US" dirty="0" err="1" smtClean="0"/>
              <a:t>lysis</a:t>
            </a:r>
            <a:r>
              <a:rPr lang="en-US" dirty="0" smtClean="0"/>
              <a:t> of RBC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water intake</a:t>
            </a:r>
          </a:p>
          <a:p>
            <a:r>
              <a:rPr lang="en-US" dirty="0" smtClean="0"/>
              <a:t>Increase in body fluid</a:t>
            </a:r>
          </a:p>
          <a:p>
            <a:r>
              <a:rPr lang="en-US" dirty="0" smtClean="0"/>
              <a:t>Increase in circulation</a:t>
            </a:r>
          </a:p>
          <a:p>
            <a:r>
              <a:rPr lang="en-US" dirty="0" smtClean="0"/>
              <a:t>Increase in oxygenation</a:t>
            </a:r>
          </a:p>
          <a:p>
            <a:r>
              <a:rPr lang="en-US" dirty="0" smtClean="0"/>
              <a:t>Decrease polymerization </a:t>
            </a:r>
          </a:p>
          <a:p>
            <a:r>
              <a:rPr lang="en-US" dirty="0" smtClean="0"/>
              <a:t>Decrease in </a:t>
            </a:r>
            <a:r>
              <a:rPr lang="en-US" dirty="0" err="1" smtClean="0"/>
              <a:t>lysis</a:t>
            </a:r>
            <a:r>
              <a:rPr lang="en-US" dirty="0" smtClean="0"/>
              <a:t> of RBC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223" y="-76200"/>
            <a:ext cx="8995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tuberculosis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211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 is  most prevalent communicable infectious disease caused by </a:t>
            </a:r>
            <a:r>
              <a:rPr lang="en-US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Micobactarium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tuberculosis</a:t>
            </a:r>
          </a:p>
          <a:p>
            <a:r>
              <a:rPr lang="en-US" sz="4000" dirty="0" smtClean="0"/>
              <a:t>It mainly affects the lungs but can spread to </a:t>
            </a:r>
            <a:r>
              <a:rPr lang="en-US" sz="4000" dirty="0" err="1" smtClean="0"/>
              <a:t>otherparts</a:t>
            </a:r>
            <a:r>
              <a:rPr lang="en-US" sz="4000" dirty="0" smtClean="0"/>
              <a:t> of the body</a:t>
            </a:r>
          </a:p>
          <a:p>
            <a:endParaRPr lang="en-US" sz="4000" dirty="0" smtClean="0"/>
          </a:p>
          <a:p>
            <a:pPr algn="ctr"/>
            <a:endParaRPr lang="en-US" sz="6700" dirty="0" smtClean="0">
              <a:solidFill>
                <a:schemeClr val="accent3"/>
              </a:solidFill>
            </a:endParaRPr>
          </a:p>
          <a:p>
            <a:pPr algn="ctr"/>
            <a:endParaRPr lang="en-US" sz="67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do TB bacteria stay alive?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Stay alive in the  </a:t>
            </a:r>
            <a:r>
              <a:rPr lang="en-US" dirty="0" err="1" smtClean="0"/>
              <a:t>unfresh</a:t>
            </a:r>
            <a:r>
              <a:rPr lang="en-US" dirty="0" smtClean="0"/>
              <a:t> air for few hrs.</a:t>
            </a:r>
          </a:p>
          <a:p>
            <a:r>
              <a:rPr lang="en-US" dirty="0" smtClean="0"/>
              <a:t>Can’t survive in fresh air &amp; sunlight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get TB?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patient of TB of lung coughs, sneeze, </a:t>
            </a:r>
            <a:r>
              <a:rPr lang="en-US" dirty="0" err="1" smtClean="0"/>
              <a:t>talks,droplets</a:t>
            </a:r>
            <a:r>
              <a:rPr lang="en-US" dirty="0" smtClean="0"/>
              <a:t> containing the bacteria are released into air…….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Symtoms</a:t>
            </a:r>
            <a:r>
              <a:rPr lang="en-US" dirty="0" smtClean="0"/>
              <a:t>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cough- minimum for 2 weeks</a:t>
            </a:r>
          </a:p>
          <a:p>
            <a:r>
              <a:rPr lang="en-US" dirty="0" smtClean="0"/>
              <a:t>Pain in chest &amp; they may cough up blood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Chills</a:t>
            </a:r>
          </a:p>
          <a:p>
            <a:r>
              <a:rPr lang="en-US" dirty="0" smtClean="0"/>
              <a:t>Night sweats </a:t>
            </a:r>
          </a:p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Weight loss  and fatigue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of 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:</a:t>
            </a:r>
          </a:p>
          <a:p>
            <a:r>
              <a:rPr lang="en-US" dirty="0" smtClean="0"/>
              <a:t>1. Chest Examination</a:t>
            </a:r>
          </a:p>
          <a:p>
            <a:endParaRPr lang="en-US" dirty="0" smtClean="0"/>
          </a:p>
          <a:p>
            <a:r>
              <a:rPr lang="en-US" dirty="0" smtClean="0"/>
              <a:t>2.Microscopic Examination(Sputum </a:t>
            </a:r>
            <a:r>
              <a:rPr lang="en-US" dirty="0" err="1" smtClean="0"/>
              <a:t>Exa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3.Culture of body fluid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Chest Radiography</a:t>
            </a:r>
            <a:endParaRPr lang="en-US" dirty="0"/>
          </a:p>
        </p:txBody>
      </p:sp>
      <p:pic>
        <p:nvPicPr>
          <p:cNvPr id="2053" name="Picture 5" descr="C:\Users\TOSHIBA\Desktop\sam\IMG-20170208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09800"/>
            <a:ext cx="4724400" cy="5486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2500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1.Sputum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Are essential to confirm TB best collected in morning before any meal</a:t>
            </a:r>
          </a:p>
          <a:p>
            <a:pPr marL="514350" indent="-514350">
              <a:buAutoNum type="arabicPeriod"/>
            </a:pPr>
            <a:r>
              <a:rPr lang="en-US" dirty="0" smtClean="0"/>
              <a:t>Sputum examination for 3 days</a:t>
            </a:r>
          </a:p>
          <a:p>
            <a:pPr marL="514350" indent="-514350">
              <a:buAutoNum type="arabicPeriod"/>
            </a:pPr>
            <a:r>
              <a:rPr lang="en-US" dirty="0" smtClean="0"/>
              <a:t>Sputum can be collected from laryngeal swab, or Bronchial washing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Smear should be prepared from thick dirty part of sputum </a:t>
            </a:r>
          </a:p>
          <a:p>
            <a:pPr marL="514350" indent="-514350">
              <a:buAutoNum type="arabicPeriod"/>
            </a:pPr>
            <a:r>
              <a:rPr lang="en-US" dirty="0" smtClean="0"/>
              <a:t>Stain with </a:t>
            </a:r>
            <a:r>
              <a:rPr lang="en-US" dirty="0" err="1" smtClean="0"/>
              <a:t>Ziehl-Neelson</a:t>
            </a:r>
            <a:r>
              <a:rPr lang="en-US" dirty="0" smtClean="0"/>
              <a:t> </a:t>
            </a:r>
            <a:r>
              <a:rPr lang="en-US" dirty="0" err="1" smtClean="0"/>
              <a:t>technichque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trait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Trait = Mutation in one gene only</a:t>
            </a:r>
          </a:p>
          <a:p>
            <a:r>
              <a:rPr lang="en-US" dirty="0" smtClean="0"/>
              <a:t>Disease = Mutation in both gene </a:t>
            </a:r>
          </a:p>
          <a:p>
            <a:r>
              <a:rPr lang="en-US" dirty="0" smtClean="0"/>
              <a:t>It is always hereditary (from birth)</a:t>
            </a:r>
          </a:p>
          <a:p>
            <a:r>
              <a:rPr lang="en-US" dirty="0" smtClean="0"/>
              <a:t>Patient remains Asymptomatic.</a:t>
            </a:r>
          </a:p>
          <a:p>
            <a:r>
              <a:rPr lang="en-US" dirty="0" smtClean="0"/>
              <a:t>Patient suffer from Symptoms</a:t>
            </a:r>
          </a:p>
          <a:p>
            <a:pPr lvl="1">
              <a:buNone/>
            </a:pPr>
            <a:r>
              <a:rPr lang="en-US" dirty="0" smtClean="0"/>
              <a:t>1.severe physical stress.</a:t>
            </a:r>
          </a:p>
          <a:p>
            <a:pPr lvl="1">
              <a:buNone/>
            </a:pPr>
            <a:r>
              <a:rPr lang="en-US" dirty="0" smtClean="0"/>
              <a:t>2.Acute infection..</a:t>
            </a:r>
          </a:p>
          <a:p>
            <a:pPr lvl="1">
              <a:buNone/>
            </a:pPr>
            <a:r>
              <a:rPr lang="en-US" dirty="0" smtClean="0"/>
              <a:t>3. Bone </a:t>
            </a:r>
            <a:r>
              <a:rPr lang="en-US" dirty="0" err="1" smtClean="0"/>
              <a:t>infacts</a:t>
            </a:r>
            <a:r>
              <a:rPr lang="en-US" dirty="0" smtClean="0"/>
              <a:t> = Pain = Due to inadequate blood supply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Asceptic</a:t>
            </a:r>
            <a:r>
              <a:rPr lang="en-US" dirty="0" smtClean="0"/>
              <a:t> necrosis</a:t>
            </a:r>
          </a:p>
          <a:p>
            <a:pPr lvl="1">
              <a:buNone/>
            </a:pPr>
            <a:r>
              <a:rPr lang="en-US" dirty="0" smtClean="0"/>
              <a:t>5 .</a:t>
            </a:r>
            <a:r>
              <a:rPr lang="en-US" dirty="0" err="1" smtClean="0"/>
              <a:t>Hepatospleenomegaly</a:t>
            </a:r>
            <a:r>
              <a:rPr lang="en-US" dirty="0" smtClean="0"/>
              <a:t> = Over Work of </a:t>
            </a:r>
            <a:r>
              <a:rPr lang="en-US" dirty="0" err="1" smtClean="0"/>
              <a:t>Erythropoietic</a:t>
            </a:r>
            <a:r>
              <a:rPr lang="en-US" dirty="0" smtClean="0"/>
              <a:t> system</a:t>
            </a:r>
          </a:p>
        </p:txBody>
      </p:sp>
      <p:pic>
        <p:nvPicPr>
          <p:cNvPr id="5" name="Picture 4" descr="r7_sicklecel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223" y="1752600"/>
            <a:ext cx="26321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Chest Radiograph:</a:t>
            </a:r>
          </a:p>
          <a:p>
            <a:pPr lvl="1"/>
            <a:r>
              <a:rPr lang="en-US" dirty="0" smtClean="0"/>
              <a:t>Congestion</a:t>
            </a:r>
          </a:p>
          <a:p>
            <a:pPr lvl="1"/>
            <a:r>
              <a:rPr lang="en-US" dirty="0" smtClean="0"/>
              <a:t>Patchy or Nodular infiltrates</a:t>
            </a:r>
          </a:p>
          <a:p>
            <a:r>
              <a:rPr lang="en-US" dirty="0" smtClean="0"/>
              <a:t>CT scan: </a:t>
            </a:r>
          </a:p>
          <a:p>
            <a:pPr lvl="1"/>
            <a:r>
              <a:rPr lang="en-US" dirty="0" smtClean="0"/>
              <a:t> To detect lung cavities caused by TB</a:t>
            </a:r>
          </a:p>
          <a:p>
            <a:r>
              <a:rPr lang="en-US" dirty="0" smtClean="0"/>
              <a:t>MRI:</a:t>
            </a:r>
          </a:p>
          <a:p>
            <a:pPr lvl="1"/>
            <a:r>
              <a:rPr lang="en-US" dirty="0" smtClean="0"/>
              <a:t>This  test looks for TB in the brain or the spine</a:t>
            </a:r>
          </a:p>
          <a:p>
            <a:pPr lvl="1"/>
            <a:r>
              <a:rPr lang="en-US" dirty="0" smtClean="0"/>
              <a:t>For Pulmonary &amp; Extra-Pulmonary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Always treat with multiple drugs , Never add a single drug to a failing regimen</a:t>
            </a:r>
          </a:p>
          <a:p>
            <a:r>
              <a:rPr lang="en-US" dirty="0" smtClean="0"/>
              <a:t>Treatment course depends on the categories of the patients</a:t>
            </a:r>
          </a:p>
          <a:p>
            <a:r>
              <a:rPr lang="en-US" dirty="0" smtClean="0"/>
              <a:t>Usually 6 months, sometimes 9 months</a:t>
            </a:r>
          </a:p>
          <a:p>
            <a:r>
              <a:rPr lang="en-US" dirty="0" smtClean="0"/>
              <a:t>4 drugs for 2 months:</a:t>
            </a:r>
          </a:p>
          <a:p>
            <a:pPr lvl="1"/>
            <a:r>
              <a:rPr lang="en-US" dirty="0" smtClean="0"/>
              <a:t>1. </a:t>
            </a:r>
            <a:r>
              <a:rPr lang="en-US" dirty="0" err="1" smtClean="0"/>
              <a:t>Isoniazid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2. </a:t>
            </a:r>
            <a:r>
              <a:rPr lang="en-US" dirty="0" err="1" smtClean="0"/>
              <a:t>Rifampicin</a:t>
            </a:r>
            <a:r>
              <a:rPr lang="en-US" dirty="0" smtClean="0"/>
              <a:t> = Red </a:t>
            </a:r>
            <a:r>
              <a:rPr lang="en-US" dirty="0" err="1" smtClean="0"/>
              <a:t>Colour</a:t>
            </a:r>
            <a:r>
              <a:rPr lang="en-US" dirty="0" smtClean="0"/>
              <a:t> Urine </a:t>
            </a:r>
          </a:p>
          <a:p>
            <a:pPr lvl="1"/>
            <a:r>
              <a:rPr lang="en-US" dirty="0" smtClean="0"/>
              <a:t>3. </a:t>
            </a:r>
            <a:r>
              <a:rPr lang="en-US" dirty="0" err="1" smtClean="0"/>
              <a:t>Ethambutol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4.pyrazinamide </a:t>
            </a:r>
          </a:p>
          <a:p>
            <a:r>
              <a:rPr lang="en-US" dirty="0" smtClean="0"/>
              <a:t>Two drugs for 4 or 7 </a:t>
            </a:r>
            <a:r>
              <a:rPr lang="en-US" dirty="0" err="1" smtClean="0"/>
              <a:t>months:Isoniazid</a:t>
            </a:r>
            <a:r>
              <a:rPr lang="en-US" dirty="0" smtClean="0"/>
              <a:t> &amp; </a:t>
            </a:r>
            <a:r>
              <a:rPr lang="en-US" dirty="0" err="1" smtClean="0"/>
              <a:t>Rifampicin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Investigation need to evaluate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Insulin</a:t>
            </a:r>
          </a:p>
          <a:p>
            <a:r>
              <a:rPr lang="en-US" dirty="0" smtClean="0"/>
              <a:t>Serum C-peptide</a:t>
            </a:r>
          </a:p>
          <a:p>
            <a:r>
              <a:rPr lang="en-US" dirty="0" err="1" smtClean="0"/>
              <a:t>Glycated</a:t>
            </a:r>
            <a:r>
              <a:rPr lang="en-US" dirty="0" smtClean="0"/>
              <a:t> hemoglobin  HbA1c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1= Insulin dependent diabetes </a:t>
            </a:r>
            <a:r>
              <a:rPr lang="en-US" dirty="0" err="1" smtClean="0"/>
              <a:t>melitus</a:t>
            </a:r>
            <a:endParaRPr lang="en-US" dirty="0" smtClean="0"/>
          </a:p>
          <a:p>
            <a:pPr lvl="1"/>
            <a:r>
              <a:rPr lang="en-US" dirty="0" smtClean="0"/>
              <a:t>1.Autoimmune (Islet cell antibodies)</a:t>
            </a:r>
          </a:p>
          <a:p>
            <a:pPr lvl="1"/>
            <a:r>
              <a:rPr lang="en-US" dirty="0" smtClean="0"/>
              <a:t>2.Distruction of beta cells of pancreas-little or no insulin production </a:t>
            </a:r>
          </a:p>
          <a:p>
            <a:r>
              <a:rPr lang="en-US" dirty="0" smtClean="0"/>
              <a:t>Requires daily insulin administration</a:t>
            </a:r>
          </a:p>
          <a:p>
            <a:r>
              <a:rPr lang="en-US" dirty="0" smtClean="0"/>
              <a:t>May occur at any age usually appears below age 15 yrs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2:NIDDM:</a:t>
            </a:r>
          </a:p>
          <a:p>
            <a:pPr lvl="1"/>
            <a:r>
              <a:rPr lang="en-US" dirty="0" smtClean="0"/>
              <a:t>1. caused by disturbance in insulin reception in the cells- decrease in numbers of insulin receptors</a:t>
            </a:r>
          </a:p>
          <a:p>
            <a:pPr lvl="1"/>
            <a:r>
              <a:rPr lang="en-US" dirty="0" smtClean="0"/>
              <a:t>2. Loss of beta cells responsiveness to glucose leading to slow or decreased insulin released by the pancreas</a:t>
            </a:r>
          </a:p>
          <a:p>
            <a:r>
              <a:rPr lang="en-US" dirty="0" smtClean="0"/>
              <a:t>Occurs at the age &gt;40yrs but can also occur in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Impaired fasting glucose</a:t>
            </a:r>
          </a:p>
          <a:p>
            <a:r>
              <a:rPr lang="en-US" dirty="0" smtClean="0"/>
              <a:t>-FBS- 100 to125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Impaired glucose tolerance</a:t>
            </a:r>
          </a:p>
          <a:p>
            <a:r>
              <a:rPr lang="en-US" dirty="0" smtClean="0"/>
              <a:t>-OGTT 140 to 199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HbA1c 5.7-6.4%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815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Sickle Trait provides resistance to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Sickle cell trait provides resistance to malaria.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Malaria is a parasitic disease cause by plasmodium </a:t>
            </a:r>
            <a:r>
              <a:rPr lang="en-US" dirty="0" err="1" smtClean="0"/>
              <a:t>falciparum</a:t>
            </a:r>
            <a:r>
              <a:rPr lang="en-US" dirty="0" smtClean="0"/>
              <a:t> in </a:t>
            </a:r>
            <a:r>
              <a:rPr lang="en-US" dirty="0" err="1" smtClean="0"/>
              <a:t>africa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Malaria parasite spends a part of its life cycle in erythrocytes, increased </a:t>
            </a:r>
            <a:r>
              <a:rPr lang="en-US" dirty="0" err="1" smtClean="0"/>
              <a:t>lysis</a:t>
            </a:r>
            <a:r>
              <a:rPr lang="en-US" dirty="0" smtClean="0"/>
              <a:t> of </a:t>
            </a:r>
            <a:r>
              <a:rPr lang="en-US" dirty="0" err="1" smtClean="0"/>
              <a:t>sickled</a:t>
            </a:r>
            <a:r>
              <a:rPr lang="en-US" dirty="0" smtClean="0"/>
              <a:t> cells </a:t>
            </a:r>
            <a:r>
              <a:rPr lang="en-US" dirty="0" err="1" smtClean="0"/>
              <a:t>inturupt</a:t>
            </a:r>
            <a:r>
              <a:rPr lang="en-US" dirty="0" smtClean="0"/>
              <a:t> the parasite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Biochemical </a:t>
            </a:r>
            <a:r>
              <a:rPr lang="en-US" sz="3600" dirty="0" err="1" smtClean="0"/>
              <a:t>Explaination</a:t>
            </a:r>
            <a:r>
              <a:rPr lang="en-US" sz="3600" dirty="0" smtClean="0"/>
              <a:t> of Sickle Cell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Single nucleotide alteration (  point mutation )</a:t>
            </a:r>
          </a:p>
          <a:p>
            <a:r>
              <a:rPr lang="en-US" dirty="0" smtClean="0"/>
              <a:t>Beta </a:t>
            </a:r>
            <a:r>
              <a:rPr lang="en-US" dirty="0" err="1" smtClean="0"/>
              <a:t>globin</a:t>
            </a:r>
            <a:r>
              <a:rPr lang="en-US" dirty="0" smtClean="0"/>
              <a:t> gene of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Thymine for adenine (GAG to GTG) at the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codon</a:t>
            </a:r>
            <a:r>
              <a:rPr lang="en-US" dirty="0" smtClean="0"/>
              <a:t> of beta gene.</a:t>
            </a:r>
          </a:p>
          <a:p>
            <a:r>
              <a:rPr lang="en-US" dirty="0" smtClean="0"/>
              <a:t>Change encodes </a:t>
            </a:r>
            <a:r>
              <a:rPr lang="en-US" dirty="0" err="1" smtClean="0"/>
              <a:t>valine</a:t>
            </a:r>
            <a:r>
              <a:rPr lang="en-US" dirty="0" smtClean="0"/>
              <a:t> instead of </a:t>
            </a:r>
            <a:r>
              <a:rPr lang="en-US" dirty="0" err="1" smtClean="0"/>
              <a:t>glutamic</a:t>
            </a:r>
            <a:r>
              <a:rPr lang="en-US" dirty="0" smtClean="0"/>
              <a:t> acid in the 6</a:t>
            </a:r>
            <a:r>
              <a:rPr lang="en-US" baseline="30000" dirty="0" smtClean="0"/>
              <a:t>th</a:t>
            </a:r>
            <a:r>
              <a:rPr lang="en-US" dirty="0" smtClean="0"/>
              <a:t> Amino acid of beta chain of </a:t>
            </a:r>
            <a:r>
              <a:rPr lang="en-US" dirty="0" err="1" smtClean="0"/>
              <a:t>Hb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charge at this site is altered and allows for </a:t>
            </a:r>
            <a:r>
              <a:rPr lang="en-US" dirty="0" err="1" smtClean="0"/>
              <a:t>polymerisation</a:t>
            </a:r>
            <a:r>
              <a:rPr lang="en-US" dirty="0" smtClean="0"/>
              <a:t> of </a:t>
            </a:r>
            <a:r>
              <a:rPr lang="en-US" dirty="0" err="1" smtClean="0"/>
              <a:t>Hb</a:t>
            </a:r>
            <a:r>
              <a:rPr lang="en-US" dirty="0" smtClean="0"/>
              <a:t> under condition of hypoxia.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208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05579" cy="66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1870" cy="73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699</TotalTime>
  <Words>1083</Words>
  <Application>Microsoft Office PowerPoint</Application>
  <PresentationFormat>On-screen Show (4:3)</PresentationFormat>
  <Paragraphs>302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Solstice</vt:lpstr>
      <vt:lpstr>Sickle Cell Trait  with  Pulmonary Tuberculosis  With  Diabetes mellitus</vt:lpstr>
      <vt:lpstr>History of patient-</vt:lpstr>
      <vt:lpstr>Chief complaints</vt:lpstr>
      <vt:lpstr>Sickle cell trait</vt:lpstr>
      <vt:lpstr>Sickle Trait provides resistance to malaria</vt:lpstr>
      <vt:lpstr>Biochemical Explaination of Sickle Cell Disease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Normal and Sickled Red Blood Cells  in Blood Vessels</vt:lpstr>
      <vt:lpstr>Biochemistry Section Sample type- Blood [serum,plasma]     Date-21/01/17</vt:lpstr>
      <vt:lpstr>Slide 17</vt:lpstr>
      <vt:lpstr>Slide 18</vt:lpstr>
      <vt:lpstr>What other investigation like to do with this case?</vt:lpstr>
      <vt:lpstr>Slide 20</vt:lpstr>
      <vt:lpstr>More Electrophoresis</vt:lpstr>
      <vt:lpstr>Understanding Of Electrophoresis</vt:lpstr>
      <vt:lpstr>Slide 23</vt:lpstr>
      <vt:lpstr>Dithionite test</vt:lpstr>
      <vt:lpstr>Slide 25</vt:lpstr>
      <vt:lpstr>HPLC     TEST</vt:lpstr>
      <vt:lpstr>Slide 27</vt:lpstr>
      <vt:lpstr>What is treatment of sickle cell disease &amp; Trait</vt:lpstr>
      <vt:lpstr>Hydroxyurea</vt:lpstr>
      <vt:lpstr>Oxygenation therapy</vt:lpstr>
      <vt:lpstr>Hydration</vt:lpstr>
      <vt:lpstr>Slide 32</vt:lpstr>
      <vt:lpstr>What is tuberculosis ? </vt:lpstr>
      <vt:lpstr>How long do TB bacteria stay alive?</vt:lpstr>
      <vt:lpstr>How you get TB?</vt:lpstr>
      <vt:lpstr>Symtoms of TB</vt:lpstr>
      <vt:lpstr>Diagnosis of  TB</vt:lpstr>
      <vt:lpstr>Chest Radiography</vt:lpstr>
      <vt:lpstr>1.Sputum Examination</vt:lpstr>
      <vt:lpstr>Slide 40</vt:lpstr>
      <vt:lpstr>Clinical presentation of TB</vt:lpstr>
      <vt:lpstr>Treatment of TB</vt:lpstr>
      <vt:lpstr>Slide 43</vt:lpstr>
      <vt:lpstr>Other Investigation need to evaluate DM</vt:lpstr>
      <vt:lpstr> Diabetes Mellitus</vt:lpstr>
      <vt:lpstr>Slide 46</vt:lpstr>
      <vt:lpstr>Pre-Diabetes</vt:lpstr>
      <vt:lpstr>What we have learned ?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Sickle cell trait with diabetes mellitus</dc:title>
  <dc:creator>TOSHIBA</dc:creator>
  <cp:lastModifiedBy>TOSHIBA</cp:lastModifiedBy>
  <cp:revision>78</cp:revision>
  <dcterms:created xsi:type="dcterms:W3CDTF">2017-01-28T11:51:28Z</dcterms:created>
  <dcterms:modified xsi:type="dcterms:W3CDTF">2017-02-17T06:13:06Z</dcterms:modified>
</cp:coreProperties>
</file>