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60" r:id="rId2"/>
    <p:sldId id="263" r:id="rId3"/>
    <p:sldId id="281" r:id="rId4"/>
    <p:sldId id="264" r:id="rId5"/>
    <p:sldId id="265" r:id="rId6"/>
    <p:sldId id="267" r:id="rId7"/>
    <p:sldId id="275" r:id="rId8"/>
    <p:sldId id="282" r:id="rId9"/>
    <p:sldId id="257" r:id="rId10"/>
    <p:sldId id="259" r:id="rId11"/>
    <p:sldId id="258" r:id="rId12"/>
    <p:sldId id="285" r:id="rId13"/>
    <p:sldId id="268" r:id="rId14"/>
    <p:sldId id="269" r:id="rId15"/>
    <p:sldId id="270" r:id="rId16"/>
    <p:sldId id="271" r:id="rId17"/>
    <p:sldId id="272" r:id="rId18"/>
    <p:sldId id="286" r:id="rId19"/>
    <p:sldId id="279" r:id="rId20"/>
    <p:sldId id="280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93178A-4A9A-4D9F-8808-0F619203C889}" type="datetimeFigureOut">
              <a:rPr lang="en-US" smtClean="0"/>
              <a:pPr/>
              <a:t>05-03-19</a:t>
            </a:fld>
            <a:endParaRPr lang="en-IN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06BD9C-4A55-4913-B801-EA489DAA3975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6BD9C-4A55-4913-B801-EA489DAA3975}" type="slidenum">
              <a:rPr lang="en-IN" smtClean="0"/>
              <a:pPr/>
              <a:t>3</a:t>
            </a:fld>
            <a:endParaRPr lang="en-IN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6BD9C-4A55-4913-B801-EA489DAA3975}" type="slidenum">
              <a:rPr lang="en-IN" smtClean="0"/>
              <a:pPr/>
              <a:t>8</a:t>
            </a:fld>
            <a:endParaRPr lang="en-IN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4F228-C30B-4FAD-B78B-8B652503CE5E}" type="datetimeFigureOut">
              <a:rPr lang="en-US" smtClean="0"/>
              <a:pPr/>
              <a:t>05-03-19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97B1-AEB7-4E9D-9604-249D160DDE85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4F228-C30B-4FAD-B78B-8B652503CE5E}" type="datetimeFigureOut">
              <a:rPr lang="en-US" smtClean="0"/>
              <a:pPr/>
              <a:t>05-03-19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97B1-AEB7-4E9D-9604-249D160DDE85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4F228-C30B-4FAD-B78B-8B652503CE5E}" type="datetimeFigureOut">
              <a:rPr lang="en-US" smtClean="0"/>
              <a:pPr/>
              <a:t>05-03-19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97B1-AEB7-4E9D-9604-249D160DDE85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4F228-C30B-4FAD-B78B-8B652503CE5E}" type="datetimeFigureOut">
              <a:rPr lang="en-US" smtClean="0"/>
              <a:pPr/>
              <a:t>05-03-19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97B1-AEB7-4E9D-9604-249D160DDE85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4F228-C30B-4FAD-B78B-8B652503CE5E}" type="datetimeFigureOut">
              <a:rPr lang="en-US" smtClean="0"/>
              <a:pPr/>
              <a:t>05-03-19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97B1-AEB7-4E9D-9604-249D160DDE85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4F228-C30B-4FAD-B78B-8B652503CE5E}" type="datetimeFigureOut">
              <a:rPr lang="en-US" smtClean="0"/>
              <a:pPr/>
              <a:t>05-03-19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97B1-AEB7-4E9D-9604-249D160DDE85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4F228-C30B-4FAD-B78B-8B652503CE5E}" type="datetimeFigureOut">
              <a:rPr lang="en-US" smtClean="0"/>
              <a:pPr/>
              <a:t>05-03-19</a:t>
            </a:fld>
            <a:endParaRPr lang="en-IN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97B1-AEB7-4E9D-9604-249D160DDE85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4F228-C30B-4FAD-B78B-8B652503CE5E}" type="datetimeFigureOut">
              <a:rPr lang="en-US" smtClean="0"/>
              <a:pPr/>
              <a:t>05-03-19</a:t>
            </a:fld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97B1-AEB7-4E9D-9604-249D160DDE85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4F228-C30B-4FAD-B78B-8B652503CE5E}" type="datetimeFigureOut">
              <a:rPr lang="en-US" smtClean="0"/>
              <a:pPr/>
              <a:t>05-03-19</a:t>
            </a:fld>
            <a:endParaRPr lang="en-IN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97B1-AEB7-4E9D-9604-249D160DDE85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4F228-C30B-4FAD-B78B-8B652503CE5E}" type="datetimeFigureOut">
              <a:rPr lang="en-US" smtClean="0"/>
              <a:pPr/>
              <a:t>05-03-19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97B1-AEB7-4E9D-9604-249D160DDE85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4F228-C30B-4FAD-B78B-8B652503CE5E}" type="datetimeFigureOut">
              <a:rPr lang="en-US" smtClean="0"/>
              <a:pPr/>
              <a:t>05-03-19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97B1-AEB7-4E9D-9604-249D160DDE85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D4F228-C30B-4FAD-B78B-8B652503CE5E}" type="datetimeFigureOut">
              <a:rPr lang="en-US" smtClean="0"/>
              <a:pPr/>
              <a:t>05-03-19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C697B1-AEB7-4E9D-9604-249D160DDE85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25668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Mercury Spillage</a:t>
            </a:r>
            <a:br>
              <a:rPr lang="en-US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Blood Spillage </a:t>
            </a:r>
            <a:br>
              <a:rPr lang="en-US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Needle stick injury 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14688" y="3357562"/>
            <a:ext cx="5829312" cy="3340105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 Mansi vaghasiya</a:t>
            </a:r>
          </a:p>
          <a:p>
            <a:pPr>
              <a:buNone/>
            </a:pPr>
            <a:r>
              <a:rPr lang="en-US" dirty="0" smtClean="0"/>
              <a:t> Neha chaudhary</a:t>
            </a:r>
          </a:p>
          <a:p>
            <a:pPr>
              <a:buNone/>
            </a:pPr>
            <a:r>
              <a:rPr lang="en-US" dirty="0" smtClean="0"/>
              <a:t> Rushika pansuriya</a:t>
            </a:r>
          </a:p>
          <a:p>
            <a:pPr>
              <a:buNone/>
            </a:pPr>
            <a:r>
              <a:rPr lang="en-US" dirty="0" smtClean="0"/>
              <a:t> Prinsa patel</a:t>
            </a:r>
          </a:p>
          <a:p>
            <a:pPr>
              <a:buNone/>
            </a:pPr>
            <a:r>
              <a:rPr lang="en-US" dirty="0" smtClean="0"/>
              <a:t> Samina shaikh</a:t>
            </a:r>
          </a:p>
          <a:p>
            <a:pPr>
              <a:buNone/>
            </a:pPr>
            <a:r>
              <a:rPr lang="en-US" dirty="0" smtClean="0"/>
              <a:t> Sarika patil</a:t>
            </a:r>
          </a:p>
          <a:p>
            <a:pPr>
              <a:buNone/>
            </a:pPr>
            <a:r>
              <a:rPr lang="en-US" dirty="0" smtClean="0"/>
              <a:t> Karishma kapadiya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857232"/>
            <a:ext cx="4786346" cy="5786478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Cover area of spillage with “CAUTION BOARD” </a:t>
            </a:r>
          </a:p>
          <a:p>
            <a:r>
              <a:rPr lang="en-US" sz="28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Or Mark the spillage area with marker</a:t>
            </a:r>
            <a:endParaRPr lang="en-IN" sz="2800" dirty="0" smtClean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Use tongs or a pan and brush to sweep up as of broken glass as possible. </a:t>
            </a:r>
          </a:p>
          <a:p>
            <a:r>
              <a:rPr lang="en-US" sz="28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Do not pick up pieces with your hands.</a:t>
            </a:r>
          </a:p>
          <a:p>
            <a:r>
              <a:rPr lang="en-US" sz="28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Absorb blood or body fluids using disposable paper towels </a:t>
            </a:r>
          </a:p>
        </p:txBody>
      </p:sp>
      <p:pic>
        <p:nvPicPr>
          <p:cNvPr id="4" name="Picture 2" descr="C:\Users\ibm\Desktop\New folder\IMG-20190220-WA0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857232"/>
            <a:ext cx="3000396" cy="186532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4000" b="1" dirty="0" smtClean="0"/>
              <a:t>Procedure to Manage Blood Spillage</a:t>
            </a:r>
          </a:p>
        </p:txBody>
      </p:sp>
      <p:pic>
        <p:nvPicPr>
          <p:cNvPr id="1026" name="Picture 2" descr="C:\Users\Be Human\Downloads\20190302_1157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2786058"/>
            <a:ext cx="3040084" cy="1857388"/>
          </a:xfrm>
          <a:prstGeom prst="rect">
            <a:avLst/>
          </a:prstGeom>
          <a:noFill/>
        </p:spPr>
      </p:pic>
      <p:pic>
        <p:nvPicPr>
          <p:cNvPr id="1027" name="Picture 3" descr="C:\Users\Be Human\Downloads\20190302_1158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4786322"/>
            <a:ext cx="3071834" cy="1857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357166"/>
            <a:ext cx="5643602" cy="5768997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endParaRPr lang="en-US" sz="3000" dirty="0" smtClean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endParaRPr lang="en-US" sz="3000" dirty="0" smtClean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endParaRPr lang="en-US" sz="3000" dirty="0" smtClean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endParaRPr lang="en-IN" sz="3000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pic>
        <p:nvPicPr>
          <p:cNvPr id="1029" name="Picture 5" descr="C:\Users\ibm\Desktop\New folder\IMG-20190220-WA0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1571612"/>
            <a:ext cx="3071834" cy="321471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42844" y="285728"/>
            <a:ext cx="5643602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Take freshly prepared 1 % sodium hypochlorite.</a:t>
            </a:r>
          </a:p>
          <a:p>
            <a:r>
              <a:rPr lang="en-US" sz="2800" dirty="0" smtClean="0"/>
              <a:t>     - Preparing hypochlorite solution</a:t>
            </a:r>
          </a:p>
          <a:p>
            <a:r>
              <a:rPr lang="en-US" sz="2800" dirty="0" smtClean="0"/>
              <a:t>     - dilution 1:4</a:t>
            </a:r>
          </a:p>
          <a:p>
            <a:r>
              <a:rPr lang="en-US" sz="2800" dirty="0" smtClean="0"/>
              <a:t>     - For 1 </a:t>
            </a:r>
            <a:r>
              <a:rPr lang="en-US" sz="2800" dirty="0" err="1" smtClean="0"/>
              <a:t>litre</a:t>
            </a:r>
            <a:r>
              <a:rPr lang="en-US" sz="2800" dirty="0" smtClean="0"/>
              <a:t> solution,</a:t>
            </a:r>
          </a:p>
          <a:p>
            <a:pPr>
              <a:buNone/>
            </a:pPr>
            <a:r>
              <a:rPr lang="en-US" sz="2800" dirty="0" smtClean="0"/>
              <a:t>         200ml sodium hypochlorite + </a:t>
            </a:r>
          </a:p>
          <a:p>
            <a:pPr>
              <a:buNone/>
            </a:pPr>
            <a:r>
              <a:rPr lang="en-US" sz="2800" dirty="0" smtClean="0"/>
              <a:t>         800ml water</a:t>
            </a:r>
          </a:p>
          <a:p>
            <a:pPr>
              <a:buFont typeface="Arial" pitchFamily="34" charset="0"/>
              <a:buChar char="•"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Commercially 4-5 % HOCL is available</a:t>
            </a:r>
          </a:p>
          <a:p>
            <a:pPr marL="0" lvl="1">
              <a:buFont typeface="Arial" pitchFamily="34" charset="0"/>
              <a:buChar char="•"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Pore 1 % HOCL on spillage area and keep it for 20 minute with “CAUTION BOARD” </a:t>
            </a:r>
          </a:p>
          <a:p>
            <a:pPr>
              <a:buFont typeface="Arial" pitchFamily="34" charset="0"/>
              <a:buChar char="•"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7159" y="714356"/>
            <a:ext cx="521497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After it take the blood absorbed towel/cotton and discard in yellow container </a:t>
            </a:r>
          </a:p>
          <a:p>
            <a:pPr>
              <a:buFont typeface="Arial" pitchFamily="34" charset="0"/>
              <a:buChar char="•"/>
            </a:pP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Remove gloves and discard them.</a:t>
            </a:r>
          </a:p>
          <a:p>
            <a:pPr>
              <a:buFont typeface="Arial" pitchFamily="34" charset="0"/>
              <a:buChar char="•"/>
            </a:pP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Wash hands carefully with soap and water.</a:t>
            </a:r>
          </a:p>
        </p:txBody>
      </p:sp>
      <p:pic>
        <p:nvPicPr>
          <p:cNvPr id="5" name="Picture 4" descr="C:\Users\ibm\Desktop\New folder\IMG-20190220-WA00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500042"/>
            <a:ext cx="2786066" cy="2571768"/>
          </a:xfrm>
          <a:prstGeom prst="rect">
            <a:avLst/>
          </a:prstGeom>
          <a:noFill/>
        </p:spPr>
      </p:pic>
      <p:pic>
        <p:nvPicPr>
          <p:cNvPr id="6" name="Picture 2" descr="C:\Users\ibm\Desktop\New folder\IMG-20190220-WA00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3571876"/>
            <a:ext cx="2714629" cy="2705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29510" cy="1143000"/>
          </a:xfrm>
        </p:spPr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Needle stick injury policy:-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600200"/>
            <a:ext cx="5929354" cy="4525963"/>
          </a:xfrm>
        </p:spPr>
        <p:txBody>
          <a:bodyPr>
            <a:normAutofit lnSpcReduction="10000"/>
          </a:bodyPr>
          <a:lstStyle/>
          <a:p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NSI occurs when the skin is accidentally punctured by a used needle, which has been in contact with blood, tissue or other body fluids before the exposure.</a:t>
            </a:r>
          </a:p>
          <a:p>
            <a:r>
              <a:rPr lang="en-US" sz="3300" b="1" dirty="0" smtClean="0">
                <a:latin typeface="Times New Roman" pitchFamily="18" charset="0"/>
                <a:cs typeface="Times New Roman" pitchFamily="18" charset="0"/>
              </a:rPr>
              <a:t>NSI lead to transmission of –</a:t>
            </a:r>
          </a:p>
          <a:p>
            <a:pPr>
              <a:buNone/>
            </a:pP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 - blood borne diseases</a:t>
            </a:r>
          </a:p>
          <a:p>
            <a:pPr>
              <a:buNone/>
            </a:pP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 - HBV, HCV, HIV</a:t>
            </a:r>
          </a:p>
          <a:p>
            <a:endParaRPr lang="en-US" sz="33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33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ibm\Desktop\New folder\IMG_20190220_10315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93639" y="2428868"/>
            <a:ext cx="2597975" cy="2286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rmAutofit/>
          </a:bodyPr>
          <a:lstStyle/>
          <a:p>
            <a:r>
              <a:rPr lang="en-US" sz="3500" b="1" dirty="0" smtClean="0">
                <a:latin typeface="Times New Roman" pitchFamily="18" charset="0"/>
                <a:cs typeface="Times New Roman" pitchFamily="18" charset="0"/>
              </a:rPr>
              <a:t>Risk to Needle Stick Injury 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- Laboratory technician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- Health care workers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- Surgeons &amp; Surgical staff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- Bio-Medical Waste (BMW) collectors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- Nursing staff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0"/>
            <a:ext cx="8143932" cy="1071546"/>
          </a:xfrm>
        </p:spPr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Causes of Need Stick Injury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000108"/>
            <a:ext cx="8572560" cy="5643602"/>
          </a:xfrm>
        </p:spPr>
        <p:txBody>
          <a:bodyPr>
            <a:normAutofit/>
          </a:bodyPr>
          <a:lstStyle/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Most frequently during and after blood collection</a:t>
            </a:r>
          </a:p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During recapping of needle </a:t>
            </a:r>
          </a:p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During removal of needle from phlebotomy holder</a:t>
            </a:r>
          </a:p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Carrying blood / fluid collected syringe with needle.</a:t>
            </a:r>
          </a:p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Disposal system failures – </a:t>
            </a:r>
          </a:p>
          <a:p>
            <a:pPr>
              <a:buNone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  - over-filling of white plastic containers with needle</a:t>
            </a:r>
          </a:p>
          <a:p>
            <a:pPr>
              <a:buNone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  - needles sticking out of containers</a:t>
            </a:r>
          </a:p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Patients movement (children)</a:t>
            </a:r>
          </a:p>
          <a:p>
            <a:pPr>
              <a:buNone/>
            </a:pP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Management of NSI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285860"/>
            <a:ext cx="8572560" cy="4840303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Stop the procedure immediately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Wash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injured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area gently with running tap water &amp; soap as soon as possible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Don’t apply pressure to wound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Allow it to bleed freely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Apply an antiseptic and a clean dressing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Contact medical office / local doctor / hospital emergency department within 24 hrs for further management.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Collect patient blood sample for evaluation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Dispose of the needle safely.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7356" y="-24"/>
            <a:ext cx="5757874" cy="1143000"/>
          </a:xfrm>
        </p:spPr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Prevention:-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2984"/>
            <a:ext cx="8858280" cy="5715016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Safe disposal of needle in white plastic puncher proof  container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Discard Plastic container as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it fill up 2/3 of it’s size.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se special needle with needle cover &amp; lock system as well as easily needle detachable system  for blood collection.</a:t>
            </a:r>
          </a:p>
          <a:p>
            <a:pPr>
              <a:buNone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71022-985337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72066" y="2786058"/>
            <a:ext cx="4071966" cy="4071966"/>
          </a:xfrm>
        </p:spPr>
      </p:pic>
      <p:pic>
        <p:nvPicPr>
          <p:cNvPr id="5" name="Picture 4" descr="XX1849-BD_VacutainerHolderBox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" y="2571744"/>
            <a:ext cx="4286280" cy="4286280"/>
          </a:xfrm>
          <a:prstGeom prst="rect">
            <a:avLst/>
          </a:prstGeom>
        </p:spPr>
      </p:pic>
      <p:pic>
        <p:nvPicPr>
          <p:cNvPr id="6" name="Picture 5" descr="eclipse-shielding-needle_C_MPS_HY_0616-000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6182" y="214290"/>
            <a:ext cx="2428892" cy="3144197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ibm\Desktop\New folder\18-27-47-needle-stick-injury-17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714356"/>
            <a:ext cx="6858048" cy="52864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Mercury spillage policy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357298"/>
            <a:ext cx="8643998" cy="5143536"/>
          </a:xfrm>
        </p:spPr>
        <p:txBody>
          <a:bodyPr>
            <a:normAutofit lnSpcReduction="10000"/>
          </a:bodyPr>
          <a:lstStyle/>
          <a:p>
            <a:r>
              <a:rPr lang="en-US" sz="3500" b="1" dirty="0" smtClean="0">
                <a:latin typeface="Times New Roman" pitchFamily="18" charset="0"/>
                <a:cs typeface="Times New Roman" pitchFamily="18" charset="0"/>
              </a:rPr>
              <a:t>Use of Mercury :-</a:t>
            </a:r>
          </a:p>
          <a:p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Mercury is a major component of dental amalgam</a:t>
            </a:r>
          </a:p>
          <a:p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Material used by dentists to fill irregular cavities in teeth.</a:t>
            </a:r>
          </a:p>
          <a:p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Used in thermometer, barometer, manometer, and sphygnomanometer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Ethaymercury is used as a preservativative in some vaccines</a:t>
            </a:r>
            <a:endParaRPr lang="en-US" sz="35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5143512"/>
            <a:ext cx="7858180" cy="1357314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990000"/>
                </a:solidFill>
                <a:latin typeface="Castellar" pitchFamily="18" charset="0"/>
                <a:ea typeface="Arial Unicode MS" pitchFamily="34" charset="-128"/>
                <a:cs typeface="Arial Unicode MS" pitchFamily="34" charset="-128"/>
              </a:rPr>
              <a:t>THANK YOU</a:t>
            </a:r>
            <a:endParaRPr lang="en-IN" sz="6000" b="1" dirty="0">
              <a:solidFill>
                <a:srgbClr val="990000"/>
              </a:solidFill>
              <a:latin typeface="Castellar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6146" name="Picture 2" descr="C:\Users\ibm\Desktop\New folder\18-25-58-needle-stick-injury-32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14290"/>
            <a:ext cx="6028318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401080" cy="1143000"/>
          </a:xfrm>
        </p:spPr>
        <p:txBody>
          <a:bodyPr>
            <a:normAutofit/>
          </a:bodyPr>
          <a:lstStyle/>
          <a:p>
            <a:r>
              <a:rPr lang="en-US" sz="3800" b="1" dirty="0" smtClean="0"/>
              <a:t>Cause of mercury poisining/hazard</a:t>
            </a:r>
            <a:endParaRPr lang="en-IN" sz="3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People are mainly exposed to methaylmercury, when they eat fish and shellfish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Broken fever thermometer in mouth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Silver dental fillings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Exposure to toxic air in industrialized communities</a:t>
            </a: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58204" cy="664371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Hazard of Mercury:-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Nervous system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Irritability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Memory problems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Confusion – delirium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/>
              <a:t>Muscle weakness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Numbness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Hearing and speech difficulties</a:t>
            </a:r>
            <a:endParaRPr lang="en-US" sz="2400" dirty="0" smtClean="0"/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Digestive system</a:t>
            </a: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Peptic ulcer</a:t>
            </a: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Peptic perforation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Respiratory systems</a:t>
            </a: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Mergury fume - breathlessness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Threat to the development of the child in utero</a:t>
            </a:r>
            <a:endParaRPr lang="en-US" sz="2400" dirty="0" smtClean="0"/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Component of mercury spillage kit:-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Mercury absorbent -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Absorbant powder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Safety goggles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latex gloves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Mercury cleanup wipes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Dust pan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Hand boom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Disposal bag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324" y="-24"/>
            <a:ext cx="840108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Process of cleaning mercury spillage:-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357298"/>
            <a:ext cx="5929354" cy="5072098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Remove the broken thermometer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wrap broken thermometer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dispose as per BMW rule.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Collect the mercury globules together with the scoope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Using the syringe, pick up a mercury and place it in waste plastic bottle.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ibm\Desktop\1\IMG-20190219-WA0012~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0" y="1357298"/>
            <a:ext cx="2568224" cy="1571636"/>
          </a:xfrm>
          <a:prstGeom prst="rect">
            <a:avLst/>
          </a:prstGeom>
          <a:noFill/>
        </p:spPr>
      </p:pic>
      <p:pic>
        <p:nvPicPr>
          <p:cNvPr id="1027" name="Picture 3" descr="C:\Users\ibm\Desktop\1\IMG-20190219-WA0007~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3214686"/>
            <a:ext cx="2571768" cy="1500197"/>
          </a:xfrm>
          <a:prstGeom prst="rect">
            <a:avLst/>
          </a:prstGeom>
          <a:noFill/>
        </p:spPr>
      </p:pic>
      <p:pic>
        <p:nvPicPr>
          <p:cNvPr id="1028" name="Picture 4" descr="C:\Users\ibm\Desktop\1\IMG-20190219-WA0008~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4929198"/>
            <a:ext cx="2476495" cy="14287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7158" y="142852"/>
            <a:ext cx="607223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2050" name="Picture 2" descr="C:\Users\ibm\Desktop\1\IMG-20190219-WA0014~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40" y="857232"/>
            <a:ext cx="2357454" cy="1500198"/>
          </a:xfrm>
          <a:prstGeom prst="rect">
            <a:avLst/>
          </a:prstGeom>
          <a:noFill/>
        </p:spPr>
      </p:pic>
      <p:pic>
        <p:nvPicPr>
          <p:cNvPr id="2051" name="Picture 3" descr="C:\Users\ibm\Desktop\1\IMG-20190219-WA0011~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23210" y="2428868"/>
            <a:ext cx="2420822" cy="1428760"/>
          </a:xfrm>
          <a:prstGeom prst="rect">
            <a:avLst/>
          </a:prstGeom>
          <a:noFill/>
        </p:spPr>
      </p:pic>
      <p:pic>
        <p:nvPicPr>
          <p:cNvPr id="2052" name="Picture 4" descr="C:\Users\ibm\Desktop\1\IMG-20190219-WA0009~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40" y="4000504"/>
            <a:ext cx="2286016" cy="1357322"/>
          </a:xfrm>
          <a:prstGeom prst="rect">
            <a:avLst/>
          </a:prstGeom>
          <a:noFill/>
        </p:spPr>
      </p:pic>
      <p:pic>
        <p:nvPicPr>
          <p:cNvPr id="11" name="Picture 10" descr="IMG-20190219-WA0010~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15140" y="5500750"/>
            <a:ext cx="2286016" cy="1357274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0" y="928670"/>
            <a:ext cx="6500826" cy="5929330"/>
          </a:xfrm>
        </p:spPr>
        <p:txBody>
          <a:bodyPr>
            <a:normAutofit lnSpcReduction="10000"/>
          </a:bodyPr>
          <a:lstStyle/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Cover the spillage area with powder</a:t>
            </a:r>
          </a:p>
          <a:p>
            <a:pPr lvl="1">
              <a:buFont typeface="Arial" pitchFamily="34" charset="0"/>
              <a:buChar char="•"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calcium hydroxide </a:t>
            </a:r>
          </a:p>
          <a:p>
            <a:pPr lvl="1">
              <a:buFont typeface="Arial" pitchFamily="34" charset="0"/>
              <a:buChar char="•"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sulpher </a:t>
            </a:r>
          </a:p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By using scoope, mix powder with spilt mercury.</a:t>
            </a:r>
          </a:p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Brush the contaminated powder into the scoope and place it into waste container </a:t>
            </a:r>
          </a:p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And cap the container tightly and can be kept safely.</a:t>
            </a:r>
          </a:p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Dispose of waste material in the incineration waste stream. 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14324" y="-24"/>
            <a:ext cx="8401080" cy="785818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Process of cleaning mercury spillage:-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072494" cy="1214446"/>
          </a:xfrm>
        </p:spPr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BLOOD SPILLAGE POLICY</a:t>
            </a:r>
            <a:endParaRPr lang="en-IN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214422"/>
            <a:ext cx="8358246" cy="5214974"/>
          </a:xfrm>
        </p:spPr>
        <p:txBody>
          <a:bodyPr>
            <a:noAutofit/>
          </a:bodyPr>
          <a:lstStyle/>
          <a:p>
            <a:endParaRPr lang="en-US" sz="29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Spillage of blood or other body fluid present a risk of disease transmission to laboratory workers.</a:t>
            </a:r>
          </a:p>
          <a:p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Blood spillage may occur due to</a:t>
            </a:r>
          </a:p>
          <a:p>
            <a:pPr lvl="1"/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laboratory sample breaks in the phlebotomy area</a:t>
            </a:r>
          </a:p>
          <a:p>
            <a:pPr lvl="1"/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during transport of clinical sample</a:t>
            </a:r>
          </a:p>
          <a:p>
            <a:pPr lvl="1"/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excessive bleeding during the procedure.</a:t>
            </a:r>
          </a:p>
          <a:p>
            <a:pPr>
              <a:buNone/>
            </a:pPr>
            <a:endParaRPr lang="en-US" sz="2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>
              <a:buNone/>
            </a:pP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en-IN" sz="29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4857784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Spillage Kit</a:t>
            </a:r>
            <a:endParaRPr lang="en-IN" sz="3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428736"/>
            <a:ext cx="5715040" cy="5214974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leak proof yellow bag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Yellow container for disposal of waste material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Scraper and Pan to collect spills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Rubber / Heavy duty gloves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Lab coat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Paper to soak spillage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Safety glasses for eye protection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1% Sodium hypochlorite</a:t>
            </a:r>
          </a:p>
          <a:p>
            <a:r>
              <a:rPr lang="en-US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Non sterile gloves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ibm\Desktop\1\IMG-20190219-WA0013~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-24"/>
            <a:ext cx="3357554" cy="3286148"/>
          </a:xfrm>
          <a:prstGeom prst="rect">
            <a:avLst/>
          </a:prstGeom>
          <a:noFill/>
        </p:spPr>
      </p:pic>
      <p:pic>
        <p:nvPicPr>
          <p:cNvPr id="6" name="Picture 3" descr="C:\Users\ibm\Desktop\New folder\IMG-20190220-WA00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3429000"/>
            <a:ext cx="3143272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597</TotalTime>
  <Words>756</Words>
  <Application>Microsoft Office PowerPoint</Application>
  <PresentationFormat>On-screen Show (4:3)</PresentationFormat>
  <Paragraphs>138</Paragraphs>
  <Slides>20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Mercury Spillage Blood Spillage  Needle stick injury </vt:lpstr>
      <vt:lpstr>Mercury spillage policy</vt:lpstr>
      <vt:lpstr>Cause of mercury poisining/hazard</vt:lpstr>
      <vt:lpstr>Slide 4</vt:lpstr>
      <vt:lpstr>Component of mercury spillage kit:-</vt:lpstr>
      <vt:lpstr>Process of cleaning mercury spillage:-</vt:lpstr>
      <vt:lpstr>Process of cleaning mercury spillage:-</vt:lpstr>
      <vt:lpstr>BLOOD SPILLAGE POLICY</vt:lpstr>
      <vt:lpstr>Spillage Kit</vt:lpstr>
      <vt:lpstr>Slide 10</vt:lpstr>
      <vt:lpstr>Slide 11</vt:lpstr>
      <vt:lpstr>Slide 12</vt:lpstr>
      <vt:lpstr>Needle stick injury policy:-</vt:lpstr>
      <vt:lpstr>Slide 14</vt:lpstr>
      <vt:lpstr>Causes of Need Stick Injury</vt:lpstr>
      <vt:lpstr> Management of NSI</vt:lpstr>
      <vt:lpstr>Prevention:-</vt:lpstr>
      <vt:lpstr>Slide 18</vt:lpstr>
      <vt:lpstr>Slide 19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BLOOD SPILLAGE POLICY</dc:title>
  <dc:creator>ibm</dc:creator>
  <cp:lastModifiedBy>Be Human</cp:lastModifiedBy>
  <cp:revision>176</cp:revision>
  <dcterms:created xsi:type="dcterms:W3CDTF">2019-02-18T13:48:11Z</dcterms:created>
  <dcterms:modified xsi:type="dcterms:W3CDTF">2019-03-05T11:24:01Z</dcterms:modified>
</cp:coreProperties>
</file>