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9"/>
  </p:notesMasterIdLst>
  <p:sldIdLst>
    <p:sldId id="257" r:id="rId2"/>
    <p:sldId id="290" r:id="rId3"/>
    <p:sldId id="278" r:id="rId4"/>
    <p:sldId id="283" r:id="rId5"/>
    <p:sldId id="288" r:id="rId6"/>
    <p:sldId id="271" r:id="rId7"/>
    <p:sldId id="284" r:id="rId8"/>
    <p:sldId id="260" r:id="rId9"/>
    <p:sldId id="263" r:id="rId10"/>
    <p:sldId id="264" r:id="rId11"/>
    <p:sldId id="291" r:id="rId12"/>
    <p:sldId id="292" r:id="rId13"/>
    <p:sldId id="265" r:id="rId14"/>
    <p:sldId id="268" r:id="rId15"/>
    <p:sldId id="285" r:id="rId16"/>
    <p:sldId id="279" r:id="rId17"/>
    <p:sldId id="270" r:id="rId18"/>
    <p:sldId id="272" r:id="rId19"/>
    <p:sldId id="273" r:id="rId20"/>
    <p:sldId id="302" r:id="rId21"/>
    <p:sldId id="275" r:id="rId22"/>
    <p:sldId id="276" r:id="rId23"/>
    <p:sldId id="277" r:id="rId24"/>
    <p:sldId id="293" r:id="rId25"/>
    <p:sldId id="294" r:id="rId26"/>
    <p:sldId id="295" r:id="rId27"/>
    <p:sldId id="296" r:id="rId28"/>
    <p:sldId id="303" r:id="rId29"/>
    <p:sldId id="297" r:id="rId30"/>
    <p:sldId id="298" r:id="rId31"/>
    <p:sldId id="306" r:id="rId32"/>
    <p:sldId id="304" r:id="rId33"/>
    <p:sldId id="299" r:id="rId34"/>
    <p:sldId id="307" r:id="rId35"/>
    <p:sldId id="300" r:id="rId36"/>
    <p:sldId id="301" r:id="rId37"/>
    <p:sldId id="30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0A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0" autoAdjust="0"/>
    <p:restoredTop sz="97864" autoAdjust="0"/>
  </p:normalViewPr>
  <p:slideViewPr>
    <p:cSldViewPr>
      <p:cViewPr varScale="1">
        <p:scale>
          <a:sx n="83" d="100"/>
          <a:sy n="83" d="100"/>
        </p:scale>
        <p:origin x="-152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FEBD7-2EC1-4F4C-B1A4-62B45F17A128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2C3FD-D4B3-4695-AB9F-B223AFB7E4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2C3FD-D4B3-4695-AB9F-B223AFB7E4B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2C3FD-D4B3-4695-AB9F-B223AFB7E4B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7D9FD-1D82-4645-A6CC-52B2BAF0E22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5ECF3-9E6F-47C9-8594-BCB2146D2AE3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bl-india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11403"/>
                </a:solidFill>
              </a:rPr>
              <a:t>NATIONAL  ACCREDITATION  BOARD FOR  TESTING  &amp;  CALIBRATION LABORATORIES </a:t>
            </a:r>
            <a:endParaRPr lang="en-US" b="1" dirty="0">
              <a:solidFill>
                <a:srgbClr val="511403"/>
              </a:solidFill>
            </a:endParaRPr>
          </a:p>
        </p:txBody>
      </p:sp>
      <p:pic>
        <p:nvPicPr>
          <p:cNvPr id="4" name="Content Placeholder 3" descr="nab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651609"/>
            <a:ext cx="4040188" cy="2997819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257800" y="3048000"/>
            <a:ext cx="3047999" cy="274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       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Chandani   Borad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Bhakti   Saliya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Urvisha   Jagani 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Hetal   Vadaliya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    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165225"/>
          </a:xfrm>
        </p:spPr>
        <p:txBody>
          <a:bodyPr/>
          <a:lstStyle/>
          <a:p>
            <a:r>
              <a:rPr lang="en-US" b="1" dirty="0" smtClean="0"/>
              <a:t>Medical laboratories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6934200" cy="4724400"/>
          </a:xfrm>
        </p:spPr>
        <p:txBody>
          <a:bodyPr>
            <a:normAutofit/>
          </a:bodyPr>
          <a:lstStyle/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+mj-lt"/>
              <a:cs typeface="Arial" charset="0"/>
            </a:endParaRP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Clinical Biochemistry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Clinical Pathology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Genetics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Cytopathology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Hematology &amp; Immuno-haematology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Histopathology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Microbiology&amp; Serology</a:t>
            </a:r>
          </a:p>
          <a:p>
            <a:pPr marL="292100" indent="-29210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Nuclear Medicine  (only in-vitro tests)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MRA 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71525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Mutual Recognition </a:t>
            </a:r>
            <a:r>
              <a:rPr lang="en-US" altLang="en-US" b="1" dirty="0" smtClean="0"/>
              <a:t>Agreement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ISO (ILAC), APLAC and NABL  are interconnected.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ISO,APLAC,NATA &amp; NABL linked to the same standardization (ISO) in testing procedures.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MRA indicate synchronization of standard requirement between all bodies.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Example….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ISO – laboratory personnel should be competent for intended purpose.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NABL – MLT  , B.Sc. , M.Sc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NATA - depend on their respective country criteria.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Information About Laboratory Required by NABL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Testing / Calibration / Medical</a:t>
            </a:r>
          </a:p>
          <a:p>
            <a:r>
              <a:rPr lang="en-US" dirty="0" smtClean="0"/>
              <a:t>Full time / Part time</a:t>
            </a:r>
          </a:p>
          <a:p>
            <a:r>
              <a:rPr lang="en-US" dirty="0" smtClean="0"/>
              <a:t>Fixed / Mobile</a:t>
            </a:r>
          </a:p>
          <a:p>
            <a:r>
              <a:rPr lang="en-US" dirty="0" smtClean="0"/>
              <a:t>Legal identity / status /registration</a:t>
            </a:r>
          </a:p>
          <a:p>
            <a:r>
              <a:rPr lang="en-US" dirty="0" smtClean="0"/>
              <a:t>Name of the CAB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zh-CN" b="1" dirty="0"/>
              <a:t>Benefits of Accreditation</a:t>
            </a:r>
          </a:p>
        </p:txBody>
      </p:sp>
      <p:sp>
        <p:nvSpPr>
          <p:cNvPr id="1048617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610600" cy="51816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altLang="zh-CN" sz="2800" dirty="0" smtClean="0">
                <a:solidFill>
                  <a:schemeClr val="tx1"/>
                </a:solidFill>
              </a:rPr>
              <a:t>Promise to clients about good laboratory practice</a:t>
            </a:r>
          </a:p>
          <a:p>
            <a:pPr marL="457200" indent="-457200" algn="l">
              <a:buAutoNum type="arabicPeriod"/>
            </a:pPr>
            <a:r>
              <a:rPr lang="en-US" altLang="zh-CN" sz="2800" dirty="0" smtClean="0">
                <a:solidFill>
                  <a:schemeClr val="tx1"/>
                </a:solidFill>
              </a:rPr>
              <a:t>National </a:t>
            </a:r>
            <a:r>
              <a:rPr lang="en-US" altLang="zh-CN" sz="2800" dirty="0">
                <a:solidFill>
                  <a:schemeClr val="tx1"/>
                </a:solidFill>
              </a:rPr>
              <a:t>and international </a:t>
            </a:r>
            <a:r>
              <a:rPr lang="en-US" altLang="zh-CN" sz="2800" dirty="0" smtClean="0">
                <a:solidFill>
                  <a:schemeClr val="tx1"/>
                </a:solidFill>
              </a:rPr>
              <a:t>recognition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4.   Provides </a:t>
            </a:r>
            <a:r>
              <a:rPr lang="en-US" altLang="zh-CN" sz="2800" dirty="0">
                <a:solidFill>
                  <a:schemeClr val="tx1"/>
                </a:solidFill>
              </a:rPr>
              <a:t>global </a:t>
            </a:r>
            <a:r>
              <a:rPr lang="en-US" altLang="zh-CN" sz="2800" dirty="0" smtClean="0">
                <a:solidFill>
                  <a:schemeClr val="tx1"/>
                </a:solidFill>
              </a:rPr>
              <a:t>similarity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5.   Provides comparability in measurements of test results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6.   Doctors </a:t>
            </a:r>
            <a:r>
              <a:rPr lang="en-US" altLang="zh-CN" sz="2800" dirty="0">
                <a:solidFill>
                  <a:schemeClr val="tx1"/>
                </a:solidFill>
              </a:rPr>
              <a:t>can </a:t>
            </a:r>
            <a:r>
              <a:rPr lang="en-US" altLang="zh-CN" sz="2800" dirty="0" smtClean="0">
                <a:solidFill>
                  <a:schemeClr val="tx1"/>
                </a:solidFill>
              </a:rPr>
              <a:t>rely </a:t>
            </a:r>
            <a:r>
              <a:rPr lang="en-US" altLang="zh-CN" sz="2800" dirty="0">
                <a:solidFill>
                  <a:schemeClr val="tx1"/>
                </a:solidFill>
              </a:rPr>
              <a:t>on test results</a:t>
            </a: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7.   Improve staff motivation for work with system.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8.   Confidence in </a:t>
            </a:r>
            <a:r>
              <a:rPr lang="en-US" altLang="zh-CN" sz="2800" dirty="0">
                <a:solidFill>
                  <a:schemeClr val="tx1"/>
                </a:solidFill>
              </a:rPr>
              <a:t>the event of </a:t>
            </a:r>
            <a:r>
              <a:rPr lang="en-US" altLang="zh-CN" sz="2800" dirty="0" smtClean="0">
                <a:solidFill>
                  <a:schemeClr val="tx1"/>
                </a:solidFill>
              </a:rPr>
              <a:t>legal challenge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9.   Saves </a:t>
            </a:r>
            <a:r>
              <a:rPr lang="en-US" altLang="zh-CN" sz="2800" dirty="0">
                <a:solidFill>
                  <a:schemeClr val="tx1"/>
                </a:solidFill>
              </a:rPr>
              <a:t>money by </a:t>
            </a:r>
            <a:r>
              <a:rPr lang="en-US" altLang="zh-CN" sz="2800" dirty="0" smtClean="0">
                <a:solidFill>
                  <a:schemeClr val="tx1"/>
                </a:solidFill>
              </a:rPr>
              <a:t>putting system in work for good service.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Preparation of CAB before applying for NABL Accreditation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Appoint quality manager who has done “Internal Auditor Course as per ISO:15189:2012.”</a:t>
            </a:r>
          </a:p>
          <a:p>
            <a:r>
              <a:rPr lang="en-US" dirty="0" smtClean="0"/>
              <a:t>Designate QM, TM &amp; LD</a:t>
            </a:r>
          </a:p>
          <a:p>
            <a:r>
              <a:rPr lang="en-US" dirty="0" smtClean="0"/>
              <a:t>EQAS &amp;  IQC for all parameters</a:t>
            </a:r>
          </a:p>
          <a:p>
            <a:r>
              <a:rPr lang="en-US" dirty="0" smtClean="0"/>
              <a:t>Prepare quality manual and quality system manual </a:t>
            </a:r>
          </a:p>
          <a:p>
            <a:r>
              <a:rPr lang="en-US" dirty="0" smtClean="0"/>
              <a:t>Preparing SOP and WDI related to different process</a:t>
            </a:r>
          </a:p>
          <a:p>
            <a:r>
              <a:rPr lang="en-US" dirty="0" smtClean="0"/>
              <a:t>Training for all laboratory personnel.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26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ACCREDITATION PROCESS</a:t>
            </a:r>
          </a:p>
        </p:txBody>
      </p:sp>
      <p:sp>
        <p:nvSpPr>
          <p:cNvPr id="38915" name="Text Box 102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066800" y="6096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Application for Accreditation   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 (by Laboratory)</a:t>
            </a:r>
          </a:p>
        </p:txBody>
      </p:sp>
      <p:sp>
        <p:nvSpPr>
          <p:cNvPr id="38916" name="Line 1028"/>
          <p:cNvSpPr>
            <a:spLocks noChangeShapeType="1"/>
          </p:cNvSpPr>
          <p:nvPr/>
        </p:nvSpPr>
        <p:spPr bwMode="auto">
          <a:xfrm>
            <a:off x="2667000" y="11430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17" name="Text Box 1029"/>
          <p:cNvSpPr txBox="1">
            <a:spLocks noChangeArrowheads="1"/>
          </p:cNvSpPr>
          <p:nvPr/>
        </p:nvSpPr>
        <p:spPr bwMode="auto">
          <a:xfrm>
            <a:off x="1066800" y="1295400"/>
            <a:ext cx="3352800" cy="8302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Acknowledgement &amp; Scrutiny of Application 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 (by NABL Secretariat)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)</a:t>
            </a:r>
          </a:p>
        </p:txBody>
      </p:sp>
      <p:sp>
        <p:nvSpPr>
          <p:cNvPr id="38918" name="Line 1030"/>
          <p:cNvSpPr>
            <a:spLocks noChangeShapeType="1"/>
          </p:cNvSpPr>
          <p:nvPr/>
        </p:nvSpPr>
        <p:spPr bwMode="auto">
          <a:xfrm>
            <a:off x="2667000" y="1828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19" name="Text Box 1031"/>
          <p:cNvSpPr txBox="1">
            <a:spLocks noChangeArrowheads="1"/>
          </p:cNvSpPr>
          <p:nvPr/>
        </p:nvSpPr>
        <p:spPr bwMode="auto">
          <a:xfrm>
            <a:off x="1066800" y="20574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Adequacy of Quality Manual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 (by Lead Assessor)</a:t>
            </a:r>
          </a:p>
        </p:txBody>
      </p:sp>
      <p:sp>
        <p:nvSpPr>
          <p:cNvPr id="38920" name="Line 1032"/>
          <p:cNvSpPr>
            <a:spLocks noChangeShapeType="1"/>
          </p:cNvSpPr>
          <p:nvPr/>
        </p:nvSpPr>
        <p:spPr bwMode="auto">
          <a:xfrm>
            <a:off x="2667000" y="25146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21" name="Text Box 1033"/>
          <p:cNvSpPr txBox="1">
            <a:spLocks noChangeArrowheads="1"/>
          </p:cNvSpPr>
          <p:nvPr/>
        </p:nvSpPr>
        <p:spPr bwMode="auto">
          <a:xfrm>
            <a:off x="1066800" y="26670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Pre-Assessment of Laboratory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 (by Lead Assessor)</a:t>
            </a:r>
          </a:p>
        </p:txBody>
      </p:sp>
      <p:sp>
        <p:nvSpPr>
          <p:cNvPr id="38922" name="Line 1034"/>
          <p:cNvSpPr>
            <a:spLocks noChangeShapeType="1"/>
          </p:cNvSpPr>
          <p:nvPr/>
        </p:nvSpPr>
        <p:spPr bwMode="auto">
          <a:xfrm>
            <a:off x="26670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23" name="Text Box 1035"/>
          <p:cNvSpPr txBox="1">
            <a:spLocks noChangeArrowheads="1"/>
          </p:cNvSpPr>
          <p:nvPr/>
        </p:nvSpPr>
        <p:spPr bwMode="auto">
          <a:xfrm>
            <a:off x="1066800" y="33528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Final Assessment of Laboratory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(by Assessment Team)</a:t>
            </a:r>
          </a:p>
        </p:txBody>
      </p:sp>
      <p:sp>
        <p:nvSpPr>
          <p:cNvPr id="38924" name="Line 1036"/>
          <p:cNvSpPr>
            <a:spLocks noChangeShapeType="1"/>
          </p:cNvSpPr>
          <p:nvPr/>
        </p:nvSpPr>
        <p:spPr bwMode="auto">
          <a:xfrm>
            <a:off x="2667000" y="38862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25" name="Text Box 1037"/>
          <p:cNvSpPr txBox="1">
            <a:spLocks noChangeArrowheads="1"/>
          </p:cNvSpPr>
          <p:nvPr/>
        </p:nvSpPr>
        <p:spPr bwMode="auto">
          <a:xfrm>
            <a:off x="1066800" y="40386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Scrutiny of Assessment Report   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 (by NABL Secretariat)</a:t>
            </a:r>
          </a:p>
        </p:txBody>
      </p:sp>
      <p:sp>
        <p:nvSpPr>
          <p:cNvPr id="38926" name="Line 1038"/>
          <p:cNvSpPr>
            <a:spLocks noChangeShapeType="1"/>
          </p:cNvSpPr>
          <p:nvPr/>
        </p:nvSpPr>
        <p:spPr bwMode="auto">
          <a:xfrm>
            <a:off x="2667000" y="4572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27" name="Text Box 1039"/>
          <p:cNvSpPr txBox="1">
            <a:spLocks noChangeArrowheads="1"/>
          </p:cNvSpPr>
          <p:nvPr/>
        </p:nvSpPr>
        <p:spPr bwMode="auto">
          <a:xfrm>
            <a:off x="1066800" y="47244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Recommendations for Accreditation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(by Accreditation Committee)</a:t>
            </a:r>
          </a:p>
        </p:txBody>
      </p:sp>
      <p:sp>
        <p:nvSpPr>
          <p:cNvPr id="38928" name="Line 1040"/>
          <p:cNvSpPr>
            <a:spLocks noChangeShapeType="1"/>
          </p:cNvSpPr>
          <p:nvPr/>
        </p:nvSpPr>
        <p:spPr bwMode="auto">
          <a:xfrm>
            <a:off x="2667000" y="52578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29" name="Text Box 1041"/>
          <p:cNvSpPr txBox="1">
            <a:spLocks noChangeArrowheads="1"/>
          </p:cNvSpPr>
          <p:nvPr/>
        </p:nvSpPr>
        <p:spPr bwMode="auto">
          <a:xfrm>
            <a:off x="1066800" y="5410200"/>
            <a:ext cx="3352800" cy="5540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Approval for Accreditation       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(( by Chairman NABL)</a:t>
            </a:r>
          </a:p>
        </p:txBody>
      </p:sp>
      <p:sp>
        <p:nvSpPr>
          <p:cNvPr id="38930" name="Line 1042"/>
          <p:cNvSpPr>
            <a:spLocks noChangeShapeType="1"/>
          </p:cNvSpPr>
          <p:nvPr/>
        </p:nvSpPr>
        <p:spPr bwMode="auto">
          <a:xfrm>
            <a:off x="2667000" y="59436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31" name="Text Box 1043"/>
          <p:cNvSpPr txBox="1">
            <a:spLocks noChangeArrowheads="1"/>
          </p:cNvSpPr>
          <p:nvPr/>
        </p:nvSpPr>
        <p:spPr bwMode="auto">
          <a:xfrm>
            <a:off x="1066800" y="6096000"/>
            <a:ext cx="3352800" cy="461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Issue of Accreditation Certificate                     </a:t>
            </a:r>
          </a:p>
          <a:p>
            <a:pPr algn="ctr"/>
            <a:r>
              <a:rPr lang="en-US" sz="1200" dirty="0">
                <a:latin typeface="Times New Roman" pitchFamily="18" charset="0"/>
              </a:rPr>
              <a:t>(by NABL Secretariat)</a:t>
            </a:r>
          </a:p>
        </p:txBody>
      </p:sp>
      <p:sp>
        <p:nvSpPr>
          <p:cNvPr id="38932" name="Line 1044"/>
          <p:cNvSpPr>
            <a:spLocks noChangeShapeType="1"/>
          </p:cNvSpPr>
          <p:nvPr/>
        </p:nvSpPr>
        <p:spPr bwMode="auto">
          <a:xfrm>
            <a:off x="4419600" y="1447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33" name="Line 1045"/>
          <p:cNvSpPr>
            <a:spLocks noChangeShapeType="1"/>
          </p:cNvSpPr>
          <p:nvPr/>
        </p:nvSpPr>
        <p:spPr bwMode="auto">
          <a:xfrm>
            <a:off x="4419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34" name="Line 1046"/>
          <p:cNvSpPr>
            <a:spLocks noChangeShapeType="1"/>
          </p:cNvSpPr>
          <p:nvPr/>
        </p:nvSpPr>
        <p:spPr bwMode="auto">
          <a:xfrm>
            <a:off x="4419600" y="2895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35" name="Line 1047"/>
          <p:cNvSpPr>
            <a:spLocks noChangeShapeType="1"/>
          </p:cNvSpPr>
          <p:nvPr/>
        </p:nvSpPr>
        <p:spPr bwMode="auto">
          <a:xfrm>
            <a:off x="44196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36" name="Line 1048"/>
          <p:cNvSpPr>
            <a:spLocks noChangeShapeType="1"/>
          </p:cNvSpPr>
          <p:nvPr/>
        </p:nvSpPr>
        <p:spPr bwMode="auto">
          <a:xfrm>
            <a:off x="4419600" y="4267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38937" name="Text Box 1049"/>
          <p:cNvSpPr txBox="1">
            <a:spLocks noChangeArrowheads="1"/>
          </p:cNvSpPr>
          <p:nvPr/>
        </p:nvSpPr>
        <p:spPr bwMode="auto">
          <a:xfrm>
            <a:off x="5105400" y="990600"/>
            <a:ext cx="2667000" cy="39338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2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Feedback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to 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Laboratory</a:t>
            </a:r>
            <a:endParaRPr lang="en-US" sz="12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12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and</a:t>
            </a:r>
          </a:p>
          <a:p>
            <a:pPr algn="ctr">
              <a:spcBef>
                <a:spcPct val="50000"/>
              </a:spcBef>
            </a:pPr>
            <a:endParaRPr lang="en-US" sz="14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Necessary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Corrective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Action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by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Laboratory</a:t>
            </a:r>
          </a:p>
          <a:p>
            <a:pPr algn="ctr">
              <a:spcBef>
                <a:spcPct val="50000"/>
              </a:spcBef>
            </a:pPr>
            <a:endParaRPr lang="en-US" sz="800" b="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D:\28.07.2010\01-Medical Certific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36544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3" descr="D:\28.07.2010\02-Medical Certifica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219200"/>
            <a:ext cx="358457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1828800" y="381000"/>
            <a:ext cx="533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000" b="1" dirty="0"/>
              <a:t>Accreditation Certificate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smtClean="0"/>
              <a:t>Other 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6019800"/>
          </a:xfrm>
        </p:spPr>
        <p:txBody>
          <a:bodyPr>
            <a:noAutofit/>
          </a:bodyPr>
          <a:lstStyle/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Accreditation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Procedure by which an authoritative body (NABL) gives formal    recognition that an organization (Laboratory)is competent to carry out specific tasks .</a:t>
            </a:r>
          </a:p>
          <a:p>
            <a:pPr marL="0" lvl="0" indent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q"/>
              <a:defRPr sz="1000"/>
            </a:pPr>
            <a:r>
              <a:rPr lang="en-US" sz="2400" b="1" dirty="0" smtClean="0">
                <a:latin typeface="Liberation Sans" pitchFamily="18"/>
                <a:ea typeface="Droid Sans Fallback" pitchFamily="2"/>
                <a:cs typeface="FreeSans" pitchFamily="2"/>
              </a:rPr>
              <a:t> Quality</a:t>
            </a:r>
          </a:p>
          <a:p>
            <a:pPr marL="0" lv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Degree of fulfillment of specific characteristic with specific criteria.</a:t>
            </a:r>
          </a:p>
          <a:p>
            <a:pPr marL="0" lv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For Glucose, Total allowable error as per CLIA is &lt;10%</a:t>
            </a:r>
          </a:p>
          <a:p>
            <a:pPr marL="0" lv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Biochemistry laboratory has TE of  5% for glucose </a:t>
            </a:r>
          </a:p>
          <a:p>
            <a:pPr marL="0" lvl="0" indent="0" hangingPunct="0">
              <a:spcBef>
                <a:spcPts val="1191"/>
              </a:spcBef>
              <a:spcAft>
                <a:spcPts val="992"/>
              </a:spcAft>
              <a:buNone/>
              <a:defRPr sz="1000"/>
            </a:pPr>
            <a:endParaRPr lang="en-US" sz="2400" dirty="0" smtClean="0"/>
          </a:p>
          <a:p>
            <a:pPr marL="0" lvl="0" indent="0" hangingPunct="0">
              <a:spcBef>
                <a:spcPts val="1191"/>
              </a:spcBef>
              <a:spcAft>
                <a:spcPts val="992"/>
              </a:spcAft>
              <a:buNone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pPr marL="0" lvl="0" indent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q"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  </a:t>
            </a:r>
            <a:r>
              <a:rPr lang="en-US" sz="2400" b="1" dirty="0" smtClean="0">
                <a:latin typeface="Liberation Sans" pitchFamily="18"/>
                <a:ea typeface="Droid Sans Fallback" pitchFamily="2"/>
                <a:cs typeface="FreeSans" pitchFamily="2"/>
              </a:rPr>
              <a:t>Quality Management System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QMS is to direct and control an organization to maintain quality.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It is document to control and  direct all process like the pre-examination, examination and post-examination processes. 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q"/>
              <a:defRPr sz="1000"/>
            </a:pPr>
            <a:r>
              <a:rPr lang="en-US" sz="2400" b="1" dirty="0" smtClean="0">
                <a:latin typeface="Liberation Sans" pitchFamily="18"/>
                <a:ea typeface="Droid Sans Fallback" pitchFamily="2"/>
                <a:cs typeface="FreeSans" pitchFamily="2"/>
              </a:rPr>
              <a:t> Quality policy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Overall intentions and direction of a laboratory related to        quality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Formal promise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“New Civil Hospital Laboratory Services Surat” (NCHSLS) is committed to provide accurate, reliable and timely medical laboratory services.</a:t>
            </a:r>
          </a:p>
          <a:p>
            <a:pPr marL="0" indent="0" hangingPunct="0">
              <a:spcBef>
                <a:spcPts val="1191"/>
              </a:spcBef>
              <a:spcAft>
                <a:spcPts val="992"/>
              </a:spcAft>
              <a:defRPr sz="1000"/>
            </a:pPr>
            <a:endParaRPr lang="en-US" sz="2400" dirty="0" smtClean="0">
              <a:latin typeface="Liberation Sans" pitchFamily="18"/>
              <a:ea typeface="Droid Sans Fallback" pitchFamily="2"/>
              <a:cs typeface="FreeSans" pitchFamily="2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  <a:cs typeface="Arial" charset="0"/>
              </a:rPr>
              <a:t>NABL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cs typeface="Arial" charset="0"/>
              </a:rPr>
              <a:t>National Accreditation Board for Testing and Calibration Laboratories</a:t>
            </a:r>
          </a:p>
          <a:p>
            <a:r>
              <a:rPr lang="en-US" altLang="en-US" sz="2800" dirty="0" smtClean="0">
                <a:cs typeface="Arial" charset="0"/>
              </a:rPr>
              <a:t>Under QCI of Government of India</a:t>
            </a:r>
          </a:p>
          <a:p>
            <a:r>
              <a:rPr lang="en-US" alt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accreditation to testing and Calibration laboratories are granted in accordance with ISO/IEC 17025: 2005 and medical testing as per ISO 15189:2003.</a:t>
            </a:r>
          </a:p>
          <a:p>
            <a:pPr>
              <a:buNone/>
            </a:pPr>
            <a:endParaRPr lang="en-IN" sz="2800" dirty="0" smtClean="0"/>
          </a:p>
          <a:p>
            <a:endParaRPr lang="en-US" altLang="en-US" sz="2800" dirty="0" smtClean="0">
              <a:cs typeface="Arial" charset="0"/>
            </a:endParaRPr>
          </a:p>
          <a:p>
            <a:endParaRPr lang="en-US" altLang="en-US" sz="2800" dirty="0" smtClean="0"/>
          </a:p>
          <a:p>
            <a:endParaRPr lang="en-US" altLang="en-US" sz="2800" dirty="0" smtClean="0"/>
          </a:p>
          <a:p>
            <a:endParaRPr lang="en-US" altLang="en-US" sz="2800" dirty="0" smtClean="0"/>
          </a:p>
          <a:p>
            <a:endParaRPr lang="en-US" altLang="en-US" sz="2800" dirty="0" smtClean="0"/>
          </a:p>
          <a:p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1534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q"/>
              <a:defRPr sz="1000"/>
            </a:pPr>
            <a:r>
              <a:rPr lang="en-US" sz="2400" b="1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Inter laboratory comparison</a:t>
            </a:r>
          </a:p>
          <a:p>
            <a:pPr lvl="0" hangingPunct="0">
              <a:spcBef>
                <a:spcPts val="1191"/>
              </a:spcBef>
              <a:spcAft>
                <a:spcPts val="992"/>
              </a:spcAft>
              <a:buFont typeface="Arial" pitchFamily="34" charset="0"/>
              <a:buChar char="•"/>
              <a:defRPr sz="1000"/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To compare test value with other laboratory to check performance and evolution.</a:t>
            </a:r>
          </a:p>
          <a:p>
            <a:pPr lvl="0" hangingPunct="0">
              <a:spcBef>
                <a:spcPts val="1191"/>
              </a:spcBef>
              <a:spcAft>
                <a:spcPts val="992"/>
              </a:spcAft>
              <a:buFont typeface="Arial" pitchFamily="34" charset="0"/>
              <a:buChar char="•"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For example, </a:t>
            </a:r>
          </a:p>
          <a:p>
            <a:pPr lvl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Ø"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Compare Glucose value with SMIMER hospital laboratory.</a:t>
            </a:r>
          </a:p>
          <a:p>
            <a:pPr lvl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Ø"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Randox  EQAS programme</a:t>
            </a:r>
          </a:p>
          <a:p>
            <a:pPr lvl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ü"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In this programme more than 1000 laboratory participate.</a:t>
            </a:r>
          </a:p>
          <a:p>
            <a:pPr lvl="0" hangingPunct="0">
              <a:spcBef>
                <a:spcPts val="1191"/>
              </a:spcBef>
              <a:spcAft>
                <a:spcPts val="992"/>
              </a:spcAft>
              <a:buFont typeface="Wingdings" pitchFamily="2" charset="2"/>
              <a:buChar char="ü"/>
              <a:defRPr sz="1000"/>
            </a:pPr>
            <a:r>
              <a:rPr lang="en-US" sz="2400" dirty="0" smtClean="0">
                <a:latin typeface="Liberation Sans" pitchFamily="18"/>
                <a:ea typeface="Droid Sans Fallback" pitchFamily="2"/>
                <a:cs typeface="FreeSans" pitchFamily="2"/>
              </a:rPr>
              <a:t>Laboratory reports is compare with all this laboratories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1000"/>
            <a:ext cx="3581400" cy="6477000"/>
          </a:xfrm>
        </p:spPr>
        <p:txBody>
          <a:bodyPr/>
          <a:lstStyle/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Critical interval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Interval of examination results for test that indicates  an immediate risk to the patient.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dirty="0" smtClean="0">
              <a:solidFill>
                <a:srgbClr val="000000"/>
              </a:solidFill>
              <a:latin typeface="Liberation Sans" pitchFamily="18"/>
              <a:ea typeface="Droid Sans Fallback" pitchFamily="2"/>
              <a:cs typeface="FreeSans" pitchFamily="2"/>
            </a:endParaRP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495800" y="0"/>
          <a:ext cx="46482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6.5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3000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GLC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55</a:t>
                      </a:r>
                    </a:p>
                  </a:txBody>
                  <a:tcPr anchor="ctr"/>
                </a:tc>
              </a:tr>
              <a:tr h="828066">
                <a:tc>
                  <a:txBody>
                    <a:bodyPr/>
                    <a:lstStyle/>
                    <a:p>
                      <a:r>
                        <a:rPr lang="en-US" sz="2000" dirty="0"/>
                        <a:t>GLC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30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IBIL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15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5.5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TBIL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15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5668963"/>
          </a:xfrm>
        </p:spPr>
        <p:txBody>
          <a:bodyPr>
            <a:normAutofit lnSpcReduction="10000"/>
          </a:bodyPr>
          <a:lstStyle/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 Biological reference interval or Reference interval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specified interval of  values taken from a biological reference population.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For example, RBS reference interval = 70-140 mg/dl,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                          Abnormal RBS = &gt; 140 mg/dl,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                          Critical RBS = &gt; 300 mg/dl.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 Documented procedure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Documentation of specified way to carry out any activity or a process.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latin typeface="Liberation Sans" pitchFamily="18"/>
                <a:ea typeface="Droid Sans Fallback" pitchFamily="2"/>
                <a:cs typeface="FreeSans" pitchFamily="2"/>
              </a:rPr>
              <a:t>For example, documentary procedure for performing ADA test.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dirty="0" smtClean="0">
              <a:solidFill>
                <a:srgbClr val="000000"/>
              </a:solidFill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 Nonconformity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Nonfulfillment of a requirement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For example,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 Internal quality control value for Glucose goes out of 3     SD.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Laboratory technician got needle pick injury during blood collection.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Point-of-care testing (POCT)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Near-patient testing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Testing performed near or at the site of a     patient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 Example : Glucometer</a:t>
            </a:r>
          </a:p>
          <a:p>
            <a:pPr>
              <a:buNone/>
            </a:pPr>
            <a:endParaRPr lang="en-US" sz="2400" dirty="0" smtClean="0"/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dirty="0" smtClean="0">
              <a:solidFill>
                <a:srgbClr val="000000"/>
              </a:solidFill>
              <a:ea typeface="Droid Sans Fallback" pitchFamily="2"/>
              <a:cs typeface="FreeSans" pitchFamily="2"/>
            </a:endParaRP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dirty="0" smtClean="0">
              <a:solidFill>
                <a:srgbClr val="000000"/>
              </a:solidFill>
              <a:ea typeface="Droid Sans Fallback" pitchFamily="2"/>
              <a:cs typeface="FreeSans" pitchFamily="2"/>
            </a:endParaRP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dirty="0" smtClean="0">
              <a:solidFill>
                <a:srgbClr val="000000"/>
              </a:solidFill>
              <a:ea typeface="Droid Sans Fallback" pitchFamily="2"/>
              <a:cs typeface="FreeSans" pitchFamily="2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Clauses &amp; Sub clauses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4.1  Organization and man</a:t>
            </a:r>
            <a:r>
              <a:rPr lang="en-US" sz="2800" b="1" dirty="0" smtClean="0">
                <a:solidFill>
                  <a:schemeClr val="tx1"/>
                </a:solidFill>
                <a:cs typeface="Calibri" pitchFamily="34" charset="0"/>
              </a:rPr>
              <a:t>agement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Guideline about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legal identity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registration of organization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ethical issues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responsibility of different laboratory person.</a:t>
            </a:r>
          </a:p>
          <a:p>
            <a:pPr algn="l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cs typeface="Calibri" pitchFamily="34" charset="0"/>
              </a:rPr>
              <a:t>4.2</a:t>
            </a:r>
            <a:r>
              <a:rPr lang="en-US" sz="28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cs typeface="Calibri" pitchFamily="34" charset="0"/>
              </a:rPr>
              <a:t>Quality management system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What to write QMS.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document, procedure, WDI,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Organization chart</a:t>
            </a:r>
          </a:p>
          <a:p>
            <a:pPr algn="l">
              <a:buFontTx/>
              <a:buChar char="-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4.3  Document Control	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Labeling and identification of different document.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all documents are identify to include,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 title,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 unique identifier on each page;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The date of current edition and/or edition number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Page number to total number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Authority of issue.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4.4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Review of contracts.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It is related to agreement with customer(patient), user     and doctor.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Which test can be done or not done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Which procedure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when report available  = TAT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how report will be available.</a:t>
            </a:r>
          </a:p>
          <a:p>
            <a:pPr>
              <a:lnSpc>
                <a:spcPct val="110000"/>
              </a:lnSpc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cs typeface="Calibri" pitchFamily="34" charset="0"/>
            </a:endParaRP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534400" cy="6477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4.5  Examination by referral laboratories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About selection and evolution of referral laboratory.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4.6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External services and supplies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Procedure for how to purchase equipment, consumable reagents.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4.7  Advisory services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About interpretation of result, scientific review.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b="1" dirty="0" smtClean="0"/>
              <a:t>4.8 Resolution of complains</a:t>
            </a:r>
          </a:p>
          <a:p>
            <a:pPr lvl="0"/>
            <a:r>
              <a:rPr lang="en-US" sz="2400" dirty="0" smtClean="0"/>
              <a:t>Procedure to respond complain and feedback.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4.9 Identification and control of nonconformities(refusal)</a:t>
            </a:r>
          </a:p>
          <a:p>
            <a:pPr>
              <a:buNone/>
            </a:pPr>
            <a:r>
              <a:rPr lang="en-US" sz="2400" dirty="0" smtClean="0"/>
              <a:t>     Procedure for identification and immediate action , corrective action, preventive action and authorized person to response NC.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4.10  Corrective action</a:t>
            </a:r>
          </a:p>
          <a:p>
            <a:r>
              <a:rPr lang="en-US" sz="2400" dirty="0" smtClean="0"/>
              <a:t>To eliminate cause of nonconformities.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pPr lvl="0"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 </a:t>
            </a:r>
          </a:p>
          <a:p>
            <a:pPr lvl="0"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 </a:t>
            </a:r>
          </a:p>
          <a:p>
            <a:pPr lvl="0"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   	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/>
              <a:t>      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4.11  Preventive action</a:t>
            </a:r>
          </a:p>
          <a:p>
            <a:r>
              <a:rPr lang="en-US" sz="2400" dirty="0" smtClean="0"/>
              <a:t>For prevention of nonconformities.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4.12  Continual improvement</a:t>
            </a:r>
          </a:p>
          <a:p>
            <a:r>
              <a:rPr lang="en-US" sz="2400" dirty="0" smtClean="0"/>
              <a:t>Add new test, decrease TAT, improve techniques, improvement more specific result.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           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 smtClean="0"/>
              <a:t>4.13  Quality and technical records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dirty="0" smtClean="0"/>
              <a:t>records shall include at least the following;</a:t>
            </a:r>
          </a:p>
          <a:p>
            <a:r>
              <a:rPr lang="en-US" dirty="0" smtClean="0"/>
              <a:t>Staff qualifications, training and competency records;</a:t>
            </a:r>
          </a:p>
          <a:p>
            <a:r>
              <a:rPr lang="en-US" dirty="0" smtClean="0"/>
              <a:t>Request for examination </a:t>
            </a:r>
          </a:p>
          <a:p>
            <a:r>
              <a:rPr lang="en-US" dirty="0" smtClean="0"/>
              <a:t>Records of receipt of samples in the laboratory</a:t>
            </a:r>
          </a:p>
          <a:p>
            <a:r>
              <a:rPr lang="en-US" dirty="0" smtClean="0"/>
              <a:t>Examination results and reports;</a:t>
            </a:r>
          </a:p>
          <a:p>
            <a:r>
              <a:rPr lang="en-US" dirty="0" smtClean="0"/>
              <a:t>Instrument maintenance records, </a:t>
            </a:r>
          </a:p>
          <a:p>
            <a:r>
              <a:rPr lang="en-US" dirty="0" smtClean="0"/>
              <a:t>Calibration functions and conversion factors;</a:t>
            </a:r>
          </a:p>
          <a:p>
            <a:r>
              <a:rPr lang="en-US" dirty="0" smtClean="0"/>
              <a:t>Quality control records;</a:t>
            </a:r>
          </a:p>
          <a:p>
            <a:r>
              <a:rPr lang="en-US" dirty="0" smtClean="0"/>
              <a:t>Nonconformities identified and immediate or corrective action taken;</a:t>
            </a:r>
          </a:p>
          <a:p>
            <a:r>
              <a:rPr lang="en-US" dirty="0" smtClean="0"/>
              <a:t>Complaints and action taken;</a:t>
            </a:r>
          </a:p>
          <a:p>
            <a:r>
              <a:rPr lang="en-US" dirty="0" smtClean="0"/>
              <a:t>Records of internal and external audits;</a:t>
            </a:r>
          </a:p>
          <a:p>
            <a:r>
              <a:rPr lang="en-US" dirty="0" smtClean="0"/>
              <a:t>Interlaboratory comparisons of examination results;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019800"/>
          </a:xfrm>
        </p:spPr>
        <p:txBody>
          <a:bodyPr>
            <a:normAutofit fontScale="92500" lnSpcReduction="20000"/>
          </a:bodyPr>
          <a:lstStyle/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b="1" dirty="0" smtClean="0"/>
              <a:t> 4.14  Evaluation &amp; Audits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Plan &amp; implement to the internal audits 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Patient&amp; doctors feedback 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Staff suggestion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Internal Audit</a:t>
            </a:r>
          </a:p>
          <a:p>
            <a:pPr marL="857250" lvl="1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Self evaluation of laboratory about technical and management requirement as per ISO 15189:2012 &amp; NABL 112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Risk management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Quality indications</a:t>
            </a:r>
          </a:p>
          <a:p>
            <a:pPr marL="857250" lvl="1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IQC &amp; EQAS</a:t>
            </a:r>
          </a:p>
          <a:p>
            <a:pPr marL="857250" lvl="1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TAT</a:t>
            </a:r>
          </a:p>
          <a:p>
            <a:pPr marL="857250" lvl="1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Sample flow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Reviews by external organization</a:t>
            </a:r>
          </a:p>
          <a:p>
            <a:pPr marL="457200" indent="-457200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endParaRPr lang="en-US" sz="2400" b="1" dirty="0" smtClean="0"/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dirty="0" smtClean="0"/>
              <a:t> </a:t>
            </a:r>
            <a:r>
              <a:rPr lang="en-US" sz="2400" b="1" dirty="0" smtClean="0"/>
              <a:t>4.15  Management review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Management meet with N.C. related to management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Role of management to resolve this N.C.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Discussion about Risk management &amp; Continueal improvement</a:t>
            </a: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90600"/>
          </a:xfrm>
        </p:spPr>
        <p:txBody>
          <a:bodyPr/>
          <a:lstStyle/>
          <a:p>
            <a:r>
              <a:rPr lang="en-US" b="1" dirty="0" smtClean="0"/>
              <a:t>General information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latin typeface="Arial" charset="0"/>
                <a:cs typeface="Arial" charset="0"/>
              </a:rPr>
              <a:t>NABL web site </a:t>
            </a:r>
            <a:r>
              <a:rPr lang="en-U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www.nabl-india.org/</a:t>
            </a:r>
          </a:p>
          <a:p>
            <a:pPr fontAlgn="ctr"/>
            <a:r>
              <a:rPr lang="en-US" dirty="0" smtClean="0">
                <a:latin typeface="Arial" charset="0"/>
                <a:cs typeface="Arial" charset="0"/>
              </a:rPr>
              <a:t> How to find ISO 15189:2007 </a:t>
            </a:r>
            <a:r>
              <a:rPr lang="en-US" u="sng" dirty="0" smtClean="0">
                <a:solidFill>
                  <a:srgbClr val="FF0000"/>
                </a:solidFill>
              </a:rPr>
              <a:t>https://www.iso.org/standard/42641.html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 How to find  ISO  15189:2012 </a:t>
            </a:r>
            <a:r>
              <a:rPr lang="en-U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https://www.iso.org/standard/56115.html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 How to find  NABL-112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u="sng" dirty="0" smtClean="0">
                <a:solidFill>
                  <a:srgbClr val="FF0000"/>
                </a:solidFill>
              </a:rPr>
              <a:t>www.nabl- india.org/nabl/file_download.php?</a:t>
            </a: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     filename=201207131010-NABL-112...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990600"/>
          </a:xfrm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6019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5.1  Personnel   </a:t>
            </a:r>
          </a:p>
          <a:p>
            <a:r>
              <a:rPr lang="en-US" sz="2800" dirty="0" smtClean="0"/>
              <a:t>Personal qualification</a:t>
            </a:r>
          </a:p>
          <a:p>
            <a:r>
              <a:rPr lang="en-US" sz="2800" dirty="0" smtClean="0"/>
              <a:t>The laboratory provide training for all personnel :</a:t>
            </a:r>
          </a:p>
          <a:p>
            <a:pPr lvl="1"/>
            <a:r>
              <a:rPr lang="en-US" sz="2400" dirty="0" smtClean="0"/>
              <a:t>The quality management system;</a:t>
            </a:r>
          </a:p>
          <a:p>
            <a:pPr lvl="1"/>
            <a:r>
              <a:rPr lang="en-US" sz="2400" dirty="0" smtClean="0"/>
              <a:t>Assigned work processes and procedure;</a:t>
            </a:r>
          </a:p>
          <a:p>
            <a:pPr lvl="1"/>
            <a:r>
              <a:rPr lang="en-US" sz="2400" dirty="0" smtClean="0"/>
              <a:t>The applicable laboratory information system;(LIS)</a:t>
            </a:r>
          </a:p>
          <a:p>
            <a:pPr lvl="1"/>
            <a:r>
              <a:rPr lang="en-US" sz="2400" dirty="0" smtClean="0"/>
              <a:t>Heath and safety, including the prevention or containment of the effects of adverse incidents;</a:t>
            </a:r>
          </a:p>
          <a:p>
            <a:pPr lvl="2"/>
            <a:r>
              <a:rPr lang="en-US" sz="2000" dirty="0" smtClean="0"/>
              <a:t>Needle pick injury</a:t>
            </a:r>
          </a:p>
          <a:p>
            <a:pPr lvl="2"/>
            <a:r>
              <a:rPr lang="en-US" sz="2000" dirty="0" smtClean="0"/>
              <a:t>BMW management  training</a:t>
            </a:r>
          </a:p>
          <a:p>
            <a:pPr lvl="2"/>
            <a:r>
              <a:rPr lang="en-US" sz="2000" dirty="0" smtClean="0"/>
              <a:t>Mercury spillage as well as sample spillage</a:t>
            </a:r>
          </a:p>
          <a:p>
            <a:pPr lvl="2"/>
            <a:r>
              <a:rPr lang="en-US" sz="2000" dirty="0" smtClean="0"/>
              <a:t>Fire extinguisher training</a:t>
            </a:r>
          </a:p>
          <a:p>
            <a:pPr lvl="1"/>
            <a:r>
              <a:rPr lang="en-US" sz="2400" dirty="0" smtClean="0"/>
              <a:t>Ethics;</a:t>
            </a:r>
          </a:p>
          <a:p>
            <a:pPr lvl="1"/>
            <a:r>
              <a:rPr lang="en-US" sz="2400" dirty="0" smtClean="0"/>
              <a:t>Confidentiality of patient information.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39750" algn="l"/>
                <a:tab pos="5937250" algn="r"/>
              </a:tabLst>
              <a:defRPr/>
            </a:pPr>
            <a:endParaRPr lang="en-US" sz="2400" dirty="0" smtClean="0"/>
          </a:p>
          <a:p>
            <a:pPr lvl="0">
              <a:buNone/>
            </a:pPr>
            <a:endParaRPr lang="en-US" sz="2400" dirty="0" smtClean="0"/>
          </a:p>
          <a:p>
            <a:pPr lvl="0">
              <a:buNone/>
            </a:pPr>
            <a:r>
              <a:rPr lang="en-US" sz="2400" dirty="0" smtClean="0"/>
              <a:t>  </a:t>
            </a:r>
          </a:p>
          <a:p>
            <a:pPr lvl="0">
              <a:buNone/>
            </a:pPr>
            <a:r>
              <a:rPr lang="en-US" sz="2400" dirty="0" smtClean="0"/>
              <a:t>               	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5.2 Accommodation and environmental condition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/>
              <a:t>  Staff  facility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/>
              <a:t>  Patient facility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/>
              <a:t>  </a:t>
            </a:r>
            <a:r>
              <a:rPr lang="en-US" smtClean="0"/>
              <a:t>Testing facility</a:t>
            </a:r>
            <a:endParaRPr lang="en-US" dirty="0" smtClean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/>
              <a:t>  Storage  facility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/>
              <a:t>  Disposal facility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82000" cy="5486400"/>
          </a:xfrm>
        </p:spPr>
        <p:txBody>
          <a:bodyPr/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  <a:tab pos="5937250" algn="r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cs typeface="Calibri" pitchFamily="34" charset="0"/>
              </a:rPr>
              <a:t> 5.3  Laboratory equipments, reagents and consumables.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5.3.1. equipment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-  calibration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-  maintenance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5.3.2. reagents and consumer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verification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validation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inventory 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storage.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b="1" dirty="0" smtClean="0">
                <a:cs typeface="Calibri" pitchFamily="34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b="1" dirty="0" smtClean="0">
                <a:cs typeface="Calibri" pitchFamily="34" charset="0"/>
              </a:rPr>
              <a:t>5.4</a:t>
            </a:r>
            <a:r>
              <a:rPr lang="en-US" b="1" dirty="0" smtClean="0">
                <a:cs typeface="Times New Roman" pitchFamily="18" charset="0"/>
              </a:rPr>
              <a:t>  </a:t>
            </a:r>
            <a:r>
              <a:rPr lang="en-US" b="1" dirty="0" smtClean="0">
                <a:cs typeface="Calibri" pitchFamily="34" charset="0"/>
              </a:rPr>
              <a:t>Pre-examination procedures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alibri" pitchFamily="34" charset="0"/>
              </a:rPr>
              <a:t> Request form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alibri" pitchFamily="34" charset="0"/>
              </a:rPr>
              <a:t> Primary collection manual</a:t>
            </a:r>
            <a:endParaRPr lang="en-US" b="1" dirty="0" smtClean="0">
              <a:cs typeface="Calibri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cs typeface="Calibri" pitchFamily="34" charset="0"/>
              </a:rPr>
              <a:t> </a:t>
            </a:r>
            <a:r>
              <a:rPr lang="en-US" sz="2400" dirty="0" smtClean="0">
                <a:cs typeface="Calibri" pitchFamily="34" charset="0"/>
              </a:rPr>
              <a:t>Information of patient &amp; users during sample collection.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cs typeface="Calibri" pitchFamily="34" charset="0"/>
              </a:rPr>
              <a:t>Sample collection 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cs typeface="Calibri" pitchFamily="34" charset="0"/>
              </a:rPr>
              <a:t>Sample transport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cs typeface="Calibri" pitchFamily="34" charset="0"/>
              </a:rPr>
              <a:t>Sample reception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b="1" dirty="0" smtClean="0">
                <a:cs typeface="Calibri" pitchFamily="34" charset="0"/>
              </a:rPr>
              <a:t>5.5  Examination procedure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alibri" pitchFamily="34" charset="0"/>
              </a:rPr>
              <a:t>  About examination procedures.</a:t>
            </a:r>
          </a:p>
          <a:p>
            <a:pPr>
              <a:lnSpc>
                <a:spcPct val="110000"/>
              </a:lnSpc>
              <a:buNone/>
            </a:pPr>
            <a:endParaRPr lang="en-US" sz="2400" dirty="0" smtClean="0">
              <a:cs typeface="Calibri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cs typeface="Calibri" pitchFamily="34" charset="0"/>
              </a:rPr>
              <a:t>        </a:t>
            </a:r>
            <a:endParaRPr lang="en-US" sz="2400" dirty="0" smtClean="0"/>
          </a:p>
          <a:p>
            <a:pPr>
              <a:lnSpc>
                <a:spcPct val="11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cs typeface="Calibri" pitchFamily="34" charset="0"/>
              </a:rPr>
              <a:t>5.6  Assuring quality of examination procedure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 pitchFamily="34" charset="0"/>
              </a:rPr>
              <a:t>  </a:t>
            </a:r>
            <a:r>
              <a:rPr lang="en-US" dirty="0" smtClean="0">
                <a:cs typeface="Calibri" pitchFamily="34" charset="0"/>
              </a:rPr>
              <a:t>Related to frequency of IQC and EQAS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Drawing of L J chart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Interpretation of L J chart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Interpretation  of ILC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Root cause analysis of IQC &amp; EQAS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  <a:tab pos="5937250" algn="r"/>
              </a:tabLst>
              <a:defRPr/>
            </a:pPr>
            <a:r>
              <a:rPr lang="en-US" b="1" dirty="0" smtClean="0">
                <a:cs typeface="Calibri" pitchFamily="34" charset="0"/>
              </a:rPr>
              <a:t>5.7 Post-examination procedures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cs typeface="Calibri" pitchFamily="34" charset="0"/>
              </a:rPr>
              <a:t>    About review  of results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  <a:defRPr/>
            </a:pPr>
            <a:r>
              <a:rPr lang="en-US" dirty="0" smtClean="0">
                <a:cs typeface="Calibri" pitchFamily="34" charset="0"/>
              </a:rPr>
              <a:t>    Storage, retention and disposal  of sample.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8305800"/>
          </a:xfrm>
        </p:spPr>
        <p:txBody>
          <a:bodyPr>
            <a:noAutofit/>
          </a:bodyPr>
          <a:lstStyle/>
          <a:p>
            <a:pPr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US" b="1" dirty="0" smtClean="0">
                <a:cs typeface="Calibri" pitchFamily="34" charset="0"/>
              </a:rPr>
              <a:t>5.8  Reporting of results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identification of the examination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identification of the laboratory .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identification of all examinations done by referral laboratory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patient identification and location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Date of primary sample collection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type of primary sample;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Name of procedure,</a:t>
            </a:r>
          </a:p>
          <a:p>
            <a:pPr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Results SI units</a:t>
            </a:r>
          </a:p>
          <a:p>
            <a:r>
              <a:rPr lang="en-US" sz="2400" dirty="0" smtClean="0"/>
              <a:t>biological reference range</a:t>
            </a:r>
          </a:p>
          <a:p>
            <a:r>
              <a:rPr lang="en-US" sz="2400" dirty="0" smtClean="0"/>
              <a:t>interpretation of results</a:t>
            </a:r>
          </a:p>
          <a:p>
            <a:r>
              <a:rPr lang="en-US" sz="2400" dirty="0" smtClean="0"/>
              <a:t>Authorized signature</a:t>
            </a:r>
          </a:p>
          <a:p>
            <a:r>
              <a:rPr lang="en-US" sz="2400" dirty="0" smtClean="0"/>
              <a:t>date of the report, and time of release</a:t>
            </a:r>
          </a:p>
          <a:p>
            <a:r>
              <a:rPr lang="en-US" sz="2400" dirty="0" smtClean="0"/>
              <a:t>page number</a:t>
            </a:r>
            <a:endParaRPr lang="en-US" sz="2400" b="1" dirty="0" smtClean="0"/>
          </a:p>
          <a:p>
            <a:pPr>
              <a:buNone/>
            </a:pPr>
            <a:endParaRPr lang="en-US" sz="2400" dirty="0" smtClean="0"/>
          </a:p>
          <a:p>
            <a:pPr eaLnBrk="0" hangingPunct="0"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eaLnBrk="0" hangingPunct="0">
              <a:tabLst>
                <a:tab pos="539750" algn="l"/>
                <a:tab pos="5937250" algn="r"/>
              </a:tabLst>
            </a:pPr>
            <a:endParaRPr lang="en-US" sz="2400" b="1" dirty="0" smtClean="0"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endParaRPr lang="en-US" sz="2400" b="1" dirty="0" smtClean="0"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endParaRPr lang="en-US" sz="2400" b="1" dirty="0" smtClean="0">
              <a:cs typeface="Calibri" pitchFamily="34" charset="0"/>
            </a:endParaRP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dirty="0" smtClean="0">
                <a:cs typeface="Calibri" pitchFamily="34" charset="0"/>
              </a:rPr>
              <a:t>      </a:t>
            </a: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>
              <a:cs typeface="Calibri" pitchFamily="34" charset="0"/>
            </a:endParaRP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b="1" dirty="0" smtClean="0">
                <a:cs typeface="Calibri" pitchFamily="34" charset="0"/>
              </a:rPr>
              <a:t>    	</a:t>
            </a:r>
          </a:p>
          <a:p>
            <a:pPr>
              <a:buNone/>
            </a:pPr>
            <a:r>
              <a:rPr lang="en-US" sz="2400" dirty="0" smtClean="0"/>
              <a:t>      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US" sz="2800" b="1" dirty="0" smtClean="0"/>
              <a:t>5.9 Release of results </a:t>
            </a: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800" dirty="0" smtClean="0"/>
              <a:t>    Technical personnel shall be well trained.</a:t>
            </a: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800" dirty="0" smtClean="0"/>
              <a:t>    Issues a final report after verifying Results of the  tests.</a:t>
            </a: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800" dirty="0" smtClean="0"/>
              <a:t>    Reports records should be maintain for revise.  </a:t>
            </a:r>
          </a:p>
          <a:p>
            <a:pPr eaLnBrk="0" hangingPunct="0">
              <a:buNone/>
              <a:tabLst>
                <a:tab pos="539750" algn="l"/>
                <a:tab pos="5937250" algn="r"/>
              </a:tabLst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5.10 Laboratory information management</a:t>
            </a:r>
          </a:p>
          <a:p>
            <a:pPr>
              <a:buNone/>
            </a:pPr>
            <a:r>
              <a:rPr lang="en-US" sz="2800" dirty="0" smtClean="0"/>
              <a:t>    Patients security and confidentiality maintain</a:t>
            </a:r>
          </a:p>
          <a:p>
            <a:pPr>
              <a:buNone/>
            </a:pPr>
            <a:r>
              <a:rPr lang="en-US" sz="2800" dirty="0" smtClean="0"/>
              <a:t>    Access to LIS should be restricted.</a:t>
            </a:r>
          </a:p>
          <a:p>
            <a:pPr>
              <a:buNone/>
            </a:pPr>
            <a:r>
              <a:rPr lang="en-US" sz="28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990600"/>
            <a:ext cx="5638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latin typeface="Arial" charset="0"/>
                <a:cs typeface="Arial" charset="0"/>
              </a:rPr>
              <a:t>How to find NABL Document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hlinkClick r:id="rId3"/>
              </a:rPr>
              <a:t>www.nabl-india.org/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Publication(home page)</a:t>
            </a:r>
          </a:p>
          <a:p>
            <a:pPr>
              <a:buNone/>
            </a:pPr>
            <a:r>
              <a:rPr lang="en-US" dirty="0" smtClean="0"/>
              <a:t>                                                </a:t>
            </a:r>
          </a:p>
          <a:p>
            <a:pPr algn="ctr">
              <a:buNone/>
            </a:pPr>
            <a:r>
              <a:rPr lang="en-US" dirty="0" smtClean="0"/>
              <a:t>NABL document </a:t>
            </a:r>
          </a:p>
          <a:p>
            <a:pPr algn="ctr">
              <a:buNone/>
            </a:pPr>
            <a:r>
              <a:rPr lang="en-US" dirty="0" smtClean="0"/>
              <a:t>                (all  list )</a:t>
            </a:r>
          </a:p>
          <a:p>
            <a:pPr>
              <a:buNone/>
            </a:pPr>
            <a:r>
              <a:rPr lang="en-US" dirty="0" smtClean="0"/>
              <a:t>      153 Application form for medical testing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dirty="0" smtClean="0"/>
              <a:t>                                                       laboratories</a:t>
            </a:r>
          </a:p>
          <a:p>
            <a:pPr>
              <a:buNone/>
            </a:pPr>
            <a:r>
              <a:rPr lang="en-US" dirty="0" smtClean="0"/>
              <a:t>      208 Pre-Assessment Guidelines &amp; forms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191000" y="35814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4191000" y="12954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4191000" y="2362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4191000" y="4648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ISO of Different category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/>
              <a:t>ISO15189</a:t>
            </a:r>
            <a:r>
              <a:rPr lang="en-US" dirty="0" smtClean="0"/>
              <a:t> - How  to Manage  Quality  of  Medical  Laboratories</a:t>
            </a:r>
            <a:endParaRPr lang="en-US" b="1" dirty="0" smtClean="0"/>
          </a:p>
          <a:p>
            <a:r>
              <a:rPr lang="en-US" b="1" dirty="0" smtClean="0"/>
              <a:t>ISO9000</a:t>
            </a:r>
            <a:r>
              <a:rPr lang="en-US" dirty="0" smtClean="0"/>
              <a:t> - Definition  of  Quality Management</a:t>
            </a:r>
          </a:p>
          <a:p>
            <a:r>
              <a:rPr lang="en-US" b="1" dirty="0" smtClean="0"/>
              <a:t>ISO9001</a:t>
            </a:r>
            <a:r>
              <a:rPr lang="en-US" b="1" i="1" dirty="0" smtClean="0"/>
              <a:t> </a:t>
            </a:r>
            <a:r>
              <a:rPr lang="en-US" dirty="0" smtClean="0"/>
              <a:t>- How  to  Manage Quality  of Any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System</a:t>
            </a:r>
          </a:p>
          <a:p>
            <a:r>
              <a:rPr lang="en-US" b="1" dirty="0" smtClean="0"/>
              <a:t>ISO17025</a:t>
            </a:r>
            <a:r>
              <a:rPr lang="en-US" dirty="0" smtClean="0"/>
              <a:t> - How to  Manage Quality  of           Testing &amp; Calibration of  Laboratories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Full forms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305800" cy="5638800"/>
          </a:xfrm>
        </p:spPr>
        <p:txBody>
          <a:bodyPr>
            <a:normAutofit/>
          </a:bodyPr>
          <a:lstStyle/>
          <a:p>
            <a:pPr marL="457200" lvl="0" indent="-457200" algn="l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QCI </a:t>
            </a:r>
            <a:r>
              <a:rPr lang="en-US" sz="2400" dirty="0" smtClean="0">
                <a:solidFill>
                  <a:schemeClr val="tx1"/>
                </a:solidFill>
              </a:rPr>
              <a:t>– Quality  Council of India</a:t>
            </a:r>
          </a:p>
          <a:p>
            <a:pPr marL="457200" lvl="0" indent="-457200" algn="l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NABL</a:t>
            </a:r>
            <a:r>
              <a:rPr lang="en-US" sz="2400" dirty="0" smtClean="0">
                <a:solidFill>
                  <a:schemeClr val="tx1"/>
                </a:solidFill>
              </a:rPr>
              <a:t> – National Accreditation board for testing and calibration laboratories.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NABH</a:t>
            </a:r>
            <a:r>
              <a:rPr lang="en-US" sz="2400" dirty="0" smtClean="0">
                <a:solidFill>
                  <a:schemeClr val="tx1"/>
                </a:solidFill>
              </a:rPr>
              <a:t> -  National Accreditation board for hospitals and health care providers.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MRA</a:t>
            </a:r>
            <a:r>
              <a:rPr lang="en-US" sz="2400" dirty="0" smtClean="0">
                <a:solidFill>
                  <a:schemeClr val="tx1"/>
                </a:solidFill>
              </a:rPr>
              <a:t> – Mutual Recognition Agreement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ILAC</a:t>
            </a:r>
            <a:r>
              <a:rPr lang="en-US" sz="2400" dirty="0" smtClean="0">
                <a:solidFill>
                  <a:schemeClr val="tx1"/>
                </a:solidFill>
              </a:rPr>
              <a:t> – International laboratory accreditation cooperation.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APLAC</a:t>
            </a:r>
            <a:r>
              <a:rPr lang="en-US" sz="2400" dirty="0" smtClean="0">
                <a:solidFill>
                  <a:schemeClr val="tx1"/>
                </a:solidFill>
              </a:rPr>
              <a:t> – Asia pacific laboratory accreditation cooperation.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LIS</a:t>
            </a:r>
            <a:r>
              <a:rPr lang="en-US" sz="2400" dirty="0" smtClean="0">
                <a:solidFill>
                  <a:schemeClr val="tx1"/>
                </a:solidFill>
              </a:rPr>
              <a:t> – laboratory information science.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IQC </a:t>
            </a:r>
            <a:r>
              <a:rPr lang="en-US" sz="2400" dirty="0" smtClean="0">
                <a:solidFill>
                  <a:schemeClr val="tx1"/>
                </a:solidFill>
              </a:rPr>
              <a:t>– Internal  quality control.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EQAS</a:t>
            </a:r>
            <a:r>
              <a:rPr lang="en-US" sz="2400" dirty="0" smtClean="0">
                <a:solidFill>
                  <a:schemeClr val="tx1"/>
                </a:solidFill>
              </a:rPr>
              <a:t> – External quality assurance scheme.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ILC</a:t>
            </a:r>
            <a:r>
              <a:rPr lang="en-US" sz="2400" dirty="0" smtClean="0">
                <a:solidFill>
                  <a:schemeClr val="tx1"/>
                </a:solidFill>
              </a:rPr>
              <a:t> – Inter  Laboratory Comparison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ISO </a:t>
            </a:r>
            <a:r>
              <a:rPr lang="en-US" sz="2400" dirty="0" smtClean="0">
                <a:solidFill>
                  <a:schemeClr val="tx1"/>
                </a:solidFill>
              </a:rPr>
              <a:t>– International organization for standardization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458200" cy="6858000"/>
          </a:xfrm>
        </p:spPr>
        <p:txBody>
          <a:bodyPr>
            <a:noAutofit/>
          </a:bodyPr>
          <a:lstStyle/>
          <a:p>
            <a:pPr marL="457200" lvl="0" indent="-457200">
              <a:buNone/>
            </a:pPr>
            <a:r>
              <a:rPr lang="en-US" sz="2400" b="1" dirty="0" smtClean="0"/>
              <a:t>13. IEC</a:t>
            </a:r>
            <a:r>
              <a:rPr lang="en-US" sz="2400" dirty="0" smtClean="0"/>
              <a:t> – International electro-technical commission.</a:t>
            </a:r>
          </a:p>
          <a:p>
            <a:pPr marL="457200" lvl="0" indent="-457200">
              <a:buNone/>
            </a:pPr>
            <a:r>
              <a:rPr lang="en-US" sz="2400" b="1" dirty="0" smtClean="0"/>
              <a:t>14. WDI</a:t>
            </a:r>
            <a:r>
              <a:rPr lang="en-US" sz="2400" dirty="0" smtClean="0"/>
              <a:t> – Work Desk Instruction</a:t>
            </a:r>
          </a:p>
          <a:p>
            <a:pPr marL="457200" lvl="0" indent="-457200">
              <a:buNone/>
            </a:pPr>
            <a:r>
              <a:rPr lang="en-US" sz="2400" b="1" dirty="0" smtClean="0"/>
              <a:t>15</a:t>
            </a:r>
            <a:r>
              <a:rPr lang="en-US" sz="2400" dirty="0" smtClean="0"/>
              <a:t>. </a:t>
            </a:r>
            <a:r>
              <a:rPr lang="en-US" sz="2400" b="1" dirty="0" smtClean="0"/>
              <a:t>SOP</a:t>
            </a:r>
            <a:r>
              <a:rPr lang="en-US" sz="2400" dirty="0" smtClean="0"/>
              <a:t> – Standard operating procedures.</a:t>
            </a:r>
          </a:p>
          <a:p>
            <a:pPr marL="457200" lvl="0" indent="-457200">
              <a:buNone/>
            </a:pPr>
            <a:r>
              <a:rPr lang="en-US" sz="2400" b="1" dirty="0" smtClean="0"/>
              <a:t>16</a:t>
            </a:r>
            <a:r>
              <a:rPr lang="en-US" sz="2400" dirty="0" smtClean="0"/>
              <a:t>. </a:t>
            </a:r>
            <a:r>
              <a:rPr lang="en-US" sz="2400" b="1" dirty="0" smtClean="0"/>
              <a:t>TRF</a:t>
            </a:r>
            <a:r>
              <a:rPr lang="en-US" sz="2400" dirty="0" smtClean="0"/>
              <a:t> – Test Request Form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TAT</a:t>
            </a:r>
            <a:r>
              <a:rPr lang="en-US" sz="2400" dirty="0" smtClean="0"/>
              <a:t> – Turn around time.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CLIA</a:t>
            </a:r>
            <a:r>
              <a:rPr lang="en-US" sz="2400" dirty="0" smtClean="0"/>
              <a:t> – clinical laboratory improvement amendment.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CLSI</a:t>
            </a:r>
            <a:r>
              <a:rPr lang="en-US" sz="2400" dirty="0" smtClean="0"/>
              <a:t> – clinical and laboratory standards  institute.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CV</a:t>
            </a:r>
            <a:r>
              <a:rPr lang="en-US" sz="2400" dirty="0" smtClean="0"/>
              <a:t> – Coefficient of variation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SD</a:t>
            </a:r>
            <a:r>
              <a:rPr lang="en-US" sz="2400" dirty="0" smtClean="0"/>
              <a:t> – Standard  Deviation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TE</a:t>
            </a:r>
            <a:r>
              <a:rPr lang="en-US" sz="2400" dirty="0" smtClean="0"/>
              <a:t>  - Total Error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TAE – </a:t>
            </a:r>
            <a:r>
              <a:rPr lang="en-US" sz="2400" dirty="0" smtClean="0"/>
              <a:t>Total Allowable Error</a:t>
            </a:r>
            <a:endParaRPr lang="en-US" sz="2400" b="1" dirty="0" smtClean="0"/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CAB </a:t>
            </a:r>
            <a:r>
              <a:rPr lang="en-US" sz="2400" dirty="0" smtClean="0"/>
              <a:t>– Conformity Assessment Bodies 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QM- </a:t>
            </a:r>
            <a:r>
              <a:rPr lang="en-US" sz="2400" dirty="0" smtClean="0"/>
              <a:t>Quality manager</a:t>
            </a:r>
            <a:endParaRPr lang="en-US" sz="2400" b="1" dirty="0" smtClean="0"/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TM- </a:t>
            </a:r>
            <a:r>
              <a:rPr lang="en-US" sz="2400" dirty="0" smtClean="0"/>
              <a:t>Technical manager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LD- </a:t>
            </a:r>
            <a:r>
              <a:rPr lang="en-US" sz="2400" dirty="0" smtClean="0"/>
              <a:t>Laboratory director.</a:t>
            </a:r>
            <a:endParaRPr lang="en-US" sz="2400" b="1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Scope of NABL Accreditation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Testing laboratories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Calibration laboratories</a:t>
            </a:r>
          </a:p>
          <a:p>
            <a:endParaRPr lang="en-US" dirty="0" smtClean="0"/>
          </a:p>
          <a:p>
            <a:r>
              <a:rPr lang="en-US" dirty="0" smtClean="0"/>
              <a:t>Medical laboratories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b="1" dirty="0" smtClean="0"/>
              <a:t>Calibration laboratories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4343400"/>
          </a:xfrm>
        </p:spPr>
        <p:txBody>
          <a:bodyPr>
            <a:norm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Electro-Technical – Electric current, magnetic field 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Mechanical – Speed , Rotation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Radiological – X rays illustration management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Thermal – Temperature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Optical – light wave length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Fluid-Flow – flow rate</a:t>
            </a: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</TotalTime>
  <Words>1724</Words>
  <Application>Microsoft Office PowerPoint</Application>
  <PresentationFormat>On-screen Show (4:3)</PresentationFormat>
  <Paragraphs>409</Paragraphs>
  <Slides>37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NATIONAL  ACCREDITATION  BOARD FOR  TESTING  &amp;  CALIBRATION LABORATORIES </vt:lpstr>
      <vt:lpstr>NABL</vt:lpstr>
      <vt:lpstr>General information</vt:lpstr>
      <vt:lpstr>How to find NABL Document</vt:lpstr>
      <vt:lpstr>ISO of Different category</vt:lpstr>
      <vt:lpstr>Full forms</vt:lpstr>
      <vt:lpstr>Slide 7</vt:lpstr>
      <vt:lpstr>Scope of NABL Accreditation</vt:lpstr>
      <vt:lpstr>Calibration laboratories</vt:lpstr>
      <vt:lpstr>Medical laboratories</vt:lpstr>
      <vt:lpstr>MRA </vt:lpstr>
      <vt:lpstr>Mutual Recognition Agreement</vt:lpstr>
      <vt:lpstr>Information About Laboratory Required by NABL</vt:lpstr>
      <vt:lpstr>Benefits of Accreditation</vt:lpstr>
      <vt:lpstr>Preparation of CAB before applying for NABL Accreditation </vt:lpstr>
      <vt:lpstr>Slide 16</vt:lpstr>
      <vt:lpstr>Slide 17</vt:lpstr>
      <vt:lpstr>Other definitions</vt:lpstr>
      <vt:lpstr>Slide 19</vt:lpstr>
      <vt:lpstr>Slide 20</vt:lpstr>
      <vt:lpstr>Slide 21</vt:lpstr>
      <vt:lpstr>Slide 22</vt:lpstr>
      <vt:lpstr>Slide 23</vt:lpstr>
      <vt:lpstr>Clauses &amp; Sub clauses</vt:lpstr>
      <vt:lpstr>Slide 25</vt:lpstr>
      <vt:lpstr>Slide 26</vt:lpstr>
      <vt:lpstr>Slide 27</vt:lpstr>
      <vt:lpstr>Slide 28</vt:lpstr>
      <vt:lpstr>Slide 29</vt:lpstr>
      <vt:lpstr>Technical requirements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 ACCREDITATION  BOARD FOR  TESTING  &amp;  CALIBRATION LABORATORIES</dc:title>
  <dc:creator>Windows User</dc:creator>
  <cp:lastModifiedBy>Windows User</cp:lastModifiedBy>
  <cp:revision>351</cp:revision>
  <dcterms:created xsi:type="dcterms:W3CDTF">2018-05-20T17:49:31Z</dcterms:created>
  <dcterms:modified xsi:type="dcterms:W3CDTF">2018-05-31T17:51:24Z</dcterms:modified>
</cp:coreProperties>
</file>