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03" r:id="rId6"/>
    <p:sldId id="304" r:id="rId7"/>
    <p:sldId id="260" r:id="rId8"/>
    <p:sldId id="261" r:id="rId9"/>
    <p:sldId id="309" r:id="rId10"/>
    <p:sldId id="301" r:id="rId11"/>
    <p:sldId id="297" r:id="rId12"/>
    <p:sldId id="302" r:id="rId13"/>
    <p:sldId id="262" r:id="rId14"/>
    <p:sldId id="263" r:id="rId15"/>
    <p:sldId id="265" r:id="rId16"/>
    <p:sldId id="266" r:id="rId17"/>
    <p:sldId id="267" r:id="rId18"/>
    <p:sldId id="268" r:id="rId19"/>
    <p:sldId id="271" r:id="rId20"/>
    <p:sldId id="269" r:id="rId21"/>
    <p:sldId id="270" r:id="rId22"/>
    <p:sldId id="299" r:id="rId23"/>
    <p:sldId id="272" r:id="rId24"/>
    <p:sldId id="305" r:id="rId25"/>
    <p:sldId id="306" r:id="rId26"/>
    <p:sldId id="307" r:id="rId27"/>
    <p:sldId id="308" r:id="rId28"/>
    <p:sldId id="310" r:id="rId29"/>
    <p:sldId id="274" r:id="rId30"/>
    <p:sldId id="279" r:id="rId31"/>
    <p:sldId id="281" r:id="rId32"/>
    <p:sldId id="280" r:id="rId33"/>
    <p:sldId id="294" r:id="rId34"/>
    <p:sldId id="284" r:id="rId35"/>
    <p:sldId id="285" r:id="rId36"/>
    <p:sldId id="291" r:id="rId37"/>
    <p:sldId id="282" r:id="rId38"/>
    <p:sldId id="283" r:id="rId39"/>
    <p:sldId id="286" r:id="rId40"/>
    <p:sldId id="276" r:id="rId41"/>
    <p:sldId id="277" r:id="rId42"/>
    <p:sldId id="278" r:id="rId43"/>
    <p:sldId id="288" r:id="rId44"/>
    <p:sldId id="290" r:id="rId45"/>
    <p:sldId id="289" r:id="rId46"/>
    <p:sldId id="292" r:id="rId47"/>
    <p:sldId id="293" r:id="rId48"/>
    <p:sldId id="31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1C5CEEF-FEBB-4E02-BFB7-FA8F294D3637}" type="datetimeFigureOut">
              <a:rPr lang="en-US" smtClean="0"/>
              <a:pPr/>
              <a:t>1/31/2016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EBE1F26-DFBB-4507-BE2D-8A4D9B4A32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5CEEF-FEBB-4E02-BFB7-FA8F294D3637}"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1F26-DFBB-4507-BE2D-8A4D9B4A32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5CEEF-FEBB-4E02-BFB7-FA8F294D3637}"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1F26-DFBB-4507-BE2D-8A4D9B4A32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1C5CEEF-FEBB-4E02-BFB7-FA8F294D3637}" type="datetimeFigureOut">
              <a:rPr lang="en-US" smtClean="0"/>
              <a:pPr/>
              <a:t>1/31/2016</a:t>
            </a:fld>
            <a:endParaRPr lang="en-US"/>
          </a:p>
        </p:txBody>
      </p:sp>
      <p:sp>
        <p:nvSpPr>
          <p:cNvPr id="9" name="Slide Number Placeholder 8"/>
          <p:cNvSpPr>
            <a:spLocks noGrp="1"/>
          </p:cNvSpPr>
          <p:nvPr>
            <p:ph type="sldNum" sz="quarter" idx="15"/>
          </p:nvPr>
        </p:nvSpPr>
        <p:spPr/>
        <p:txBody>
          <a:bodyPr rtlCol="0"/>
          <a:lstStyle/>
          <a:p>
            <a:fld id="{DEBE1F26-DFBB-4507-BE2D-8A4D9B4A32C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1C5CEEF-FEBB-4E02-BFB7-FA8F294D3637}" type="datetimeFigureOut">
              <a:rPr lang="en-US" smtClean="0"/>
              <a:pPr/>
              <a:t>1/31/2016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EBE1F26-DFBB-4507-BE2D-8A4D9B4A32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C5CEEF-FEBB-4E02-BFB7-FA8F294D3637}"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E1F26-DFBB-4507-BE2D-8A4D9B4A32C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1C5CEEF-FEBB-4E02-BFB7-FA8F294D3637}" type="datetimeFigureOut">
              <a:rPr lang="en-US" smtClean="0"/>
              <a:pPr/>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E1F26-DFBB-4507-BE2D-8A4D9B4A32C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1C5CEEF-FEBB-4E02-BFB7-FA8F294D3637}" type="datetimeFigureOut">
              <a:rPr lang="en-US" smtClean="0"/>
              <a:pPr/>
              <a:t>1/31/2016</a:t>
            </a:fld>
            <a:endParaRPr lang="en-US"/>
          </a:p>
        </p:txBody>
      </p:sp>
      <p:sp>
        <p:nvSpPr>
          <p:cNvPr id="7" name="Slide Number Placeholder 6"/>
          <p:cNvSpPr>
            <a:spLocks noGrp="1"/>
          </p:cNvSpPr>
          <p:nvPr>
            <p:ph type="sldNum" sz="quarter" idx="11"/>
          </p:nvPr>
        </p:nvSpPr>
        <p:spPr/>
        <p:txBody>
          <a:bodyPr rtlCol="0"/>
          <a:lstStyle/>
          <a:p>
            <a:fld id="{DEBE1F26-DFBB-4507-BE2D-8A4D9B4A32C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5CEEF-FEBB-4E02-BFB7-FA8F294D3637}" type="datetimeFigureOut">
              <a:rPr lang="en-US" smtClean="0"/>
              <a:pPr/>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E1F26-DFBB-4507-BE2D-8A4D9B4A32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1C5CEEF-FEBB-4E02-BFB7-FA8F294D3637}" type="datetimeFigureOut">
              <a:rPr lang="en-US" smtClean="0"/>
              <a:pPr/>
              <a:t>1/31/2016</a:t>
            </a:fld>
            <a:endParaRPr lang="en-US"/>
          </a:p>
        </p:txBody>
      </p:sp>
      <p:sp>
        <p:nvSpPr>
          <p:cNvPr id="22" name="Slide Number Placeholder 21"/>
          <p:cNvSpPr>
            <a:spLocks noGrp="1"/>
          </p:cNvSpPr>
          <p:nvPr>
            <p:ph type="sldNum" sz="quarter" idx="15"/>
          </p:nvPr>
        </p:nvSpPr>
        <p:spPr/>
        <p:txBody>
          <a:bodyPr rtlCol="0"/>
          <a:lstStyle/>
          <a:p>
            <a:fld id="{DEBE1F26-DFBB-4507-BE2D-8A4D9B4A32C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1C5CEEF-FEBB-4E02-BFB7-FA8F294D3637}" type="datetimeFigureOut">
              <a:rPr lang="en-US" smtClean="0"/>
              <a:pPr/>
              <a:t>1/31/2016</a:t>
            </a:fld>
            <a:endParaRPr lang="en-US"/>
          </a:p>
        </p:txBody>
      </p:sp>
      <p:sp>
        <p:nvSpPr>
          <p:cNvPr id="18" name="Slide Number Placeholder 17"/>
          <p:cNvSpPr>
            <a:spLocks noGrp="1"/>
          </p:cNvSpPr>
          <p:nvPr>
            <p:ph type="sldNum" sz="quarter" idx="11"/>
          </p:nvPr>
        </p:nvSpPr>
        <p:spPr/>
        <p:txBody>
          <a:bodyPr rtlCol="0"/>
          <a:lstStyle/>
          <a:p>
            <a:fld id="{DEBE1F26-DFBB-4507-BE2D-8A4D9B4A32C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1C5CEEF-FEBB-4E02-BFB7-FA8F294D3637}" type="datetimeFigureOut">
              <a:rPr lang="en-US" smtClean="0"/>
              <a:pPr/>
              <a:t>1/31/2016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EBE1F26-DFBB-4507-BE2D-8A4D9B4A32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ebmd.com/brain/picture-of-the-brain" TargetMode="External"/><Relationship Id="rId2" Type="http://schemas.openxmlformats.org/officeDocument/2006/relationships/hyperlink" Target="http://www.webmd.com/parkinsons-disease/deep-brain-stimulation-for-parkinsons-disease"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webmd.com/parkinsons-disease/pallidotomy-posteroventral-pallidotomy-for-parkinsons-diseas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webmd.com/parkinsons-disease/thalamotomy-for-parkinsons-disease" TargetMode="External"/><Relationship Id="rId2" Type="http://schemas.openxmlformats.org/officeDocument/2006/relationships/hyperlink" Target="http://www.webmd.com/parkinsons-disease/pallidotomy-posteroventral-pallidotomy-for-parkinsons-disease" TargetMode="Externa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048000"/>
            <a:ext cx="5029200" cy="1894362"/>
          </a:xfrm>
        </p:spPr>
        <p:txBody>
          <a:bodyPr/>
          <a:lstStyle/>
          <a:p>
            <a:r>
              <a:rPr lang="en-US" dirty="0" smtClean="0"/>
              <a:t>Parkinson’s Disease	</a:t>
            </a:r>
            <a:endParaRPr lang="en-US" dirty="0"/>
          </a:p>
        </p:txBody>
      </p:sp>
      <p:pic>
        <p:nvPicPr>
          <p:cNvPr id="4" name="Picture 2"/>
          <p:cNvPicPr>
            <a:picLocks noChangeAspect="1" noChangeArrowheads="1"/>
          </p:cNvPicPr>
          <p:nvPr/>
        </p:nvPicPr>
        <p:blipFill>
          <a:blip r:embed="rId2"/>
          <a:srcRect/>
          <a:stretch>
            <a:fillRect/>
          </a:stretch>
        </p:blipFill>
        <p:spPr bwMode="auto">
          <a:xfrm>
            <a:off x="2713092" y="1"/>
            <a:ext cx="4449708"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Signs and symptoms</a:t>
            </a:r>
            <a:endParaRPr lang="en-US" dirty="0"/>
          </a:p>
        </p:txBody>
      </p:sp>
      <p:pic>
        <p:nvPicPr>
          <p:cNvPr id="6146" name="Picture 2" descr="C:\Users\lenovo\Desktop\Parkinsonism\management\3841-0550x0475.jpg"/>
          <p:cNvPicPr>
            <a:picLocks noGrp="1" noChangeAspect="1" noChangeArrowheads="1"/>
          </p:cNvPicPr>
          <p:nvPr>
            <p:ph sz="quarter" idx="1"/>
          </p:nvPr>
        </p:nvPicPr>
        <p:blipFill>
          <a:blip r:embed="rId2"/>
          <a:srcRect/>
          <a:stretch>
            <a:fillRect/>
          </a:stretch>
        </p:blipFill>
        <p:spPr bwMode="auto">
          <a:xfrm>
            <a:off x="2209800" y="1447800"/>
            <a:ext cx="4495800" cy="52056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15987"/>
          </a:xfrm>
        </p:spPr>
        <p:txBody>
          <a:bodyPr>
            <a:noAutofit/>
          </a:bodyPr>
          <a:lstStyle/>
          <a:p>
            <a:r>
              <a:rPr lang="en-US" sz="2800" dirty="0" smtClean="0"/>
              <a:t>Signs and Symptoms (SSS)</a:t>
            </a:r>
            <a:br>
              <a:rPr lang="en-US" sz="2800" dirty="0" smtClean="0"/>
            </a:br>
            <a:endParaRPr lang="en-US" sz="2800" dirty="0"/>
          </a:p>
        </p:txBody>
      </p:sp>
      <p:sp>
        <p:nvSpPr>
          <p:cNvPr id="3" name="Content Placeholder 2"/>
          <p:cNvSpPr>
            <a:spLocks noGrp="1"/>
          </p:cNvSpPr>
          <p:nvPr>
            <p:ph sz="quarter" idx="1"/>
          </p:nvPr>
        </p:nvSpPr>
        <p:spPr>
          <a:xfrm>
            <a:off x="457200" y="990600"/>
            <a:ext cx="5181600" cy="5483352"/>
          </a:xfrm>
        </p:spPr>
        <p:txBody>
          <a:bodyPr>
            <a:normAutofit/>
          </a:bodyPr>
          <a:lstStyle/>
          <a:p>
            <a:pPr marL="457200" indent="-457200" algn="just">
              <a:buFont typeface="+mj-lt"/>
              <a:buAutoNum type="arabicPeriod"/>
            </a:pPr>
            <a:r>
              <a:rPr lang="en-US" dirty="0" smtClean="0"/>
              <a:t>Increased </a:t>
            </a:r>
            <a:r>
              <a:rPr lang="en-US" dirty="0" smtClean="0"/>
              <a:t>muscular </a:t>
            </a:r>
            <a:r>
              <a:rPr lang="en-US" dirty="0" smtClean="0"/>
              <a:t>stimulation </a:t>
            </a:r>
            <a:r>
              <a:rPr lang="en-US" dirty="0" smtClean="0"/>
              <a:t>leading to </a:t>
            </a:r>
            <a:r>
              <a:rPr lang="en-US" u="sng" dirty="0" smtClean="0"/>
              <a:t>involuntary tremors</a:t>
            </a:r>
            <a:r>
              <a:rPr lang="en-US" dirty="0" smtClean="0"/>
              <a:t> which occurs when the person sits or even at rest(resting tremors).</a:t>
            </a:r>
          </a:p>
          <a:p>
            <a:pPr marL="457200" indent="-457200" algn="just">
              <a:buFont typeface="+mj-lt"/>
              <a:buAutoNum type="arabicPeriod"/>
            </a:pPr>
            <a:r>
              <a:rPr lang="en-US" dirty="0" smtClean="0"/>
              <a:t>Typical </a:t>
            </a:r>
            <a:r>
              <a:rPr lang="en-US" u="sng" dirty="0" smtClean="0"/>
              <a:t>pill rolling movement </a:t>
            </a:r>
            <a:r>
              <a:rPr lang="en-US" dirty="0" smtClean="0"/>
              <a:t>of fingers and nodding of head</a:t>
            </a:r>
          </a:p>
          <a:p>
            <a:pPr marL="457200" indent="-457200" algn="just">
              <a:buFont typeface="+mj-lt"/>
              <a:buAutoNum type="arabicPeriod"/>
            </a:pPr>
            <a:r>
              <a:rPr lang="en-US" u="sng" dirty="0" smtClean="0"/>
              <a:t>Bradykinesia</a:t>
            </a:r>
            <a:r>
              <a:rPr lang="en-US" dirty="0" smtClean="0"/>
              <a:t>- Difficulty and slowness of movements.</a:t>
            </a:r>
          </a:p>
          <a:p>
            <a:pPr marL="457200" indent="-457200" algn="just">
              <a:buFont typeface="+mj-lt"/>
              <a:buAutoNum type="arabicPeriod"/>
            </a:pPr>
            <a:r>
              <a:rPr lang="en-US" u="sng" dirty="0" smtClean="0"/>
              <a:t>Rigidity of muscles </a:t>
            </a:r>
            <a:r>
              <a:rPr lang="en-US" dirty="0" smtClean="0"/>
              <a:t>leading to masked appearance of face.</a:t>
            </a:r>
          </a:p>
          <a:p>
            <a:pPr marL="457200" indent="-457200" algn="just">
              <a:buFont typeface="+mj-lt"/>
              <a:buAutoNum type="arabicPeriod"/>
            </a:pPr>
            <a:r>
              <a:rPr lang="en-US" u="sng" dirty="0" smtClean="0"/>
              <a:t>Jerk</a:t>
            </a:r>
            <a:r>
              <a:rPr lang="en-US" dirty="0" smtClean="0"/>
              <a:t> during voluntary movements.</a:t>
            </a:r>
          </a:p>
        </p:txBody>
      </p:sp>
      <p:pic>
        <p:nvPicPr>
          <p:cNvPr id="4" name="Picture 5" descr="C:\Users\lenovo\Desktop\Parkinsonism\management\670px-Recognize-the-Signs-of-Parkinson's-Disease-Step-1.jpg"/>
          <p:cNvPicPr>
            <a:picLocks noChangeAspect="1" noChangeArrowheads="1"/>
          </p:cNvPicPr>
          <p:nvPr/>
        </p:nvPicPr>
        <p:blipFill>
          <a:blip r:embed="rId2" cstate="print"/>
          <a:srcRect/>
          <a:stretch>
            <a:fillRect/>
          </a:stretch>
        </p:blipFill>
        <p:spPr bwMode="auto">
          <a:xfrm>
            <a:off x="5867400" y="1295400"/>
            <a:ext cx="2740473"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C:\Users\lenovo\Desktop\Parkinsonism\management\F1.medium.jpeg"/>
          <p:cNvPicPr>
            <a:picLocks noChangeAspect="1" noChangeArrowheads="1"/>
          </p:cNvPicPr>
          <p:nvPr/>
        </p:nvPicPr>
        <p:blipFill>
          <a:blip r:embed="rId3"/>
          <a:srcRect/>
          <a:stretch>
            <a:fillRect/>
          </a:stretch>
        </p:blipFill>
        <p:spPr bwMode="auto">
          <a:xfrm>
            <a:off x="5638800" y="4348444"/>
            <a:ext cx="3507104" cy="2509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4" descr="C:\Users\lenovo\Desktop\Parkinsonism\management\220px-Writing_by_a_Parkinson's_disease_patient.jpeg"/>
          <p:cNvPicPr>
            <a:picLocks noChangeAspect="1" noChangeArrowheads="1"/>
          </p:cNvPicPr>
          <p:nvPr/>
        </p:nvPicPr>
        <p:blipFill>
          <a:blip r:embed="rId4"/>
          <a:srcRect/>
          <a:stretch>
            <a:fillRect/>
          </a:stretch>
        </p:blipFill>
        <p:spPr bwMode="auto">
          <a:xfrm>
            <a:off x="6248400" y="381000"/>
            <a:ext cx="2095500" cy="8096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5791200" cy="6092952"/>
          </a:xfrm>
        </p:spPr>
        <p:txBody>
          <a:bodyPr>
            <a:normAutofit lnSpcReduction="10000"/>
          </a:bodyPr>
          <a:lstStyle/>
          <a:p>
            <a:pPr marL="457200" indent="-457200" algn="just">
              <a:buNone/>
            </a:pPr>
            <a:r>
              <a:rPr lang="en-US" sz="1800" dirty="0" smtClean="0"/>
              <a:t>6</a:t>
            </a:r>
            <a:r>
              <a:rPr lang="en-US" sz="2000" dirty="0" smtClean="0"/>
              <a:t>.   </a:t>
            </a:r>
            <a:r>
              <a:rPr lang="en-US" sz="2000" u="sng" dirty="0" err="1" smtClean="0"/>
              <a:t>Aphonia</a:t>
            </a:r>
            <a:r>
              <a:rPr lang="en-US" sz="2000" dirty="0" smtClean="0"/>
              <a:t>- loss of </a:t>
            </a:r>
            <a:r>
              <a:rPr lang="en-US" sz="2000" dirty="0" smtClean="0"/>
              <a:t>voluntary </a:t>
            </a:r>
            <a:r>
              <a:rPr lang="en-US" sz="2000" dirty="0" smtClean="0"/>
              <a:t>control of muscles of mouth and larynx </a:t>
            </a:r>
            <a:r>
              <a:rPr lang="en-US" sz="2000" dirty="0" smtClean="0"/>
              <a:t>leading </a:t>
            </a:r>
            <a:r>
              <a:rPr lang="en-US" sz="2000" dirty="0" smtClean="0"/>
              <a:t>to loss of speech.</a:t>
            </a:r>
          </a:p>
          <a:p>
            <a:pPr marL="457200" indent="-457200" algn="just">
              <a:buNone/>
            </a:pPr>
            <a:r>
              <a:rPr lang="en-US" sz="2000" dirty="0" smtClean="0"/>
              <a:t>7.   Posture and Gait:</a:t>
            </a:r>
          </a:p>
          <a:p>
            <a:pPr marL="457200" indent="-457200" algn="just">
              <a:buNone/>
            </a:pPr>
            <a:r>
              <a:rPr lang="en-US" sz="2000" dirty="0" smtClean="0"/>
              <a:t>           - Gait is characterized by </a:t>
            </a:r>
            <a:r>
              <a:rPr lang="en-US" sz="2000" u="sng" dirty="0" smtClean="0"/>
              <a:t>short </a:t>
            </a:r>
            <a:r>
              <a:rPr lang="en-US" sz="2000" u="sng" dirty="0" err="1" smtClean="0"/>
              <a:t>steps</a:t>
            </a:r>
            <a:r>
              <a:rPr lang="en-US" sz="2000" dirty="0" err="1" smtClean="0"/>
              <a:t>,with</a:t>
            </a:r>
            <a:r>
              <a:rPr lang="en-US" sz="2000" dirty="0" smtClean="0"/>
              <a:t> feet barely leaving the </a:t>
            </a:r>
            <a:r>
              <a:rPr lang="en-US" sz="2000" dirty="0" err="1" smtClean="0"/>
              <a:t>groung</a:t>
            </a:r>
            <a:r>
              <a:rPr lang="en-US" sz="2000" dirty="0" smtClean="0"/>
              <a:t>, producing </a:t>
            </a:r>
            <a:r>
              <a:rPr lang="en-US" sz="2000" dirty="0" smtClean="0"/>
              <a:t>an audible </a:t>
            </a:r>
            <a:r>
              <a:rPr lang="en-US" sz="2000" u="sng" dirty="0" smtClean="0"/>
              <a:t>shuffling noise</a:t>
            </a:r>
            <a:r>
              <a:rPr lang="en-US" sz="2000" dirty="0" smtClean="0"/>
              <a:t>.</a:t>
            </a:r>
          </a:p>
          <a:p>
            <a:pPr marL="457200" indent="-457200" algn="just">
              <a:buNone/>
            </a:pPr>
            <a:r>
              <a:rPr lang="en-US" sz="2000" dirty="0" smtClean="0"/>
              <a:t>           - </a:t>
            </a:r>
            <a:r>
              <a:rPr lang="en-US" sz="2000" u="sng" dirty="0" smtClean="0"/>
              <a:t>Stooping posture</a:t>
            </a:r>
            <a:r>
              <a:rPr lang="en-US" sz="2000" dirty="0" smtClean="0"/>
              <a:t>- forward flexed posture</a:t>
            </a:r>
          </a:p>
          <a:p>
            <a:pPr marL="457200" indent="-457200" algn="just">
              <a:buNone/>
            </a:pPr>
            <a:r>
              <a:rPr lang="en-US" sz="2000" dirty="0" smtClean="0"/>
              <a:t>           - </a:t>
            </a:r>
            <a:r>
              <a:rPr lang="en-US" sz="2000" u="sng" dirty="0" smtClean="0"/>
              <a:t>Dystonia</a:t>
            </a:r>
            <a:r>
              <a:rPr lang="en-US" sz="2000" dirty="0" smtClean="0"/>
              <a:t>- Abnormal, sustained, painful twisting muscle </a:t>
            </a:r>
            <a:r>
              <a:rPr lang="en-US" sz="2000" dirty="0" smtClean="0"/>
              <a:t>contractions, often </a:t>
            </a:r>
            <a:r>
              <a:rPr lang="en-US" sz="2000" dirty="0" smtClean="0"/>
              <a:t>affecting the foot and ankle.</a:t>
            </a:r>
          </a:p>
          <a:p>
            <a:pPr marL="457200" indent="-457200" algn="just">
              <a:buNone/>
            </a:pPr>
            <a:endParaRPr lang="en-US" sz="2000" dirty="0" smtClean="0"/>
          </a:p>
          <a:p>
            <a:pPr marL="457200" indent="-457200" algn="just">
              <a:buNone/>
            </a:pPr>
            <a:r>
              <a:rPr lang="en-US" sz="2000" dirty="0" smtClean="0"/>
              <a:t>8. Excessive secretion of salivary glands </a:t>
            </a:r>
            <a:r>
              <a:rPr lang="en-US" sz="2000" dirty="0" err="1" smtClean="0"/>
              <a:t>i.e</a:t>
            </a:r>
            <a:r>
              <a:rPr lang="en-US" sz="2000" dirty="0" smtClean="0"/>
              <a:t> </a:t>
            </a:r>
            <a:r>
              <a:rPr lang="en-US" sz="2000" u="sng" dirty="0" err="1" smtClean="0"/>
              <a:t>sialorrhoea</a:t>
            </a:r>
            <a:r>
              <a:rPr lang="en-US" sz="2000" dirty="0" smtClean="0"/>
              <a:t> and sebaceous glands </a:t>
            </a:r>
          </a:p>
          <a:p>
            <a:pPr marL="457200" indent="-457200" algn="just">
              <a:buNone/>
            </a:pPr>
            <a:r>
              <a:rPr lang="en-US" sz="2000" dirty="0" smtClean="0"/>
              <a:t>         </a:t>
            </a:r>
            <a:r>
              <a:rPr lang="en-US" sz="2000" dirty="0" err="1" smtClean="0"/>
              <a:t>i.e</a:t>
            </a:r>
            <a:r>
              <a:rPr lang="en-US" sz="2000" dirty="0" smtClean="0"/>
              <a:t> </a:t>
            </a:r>
            <a:r>
              <a:rPr lang="en-US" sz="2000" u="sng" dirty="0" err="1" smtClean="0"/>
              <a:t>seborrhoea</a:t>
            </a:r>
            <a:endParaRPr lang="en-US" sz="2000" u="sng" dirty="0" smtClean="0"/>
          </a:p>
          <a:p>
            <a:pPr marL="457200" indent="-457200" algn="just">
              <a:buNone/>
            </a:pPr>
            <a:r>
              <a:rPr lang="en-US" sz="2000" dirty="0" smtClean="0"/>
              <a:t>9.    </a:t>
            </a:r>
            <a:r>
              <a:rPr lang="en-US" sz="2000" u="sng" dirty="0" smtClean="0"/>
              <a:t>Absence</a:t>
            </a:r>
            <a:r>
              <a:rPr lang="en-US" sz="2000" dirty="0" smtClean="0"/>
              <a:t> of control over </a:t>
            </a:r>
            <a:r>
              <a:rPr lang="en-US" sz="2000" u="sng" dirty="0" smtClean="0"/>
              <a:t>movements of eye.</a:t>
            </a:r>
          </a:p>
          <a:p>
            <a:pPr marL="457200" indent="-457200" algn="just">
              <a:buNone/>
            </a:pPr>
            <a:r>
              <a:rPr lang="en-US" sz="2000" dirty="0" smtClean="0"/>
              <a:t>10.  </a:t>
            </a:r>
            <a:r>
              <a:rPr lang="en-US" sz="2000" u="sng" dirty="0" smtClean="0"/>
              <a:t>Memory Disorder</a:t>
            </a:r>
            <a:r>
              <a:rPr lang="en-US" sz="2000" dirty="0" smtClean="0"/>
              <a:t>, </a:t>
            </a:r>
            <a:r>
              <a:rPr lang="en-US" sz="2000" u="sng" dirty="0" smtClean="0"/>
              <a:t>loss of personal interest</a:t>
            </a:r>
            <a:r>
              <a:rPr lang="en-US" sz="2000" dirty="0" smtClean="0"/>
              <a:t>, loss of reasoning and </a:t>
            </a:r>
            <a:r>
              <a:rPr lang="en-US" sz="2000" u="sng" dirty="0" smtClean="0"/>
              <a:t>orientation</a:t>
            </a:r>
            <a:r>
              <a:rPr lang="en-US" sz="2000" dirty="0" smtClean="0"/>
              <a:t>.</a:t>
            </a:r>
          </a:p>
          <a:p>
            <a:pPr algn="just"/>
            <a:endParaRPr lang="en-US" sz="2000" dirty="0"/>
          </a:p>
        </p:txBody>
      </p:sp>
      <p:pic>
        <p:nvPicPr>
          <p:cNvPr id="4" name="Picture 3" descr="C:\Users\lenovo\Desktop\Parkinsonism\management\Parkinsons-gait.jpg"/>
          <p:cNvPicPr>
            <a:picLocks noChangeAspect="1" noChangeArrowheads="1"/>
          </p:cNvPicPr>
          <p:nvPr/>
        </p:nvPicPr>
        <p:blipFill>
          <a:blip r:embed="rId2"/>
          <a:srcRect/>
          <a:stretch>
            <a:fillRect/>
          </a:stretch>
        </p:blipFill>
        <p:spPr bwMode="auto">
          <a:xfrm>
            <a:off x="6400800" y="0"/>
            <a:ext cx="27432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r>
              <a:rPr lang="en-US" dirty="0" smtClean="0"/>
              <a:t/>
            </a:r>
            <a:br>
              <a:rPr lang="en-US" dirty="0" smtClean="0"/>
            </a:br>
            <a:endParaRPr lang="en-US" dirty="0"/>
          </a:p>
        </p:txBody>
      </p:sp>
      <p:sp>
        <p:nvSpPr>
          <p:cNvPr id="3" name="Content Placeholder 2"/>
          <p:cNvSpPr>
            <a:spLocks noGrp="1"/>
          </p:cNvSpPr>
          <p:nvPr>
            <p:ph sz="quarter" idx="1"/>
          </p:nvPr>
        </p:nvSpPr>
        <p:spPr>
          <a:xfrm>
            <a:off x="457200" y="1371600"/>
            <a:ext cx="7696200" cy="5102352"/>
          </a:xfrm>
        </p:spPr>
        <p:txBody>
          <a:bodyPr>
            <a:normAutofit fontScale="85000" lnSpcReduction="20000"/>
          </a:bodyPr>
          <a:lstStyle/>
          <a:p>
            <a:r>
              <a:rPr lang="en-US" dirty="0" smtClean="0"/>
              <a:t>The </a:t>
            </a:r>
            <a:r>
              <a:rPr lang="en-US" dirty="0" err="1" smtClean="0"/>
              <a:t>dopaminergic</a:t>
            </a:r>
            <a:r>
              <a:rPr lang="en-US" dirty="0" smtClean="0"/>
              <a:t> neuron from </a:t>
            </a:r>
            <a:r>
              <a:rPr lang="en-US" dirty="0" err="1" smtClean="0"/>
              <a:t>substantia</a:t>
            </a:r>
            <a:r>
              <a:rPr lang="en-US" dirty="0" smtClean="0"/>
              <a:t> </a:t>
            </a:r>
            <a:r>
              <a:rPr lang="en-US" dirty="0" err="1" smtClean="0"/>
              <a:t>nigra</a:t>
            </a:r>
            <a:r>
              <a:rPr lang="en-US" dirty="0" smtClean="0"/>
              <a:t> pars </a:t>
            </a:r>
            <a:r>
              <a:rPr lang="en-US" dirty="0" err="1" smtClean="0"/>
              <a:t>compacta</a:t>
            </a:r>
            <a:r>
              <a:rPr lang="en-US" dirty="0" smtClean="0"/>
              <a:t> act on excitatory D1 receptors in the striatum and causes excitation of the </a:t>
            </a:r>
            <a:r>
              <a:rPr lang="en-US" dirty="0" err="1" smtClean="0"/>
              <a:t>striatal</a:t>
            </a:r>
            <a:r>
              <a:rPr lang="en-US" dirty="0" smtClean="0"/>
              <a:t> neurons in the direct pathway.</a:t>
            </a:r>
          </a:p>
          <a:p>
            <a:r>
              <a:rPr lang="en-US" dirty="0" smtClean="0"/>
              <a:t>The excitation is neutralized when the </a:t>
            </a:r>
            <a:r>
              <a:rPr lang="en-US" dirty="0" err="1" smtClean="0"/>
              <a:t>dopaminergic</a:t>
            </a:r>
            <a:r>
              <a:rPr lang="en-US" dirty="0" smtClean="0"/>
              <a:t> neurons from the </a:t>
            </a:r>
            <a:r>
              <a:rPr lang="en-US" dirty="0" err="1" smtClean="0"/>
              <a:t>substantia</a:t>
            </a:r>
            <a:r>
              <a:rPr lang="en-US" dirty="0" smtClean="0"/>
              <a:t> </a:t>
            </a:r>
            <a:r>
              <a:rPr lang="en-US" dirty="0" err="1" smtClean="0"/>
              <a:t>nigra</a:t>
            </a:r>
            <a:r>
              <a:rPr lang="en-US" dirty="0" smtClean="0"/>
              <a:t> pars </a:t>
            </a:r>
            <a:r>
              <a:rPr lang="en-US" dirty="0" err="1" smtClean="0"/>
              <a:t>compacta</a:t>
            </a:r>
            <a:r>
              <a:rPr lang="en-US" dirty="0" smtClean="0"/>
              <a:t> act on inhibitory D2 receptors in the stratum and cause the inhibition of the </a:t>
            </a:r>
            <a:r>
              <a:rPr lang="en-US" dirty="0" err="1" smtClean="0"/>
              <a:t>striatal</a:t>
            </a:r>
            <a:r>
              <a:rPr lang="en-US" dirty="0" smtClean="0"/>
              <a:t> neurons in the indirect pathway.</a:t>
            </a:r>
          </a:p>
          <a:p>
            <a:endParaRPr lang="en-US" dirty="0" smtClean="0"/>
          </a:p>
          <a:p>
            <a:r>
              <a:rPr lang="en-US" dirty="0" smtClean="0"/>
              <a:t>In direct pathway, the </a:t>
            </a:r>
            <a:r>
              <a:rPr lang="en-US" dirty="0" err="1" smtClean="0"/>
              <a:t>globus</a:t>
            </a:r>
            <a:r>
              <a:rPr lang="en-US" dirty="0" smtClean="0"/>
              <a:t> pallidus medial is innervated via </a:t>
            </a:r>
            <a:r>
              <a:rPr lang="en-US" dirty="0" smtClean="0"/>
              <a:t>inhibitory </a:t>
            </a:r>
            <a:r>
              <a:rPr lang="en-US" dirty="0" smtClean="0"/>
              <a:t>GABAergic neurons from the striatum.</a:t>
            </a:r>
          </a:p>
          <a:p>
            <a:r>
              <a:rPr lang="en-US" dirty="0" smtClean="0"/>
              <a:t>Similarly, the neurotransmission from this region to the thalamus is also carried out by inhibitory GABAergic neurons. </a:t>
            </a:r>
          </a:p>
          <a:p>
            <a:r>
              <a:rPr lang="en-US" dirty="0" smtClean="0"/>
              <a:t>However</a:t>
            </a:r>
            <a:r>
              <a:rPr lang="en-US" dirty="0" smtClean="0"/>
              <a:t>, the </a:t>
            </a:r>
            <a:r>
              <a:rPr lang="en-US" dirty="0" smtClean="0"/>
              <a:t>nervous innervation from the thalamus to the cortex is via the excitatory </a:t>
            </a:r>
            <a:r>
              <a:rPr lang="en-US" dirty="0" err="1" smtClean="0"/>
              <a:t>glutaminergic</a:t>
            </a:r>
            <a:r>
              <a:rPr lang="en-US" dirty="0" smtClean="0"/>
              <a:t> neurons which results in voluntary movements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7848600" cy="5864352"/>
          </a:xfrm>
        </p:spPr>
        <p:txBody>
          <a:bodyPr>
            <a:noAutofit/>
          </a:bodyPr>
          <a:lstStyle/>
          <a:p>
            <a:r>
              <a:rPr lang="en-US" sz="2000" dirty="0" smtClean="0"/>
              <a:t>In the indirect </a:t>
            </a:r>
            <a:r>
              <a:rPr lang="en-US" sz="2000" dirty="0" err="1" smtClean="0"/>
              <a:t>pathway,similar</a:t>
            </a:r>
            <a:r>
              <a:rPr lang="en-US" sz="2000" dirty="0" smtClean="0"/>
              <a:t> to the direct </a:t>
            </a:r>
            <a:r>
              <a:rPr lang="en-US" sz="2000" dirty="0" err="1" smtClean="0"/>
              <a:t>pathway,the</a:t>
            </a:r>
            <a:r>
              <a:rPr lang="en-US" sz="2000" dirty="0" smtClean="0"/>
              <a:t> nervous </a:t>
            </a:r>
            <a:r>
              <a:rPr lang="en-US" sz="2000" dirty="0" err="1" smtClean="0"/>
              <a:t>innervation</a:t>
            </a:r>
            <a:r>
              <a:rPr lang="en-US" sz="2000" dirty="0" smtClean="0"/>
              <a:t> from the striatum to </a:t>
            </a:r>
            <a:r>
              <a:rPr lang="en-US" sz="2000" dirty="0" err="1" smtClean="0"/>
              <a:t>globus</a:t>
            </a:r>
            <a:r>
              <a:rPr lang="en-US" sz="2000" dirty="0" smtClean="0"/>
              <a:t> </a:t>
            </a:r>
            <a:r>
              <a:rPr lang="en-US" sz="2000" dirty="0" err="1" smtClean="0"/>
              <a:t>pallidum</a:t>
            </a:r>
            <a:r>
              <a:rPr lang="en-US" sz="2000" dirty="0" smtClean="0"/>
              <a:t> lateral from these regions to </a:t>
            </a:r>
            <a:r>
              <a:rPr lang="en-US" sz="2000" dirty="0" err="1" smtClean="0"/>
              <a:t>subthalmic</a:t>
            </a:r>
            <a:r>
              <a:rPr lang="en-US" sz="2000" dirty="0" smtClean="0"/>
              <a:t> nucleus is through inhibitory </a:t>
            </a:r>
            <a:r>
              <a:rPr lang="en-US" sz="2000" dirty="0" err="1" smtClean="0"/>
              <a:t>GABAergic</a:t>
            </a:r>
            <a:r>
              <a:rPr lang="en-US" sz="2000" dirty="0" smtClean="0"/>
              <a:t> </a:t>
            </a:r>
            <a:r>
              <a:rPr lang="en-US" sz="2000" dirty="0" err="1" smtClean="0"/>
              <a:t>neurons.But</a:t>
            </a:r>
            <a:r>
              <a:rPr lang="en-US" sz="2000" dirty="0" smtClean="0"/>
              <a:t> the transmission from the </a:t>
            </a:r>
            <a:r>
              <a:rPr lang="en-US" sz="2000" dirty="0" err="1" smtClean="0"/>
              <a:t>subthalmic</a:t>
            </a:r>
            <a:r>
              <a:rPr lang="en-US" sz="2000" dirty="0" smtClean="0"/>
              <a:t> nucleus to </a:t>
            </a:r>
            <a:r>
              <a:rPr lang="en-US" sz="2000" dirty="0" err="1" smtClean="0"/>
              <a:t>globus</a:t>
            </a:r>
            <a:r>
              <a:rPr lang="en-US" sz="2000" dirty="0" smtClean="0"/>
              <a:t> </a:t>
            </a:r>
            <a:r>
              <a:rPr lang="en-US" sz="2000" dirty="0" err="1" smtClean="0"/>
              <a:t>pallidus</a:t>
            </a:r>
            <a:r>
              <a:rPr lang="en-US" sz="2000" dirty="0" smtClean="0"/>
              <a:t> medial is through excitatory </a:t>
            </a:r>
            <a:r>
              <a:rPr lang="en-US" sz="2000" dirty="0" err="1" smtClean="0"/>
              <a:t>glutaminergic</a:t>
            </a:r>
            <a:r>
              <a:rPr lang="en-US" sz="2000" dirty="0" smtClean="0"/>
              <a:t> neurons.</a:t>
            </a:r>
          </a:p>
          <a:p>
            <a:endParaRPr lang="en-US" sz="2000" dirty="0" smtClean="0"/>
          </a:p>
          <a:p>
            <a:r>
              <a:rPr lang="en-US" sz="2000" dirty="0" smtClean="0"/>
              <a:t>The basic difference between two pathways is the type of </a:t>
            </a:r>
            <a:r>
              <a:rPr lang="en-US" sz="2000" dirty="0" err="1" smtClean="0"/>
              <a:t>innervation</a:t>
            </a:r>
            <a:r>
              <a:rPr lang="en-US" sz="2000" dirty="0" smtClean="0"/>
              <a:t> to the two mentioned regions(</a:t>
            </a:r>
            <a:r>
              <a:rPr lang="en-US" sz="2000" dirty="0" err="1" smtClean="0"/>
              <a:t>globus</a:t>
            </a:r>
            <a:r>
              <a:rPr lang="en-US" sz="2000" dirty="0" smtClean="0"/>
              <a:t> </a:t>
            </a:r>
            <a:r>
              <a:rPr lang="en-US" sz="2000" dirty="0" err="1" smtClean="0"/>
              <a:t>pallidus</a:t>
            </a:r>
            <a:r>
              <a:rPr lang="en-US" sz="2000" dirty="0" smtClean="0"/>
              <a:t> </a:t>
            </a:r>
            <a:r>
              <a:rPr lang="en-US" sz="2000" dirty="0" err="1" smtClean="0"/>
              <a:t>medials</a:t>
            </a:r>
            <a:r>
              <a:rPr lang="en-US" sz="2000" dirty="0" smtClean="0"/>
              <a:t> and </a:t>
            </a:r>
            <a:r>
              <a:rPr lang="en-US" sz="2000" dirty="0" err="1" smtClean="0"/>
              <a:t>substantia</a:t>
            </a:r>
            <a:r>
              <a:rPr lang="en-US" sz="2000" dirty="0" smtClean="0"/>
              <a:t> </a:t>
            </a:r>
            <a:r>
              <a:rPr lang="en-US" sz="2000" dirty="0" err="1" smtClean="0"/>
              <a:t>nigra</a:t>
            </a:r>
            <a:r>
              <a:rPr lang="en-US" sz="2000" dirty="0" smtClean="0"/>
              <a:t> par </a:t>
            </a:r>
            <a:r>
              <a:rPr lang="en-US" sz="2000" dirty="0" err="1" smtClean="0"/>
              <a:t>reticulus</a:t>
            </a:r>
            <a:r>
              <a:rPr lang="en-US" sz="2000" dirty="0" smtClean="0"/>
              <a:t>).</a:t>
            </a:r>
          </a:p>
          <a:p>
            <a:endParaRPr lang="en-US" sz="2000" dirty="0" smtClean="0"/>
          </a:p>
          <a:p>
            <a:r>
              <a:rPr lang="en-US" sz="2000" dirty="0" smtClean="0"/>
              <a:t>In direct pathway the </a:t>
            </a:r>
            <a:r>
              <a:rPr lang="en-US" sz="2000" dirty="0" err="1" smtClean="0"/>
              <a:t>innervation</a:t>
            </a:r>
            <a:r>
              <a:rPr lang="en-US" sz="2000" dirty="0" smtClean="0"/>
              <a:t> is inhibitory while in indirect pathway it is excitatory in nature.</a:t>
            </a:r>
          </a:p>
          <a:p>
            <a:endParaRPr lang="en-US" sz="2000" dirty="0" smtClean="0"/>
          </a:p>
          <a:p>
            <a:r>
              <a:rPr lang="en-US" sz="2000" dirty="0" smtClean="0"/>
              <a:t>Hence any alterations in the </a:t>
            </a:r>
            <a:r>
              <a:rPr lang="en-US" sz="2000" dirty="0" err="1" smtClean="0"/>
              <a:t>innervation</a:t>
            </a:r>
            <a:r>
              <a:rPr lang="en-US" sz="2000" dirty="0" smtClean="0"/>
              <a:t> to the </a:t>
            </a:r>
            <a:r>
              <a:rPr lang="en-US" sz="2000" dirty="0" err="1" smtClean="0"/>
              <a:t>globus</a:t>
            </a:r>
            <a:r>
              <a:rPr lang="en-US" sz="2000" dirty="0" smtClean="0"/>
              <a:t> </a:t>
            </a:r>
            <a:r>
              <a:rPr lang="en-US" sz="2000" dirty="0" err="1" smtClean="0"/>
              <a:t>pallidus</a:t>
            </a:r>
            <a:r>
              <a:rPr lang="en-US" sz="2000" dirty="0" smtClean="0"/>
              <a:t> medial and </a:t>
            </a:r>
            <a:r>
              <a:rPr lang="en-US" sz="2000" dirty="0" err="1" smtClean="0"/>
              <a:t>substantia</a:t>
            </a:r>
            <a:r>
              <a:rPr lang="en-US" sz="2000" dirty="0" smtClean="0"/>
              <a:t> </a:t>
            </a:r>
            <a:r>
              <a:rPr lang="en-US" sz="2000" dirty="0" err="1" smtClean="0"/>
              <a:t>nigra</a:t>
            </a:r>
            <a:r>
              <a:rPr lang="en-US" sz="2000" dirty="0" smtClean="0"/>
              <a:t> par </a:t>
            </a:r>
            <a:r>
              <a:rPr lang="en-US" sz="2000" dirty="0" err="1" smtClean="0"/>
              <a:t>reticulata</a:t>
            </a:r>
            <a:r>
              <a:rPr lang="en-US" sz="2000" dirty="0" smtClean="0"/>
              <a:t> ultimately affect the neurotransmission to the cortex, which results in either enhancement or suppression of voluntary movements.</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838200"/>
            <a:ext cx="7467600" cy="4873752"/>
          </a:xfrm>
        </p:spPr>
        <p:txBody>
          <a:bodyPr>
            <a:normAutofit/>
          </a:bodyPr>
          <a:lstStyle/>
          <a:p>
            <a:r>
              <a:rPr lang="en-US" sz="2000" dirty="0" err="1" smtClean="0"/>
              <a:t>Physiologically,dopamine</a:t>
            </a:r>
            <a:r>
              <a:rPr lang="en-US" sz="2000" dirty="0" smtClean="0"/>
              <a:t> causes the activation of direct pathway and inhibition of indirect pathway.</a:t>
            </a:r>
          </a:p>
          <a:p>
            <a:endParaRPr lang="en-US" sz="2000" dirty="0" smtClean="0"/>
          </a:p>
          <a:p>
            <a:r>
              <a:rPr lang="en-US" sz="2000" dirty="0" smtClean="0"/>
              <a:t>This results in excitation of </a:t>
            </a:r>
            <a:r>
              <a:rPr lang="en-US" sz="2000" dirty="0" err="1" smtClean="0"/>
              <a:t>cortex,leading</a:t>
            </a:r>
            <a:r>
              <a:rPr lang="en-US" sz="2000" dirty="0" smtClean="0"/>
              <a:t> to voluntary movements.</a:t>
            </a:r>
          </a:p>
          <a:p>
            <a:endParaRPr lang="en-US" sz="2000" dirty="0" smtClean="0"/>
          </a:p>
          <a:p>
            <a:r>
              <a:rPr lang="en-US" sz="2000" dirty="0" smtClean="0"/>
              <a:t>In </a:t>
            </a:r>
            <a:r>
              <a:rPr lang="en-US" sz="2000" dirty="0" err="1" smtClean="0"/>
              <a:t>parkinsonism,where</a:t>
            </a:r>
            <a:r>
              <a:rPr lang="en-US" sz="2000" dirty="0" smtClean="0"/>
              <a:t> the dopamine gets depleted due to </a:t>
            </a:r>
            <a:r>
              <a:rPr lang="en-US" sz="2000" dirty="0" err="1" smtClean="0"/>
              <a:t>destrution</a:t>
            </a:r>
            <a:r>
              <a:rPr lang="en-US" sz="2000" dirty="0" smtClean="0"/>
              <a:t> of </a:t>
            </a:r>
            <a:r>
              <a:rPr lang="en-US" sz="2000" dirty="0" err="1" smtClean="0"/>
              <a:t>dopaminergic</a:t>
            </a:r>
            <a:r>
              <a:rPr lang="en-US" sz="2000" dirty="0" smtClean="0"/>
              <a:t> </a:t>
            </a:r>
            <a:r>
              <a:rPr lang="en-US" sz="2000" dirty="0" err="1" smtClean="0"/>
              <a:t>neurons,the</a:t>
            </a:r>
            <a:r>
              <a:rPr lang="en-US" sz="2000" dirty="0" smtClean="0"/>
              <a:t> direct pathway get suppressed while the indirect pathway get </a:t>
            </a:r>
            <a:r>
              <a:rPr lang="en-US" sz="2000" dirty="0" err="1" smtClean="0"/>
              <a:t>overstimulated.This</a:t>
            </a:r>
            <a:r>
              <a:rPr lang="en-US" sz="2000" dirty="0" smtClean="0"/>
              <a:t> leads to decreased excitatory outflow to the motor cortex resulting in the suppression of voluntary movements</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1066800" y="914400"/>
            <a:ext cx="6900863" cy="550720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srcRect/>
          <a:stretch>
            <a:fillRect/>
          </a:stretch>
        </p:blipFill>
        <p:spPr bwMode="auto">
          <a:xfrm>
            <a:off x="1172262" y="1600200"/>
            <a:ext cx="6037476" cy="48736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a:off x="975990" y="1600200"/>
            <a:ext cx="6430019" cy="48736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srcRect/>
          <a:stretch>
            <a:fillRect/>
          </a:stretch>
        </p:blipFill>
        <p:spPr bwMode="auto">
          <a:xfrm>
            <a:off x="1129854" y="1600200"/>
            <a:ext cx="6122292" cy="48736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discussed</a:t>
            </a:r>
            <a:br>
              <a:rPr lang="en-US" dirty="0" smtClean="0"/>
            </a:br>
            <a:endParaRPr lang="en-US" dirty="0"/>
          </a:p>
        </p:txBody>
      </p:sp>
      <p:sp>
        <p:nvSpPr>
          <p:cNvPr id="3" name="Content Placeholder 2"/>
          <p:cNvSpPr>
            <a:spLocks noGrp="1"/>
          </p:cNvSpPr>
          <p:nvPr>
            <p:ph sz="quarter" idx="1"/>
          </p:nvPr>
        </p:nvSpPr>
        <p:spPr>
          <a:xfrm>
            <a:off x="685800" y="1143000"/>
            <a:ext cx="7239000" cy="5330952"/>
          </a:xfrm>
        </p:spPr>
        <p:txBody>
          <a:bodyPr>
            <a:normAutofit fontScale="92500" lnSpcReduction="10000"/>
          </a:bodyPr>
          <a:lstStyle/>
          <a:p>
            <a:pPr marL="457200" indent="-457200">
              <a:lnSpc>
                <a:spcPct val="150000"/>
              </a:lnSpc>
              <a:buFont typeface="+mj-lt"/>
              <a:buAutoNum type="arabicPeriod"/>
            </a:pPr>
            <a:r>
              <a:rPr lang="en-US" sz="2000" dirty="0" smtClean="0"/>
              <a:t>Definition</a:t>
            </a:r>
          </a:p>
          <a:p>
            <a:pPr marL="457200" indent="-457200">
              <a:lnSpc>
                <a:spcPct val="150000"/>
              </a:lnSpc>
              <a:buFont typeface="+mj-lt"/>
              <a:buAutoNum type="arabicPeriod"/>
            </a:pPr>
            <a:r>
              <a:rPr lang="en-US" sz="2000" dirty="0" smtClean="0"/>
              <a:t>Epidemiology</a:t>
            </a:r>
          </a:p>
          <a:p>
            <a:pPr marL="457200" indent="-457200">
              <a:lnSpc>
                <a:spcPct val="150000"/>
              </a:lnSpc>
              <a:buFont typeface="+mj-lt"/>
              <a:buAutoNum type="arabicPeriod"/>
            </a:pPr>
            <a:r>
              <a:rPr lang="en-US" sz="2000" dirty="0" smtClean="0"/>
              <a:t>Etiology</a:t>
            </a:r>
          </a:p>
          <a:p>
            <a:pPr marL="457200" indent="-457200">
              <a:lnSpc>
                <a:spcPct val="150000"/>
              </a:lnSpc>
              <a:buFont typeface="+mj-lt"/>
              <a:buAutoNum type="arabicPeriod"/>
            </a:pPr>
            <a:r>
              <a:rPr lang="en-US" sz="2000" dirty="0" smtClean="0"/>
              <a:t>Risk factor</a:t>
            </a:r>
          </a:p>
          <a:p>
            <a:pPr marL="457200" indent="-457200">
              <a:lnSpc>
                <a:spcPct val="150000"/>
              </a:lnSpc>
              <a:buFont typeface="+mj-lt"/>
              <a:buAutoNum type="arabicPeriod"/>
            </a:pPr>
            <a:r>
              <a:rPr lang="en-US" sz="2000" dirty="0" smtClean="0"/>
              <a:t>Types</a:t>
            </a:r>
          </a:p>
          <a:p>
            <a:pPr marL="457200" indent="-457200">
              <a:lnSpc>
                <a:spcPct val="150000"/>
              </a:lnSpc>
              <a:buFont typeface="+mj-lt"/>
              <a:buAutoNum type="arabicPeriod"/>
            </a:pPr>
            <a:r>
              <a:rPr lang="en-US" sz="2000" dirty="0" smtClean="0"/>
              <a:t>Signs and Symptoms</a:t>
            </a:r>
          </a:p>
          <a:p>
            <a:pPr marL="457200" indent="-457200">
              <a:lnSpc>
                <a:spcPct val="150000"/>
              </a:lnSpc>
              <a:buFont typeface="+mj-lt"/>
              <a:buAutoNum type="arabicPeriod"/>
            </a:pPr>
            <a:r>
              <a:rPr lang="en-US" sz="2000" dirty="0" err="1" smtClean="0"/>
              <a:t>Pathophysiology</a:t>
            </a:r>
            <a:endParaRPr lang="en-US" sz="2000" dirty="0" smtClean="0"/>
          </a:p>
          <a:p>
            <a:pPr marL="457200" indent="-457200">
              <a:lnSpc>
                <a:spcPct val="150000"/>
              </a:lnSpc>
              <a:buFont typeface="+mj-lt"/>
              <a:buAutoNum type="arabicPeriod"/>
            </a:pPr>
            <a:r>
              <a:rPr lang="en-US" sz="2000" dirty="0" smtClean="0"/>
              <a:t>Staging</a:t>
            </a:r>
          </a:p>
          <a:p>
            <a:pPr marL="457200" indent="-457200">
              <a:lnSpc>
                <a:spcPct val="150000"/>
              </a:lnSpc>
              <a:buFont typeface="+mj-lt"/>
              <a:buAutoNum type="arabicPeriod"/>
            </a:pPr>
            <a:r>
              <a:rPr lang="en-US" sz="2000" dirty="0" smtClean="0"/>
              <a:t>Complications</a:t>
            </a:r>
          </a:p>
          <a:p>
            <a:pPr marL="457200" indent="-457200">
              <a:lnSpc>
                <a:spcPct val="150000"/>
              </a:lnSpc>
              <a:buFont typeface="+mj-lt"/>
              <a:buAutoNum type="arabicPeriod"/>
            </a:pPr>
            <a:r>
              <a:rPr lang="en-US" sz="2000" dirty="0" smtClean="0"/>
              <a:t>Diagnosis</a:t>
            </a:r>
          </a:p>
          <a:p>
            <a:pPr marL="457200" indent="-457200">
              <a:lnSpc>
                <a:spcPct val="150000"/>
              </a:lnSpc>
              <a:buFont typeface="+mj-lt"/>
              <a:buAutoNum type="arabicPeriod"/>
            </a:pPr>
            <a:r>
              <a:rPr lang="en-US" sz="2000" dirty="0" smtClean="0"/>
              <a:t>Pharmacotherapy</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924800" cy="4873752"/>
          </a:xfrm>
        </p:spPr>
        <p:txBody>
          <a:bodyPr/>
          <a:lstStyle/>
          <a:p>
            <a:pPr marL="713177" lvl="1" indent="-275083">
              <a:lnSpc>
                <a:spcPct val="80000"/>
              </a:lnSpc>
              <a:defRPr/>
            </a:pPr>
            <a:r>
              <a:rPr lang="en-AU" sz="2000" dirty="0" smtClean="0"/>
              <a:t>Clinical features don’t emerge until &gt;60-80% dopamine lost. </a:t>
            </a:r>
          </a:p>
          <a:p>
            <a:pPr marL="713177" lvl="1" indent="-275083">
              <a:lnSpc>
                <a:spcPct val="80000"/>
              </a:lnSpc>
              <a:defRPr/>
            </a:pPr>
            <a:endParaRPr lang="en-AU" sz="2000" dirty="0" smtClean="0"/>
          </a:p>
          <a:p>
            <a:pPr marL="713177" lvl="1" indent="-275083">
              <a:lnSpc>
                <a:spcPct val="80000"/>
              </a:lnSpc>
              <a:defRPr/>
            </a:pPr>
            <a:r>
              <a:rPr lang="en-US" sz="2000" dirty="0" smtClean="0"/>
              <a:t>Compensatory changes include hyperactivity in remaining </a:t>
            </a:r>
            <a:r>
              <a:rPr lang="en-US" sz="2000" dirty="0" smtClean="0"/>
              <a:t>neurons </a:t>
            </a:r>
            <a:r>
              <a:rPr lang="en-US" sz="2000" dirty="0" smtClean="0"/>
              <a:t>(increased transmitter turnover), increase in dopamine receptors; receptor </a:t>
            </a:r>
            <a:r>
              <a:rPr lang="en-US" sz="2000" dirty="0" err="1" smtClean="0"/>
              <a:t>supersensitivity</a:t>
            </a:r>
            <a:r>
              <a:rPr lang="en-US" sz="2000" dirty="0" smtClean="0"/>
              <a:t>.</a:t>
            </a:r>
          </a:p>
          <a:p>
            <a:pPr marL="713177" lvl="1" indent="-275083">
              <a:lnSpc>
                <a:spcPct val="80000"/>
              </a:lnSpc>
              <a:defRPr/>
            </a:pPr>
            <a:endParaRPr lang="en-AU" sz="2000" dirty="0" smtClean="0"/>
          </a:p>
          <a:p>
            <a:pPr marL="713177" lvl="1" indent="-275083">
              <a:lnSpc>
                <a:spcPct val="80000"/>
              </a:lnSpc>
              <a:defRPr/>
            </a:pPr>
            <a:r>
              <a:rPr lang="en-AU" sz="2000" dirty="0" smtClean="0"/>
              <a:t>Other pigmented nuclei also affected (locus </a:t>
            </a:r>
            <a:r>
              <a:rPr lang="en-AU" sz="2000" dirty="0" err="1" smtClean="0"/>
              <a:t>ceruleus</a:t>
            </a:r>
            <a:r>
              <a:rPr lang="en-AU" sz="2000" dirty="0" smtClean="0"/>
              <a:t> and </a:t>
            </a:r>
            <a:r>
              <a:rPr lang="en-AU" sz="2000" dirty="0" err="1" smtClean="0"/>
              <a:t>raphe</a:t>
            </a:r>
            <a:r>
              <a:rPr lang="en-AU" sz="2000" dirty="0" smtClean="0"/>
              <a:t>). Also cortex and other structures affected.</a:t>
            </a:r>
          </a:p>
          <a:p>
            <a:pPr marL="713177" lvl="1" indent="-275083">
              <a:lnSpc>
                <a:spcPct val="80000"/>
              </a:lnSpc>
              <a:defRPr/>
            </a:pPr>
            <a:endParaRPr lang="en-AU" sz="2000" dirty="0" smtClean="0"/>
          </a:p>
          <a:p>
            <a:pPr marL="713177" lvl="1" indent="-275083">
              <a:lnSpc>
                <a:spcPct val="80000"/>
              </a:lnSpc>
              <a:defRPr/>
            </a:pPr>
            <a:r>
              <a:rPr lang="en-AU" sz="2000" dirty="0" smtClean="0"/>
              <a:t>Characteristic histological inclusion in affected neurons are </a:t>
            </a:r>
            <a:r>
              <a:rPr lang="en-AU" sz="2000" dirty="0" err="1" smtClean="0"/>
              <a:t>eosinophilic</a:t>
            </a:r>
            <a:r>
              <a:rPr lang="en-AU" sz="2000" dirty="0" smtClean="0"/>
              <a:t> </a:t>
            </a:r>
            <a:r>
              <a:rPr lang="en-AU" sz="2000" dirty="0" err="1" smtClean="0"/>
              <a:t>cytoplasmic</a:t>
            </a:r>
            <a:r>
              <a:rPr lang="en-AU" sz="2000" dirty="0" smtClean="0"/>
              <a:t> inclusions </a:t>
            </a:r>
            <a:r>
              <a:rPr lang="en-US" altLang="ko-KR" sz="2000" dirty="0" smtClean="0">
                <a:ea typeface="굴림" charset="-127"/>
                <a:cs typeface="Times New Roman" pitchFamily="18" charset="0"/>
              </a:rPr>
              <a:t>in </a:t>
            </a:r>
            <a:r>
              <a:rPr lang="en-US" altLang="ko-KR" sz="2000" dirty="0" err="1" smtClean="0">
                <a:ea typeface="굴림" charset="-127"/>
                <a:cs typeface="Times New Roman" pitchFamily="18" charset="0"/>
              </a:rPr>
              <a:t>nigral</a:t>
            </a:r>
            <a:r>
              <a:rPr lang="en-US" altLang="ko-KR" sz="2000" dirty="0" smtClean="0">
                <a:ea typeface="굴림" charset="-127"/>
                <a:cs typeface="Times New Roman" pitchFamily="18" charset="0"/>
              </a:rPr>
              <a:t> cells </a:t>
            </a:r>
            <a:r>
              <a:rPr lang="en-AU" sz="2000" dirty="0" smtClean="0"/>
              <a:t>called the </a:t>
            </a:r>
            <a:r>
              <a:rPr lang="en-AU" sz="2000" dirty="0" err="1" smtClean="0"/>
              <a:t>Lewy</a:t>
            </a:r>
            <a:r>
              <a:rPr lang="en-AU" sz="2000" dirty="0" smtClean="0"/>
              <a:t> Bodies.</a:t>
            </a:r>
          </a:p>
          <a:p>
            <a:endParaRPr lang="en-US" dirty="0"/>
          </a:p>
        </p:txBody>
      </p:sp>
      <p:pic>
        <p:nvPicPr>
          <p:cNvPr id="4" name="Picture 8" descr="PD Path.bmp"/>
          <p:cNvPicPr>
            <a:picLocks noChangeAspect="1"/>
          </p:cNvPicPr>
          <p:nvPr/>
        </p:nvPicPr>
        <p:blipFill>
          <a:blip r:embed="rId2"/>
          <a:srcRect/>
          <a:stretch>
            <a:fillRect/>
          </a:stretch>
        </p:blipFill>
        <p:spPr bwMode="auto">
          <a:xfrm>
            <a:off x="2286000" y="3733800"/>
            <a:ext cx="4495800" cy="26815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431800"/>
            <a:ext cx="4191000" cy="6121400"/>
          </a:xfrm>
          <a:prstGeom prst="rect">
            <a:avLst/>
          </a:prstGeom>
        </p:spPr>
        <p:txBody>
          <a:bodyPr lIns="101882" tIns="50941" rIns="101882" bIns="50941">
            <a:normAutofit fontScale="70000" lnSpcReduction="20000"/>
          </a:bodyPr>
          <a:lstStyle/>
          <a:p>
            <a:pPr marL="305647" indent="-305647" fontAlgn="auto">
              <a:spcBef>
                <a:spcPct val="20000"/>
              </a:spcBef>
              <a:spcAft>
                <a:spcPts val="0"/>
              </a:spcAft>
              <a:buClr>
                <a:schemeClr val="accent3"/>
              </a:buClr>
              <a:buSzPct val="95000"/>
              <a:buFont typeface="Wingdings 2"/>
              <a:buChar char=""/>
              <a:defRPr/>
            </a:pPr>
            <a:r>
              <a:rPr lang="en-US" sz="3300" dirty="0">
                <a:solidFill>
                  <a:schemeClr val="tx1"/>
                </a:solidFill>
                <a:latin typeface="+mj-lt"/>
              </a:rPr>
              <a:t>Basal Ganglia</a:t>
            </a:r>
          </a:p>
          <a:p>
            <a:pPr marL="713177" lvl="1" indent="-275083" fontAlgn="auto">
              <a:spcBef>
                <a:spcPct val="20000"/>
              </a:spcBef>
              <a:spcAft>
                <a:spcPts val="0"/>
              </a:spcAft>
              <a:buClr>
                <a:schemeClr val="accent1"/>
              </a:buClr>
              <a:buSzPct val="85000"/>
              <a:buFont typeface="Wingdings 2"/>
              <a:buChar char=""/>
              <a:defRPr/>
            </a:pPr>
            <a:r>
              <a:rPr lang="en-US" sz="3300" dirty="0">
                <a:solidFill>
                  <a:schemeClr val="tx1"/>
                </a:solidFill>
                <a:latin typeface="+mj-lt"/>
              </a:rPr>
              <a:t>Controls movement</a:t>
            </a:r>
          </a:p>
          <a:p>
            <a:pPr marL="305647" indent="-305647" fontAlgn="auto">
              <a:spcBef>
                <a:spcPct val="20000"/>
              </a:spcBef>
              <a:spcAft>
                <a:spcPts val="0"/>
              </a:spcAft>
              <a:buClr>
                <a:schemeClr val="accent3"/>
              </a:buClr>
              <a:buSzPct val="95000"/>
              <a:buFont typeface="Wingdings 2"/>
              <a:buChar char=""/>
              <a:defRPr/>
            </a:pPr>
            <a:r>
              <a:rPr lang="en-US" sz="3300" dirty="0">
                <a:solidFill>
                  <a:schemeClr val="tx1"/>
                </a:solidFill>
                <a:latin typeface="+mj-lt"/>
              </a:rPr>
              <a:t>Dopamine</a:t>
            </a:r>
          </a:p>
          <a:p>
            <a:pPr marL="713177" lvl="1" indent="-275083" fontAlgn="auto">
              <a:spcBef>
                <a:spcPct val="20000"/>
              </a:spcBef>
              <a:spcAft>
                <a:spcPts val="0"/>
              </a:spcAft>
              <a:buClr>
                <a:schemeClr val="accent1"/>
              </a:buClr>
              <a:buSzPct val="85000"/>
              <a:buFont typeface="Wingdings 2"/>
              <a:buChar char=""/>
              <a:defRPr/>
            </a:pPr>
            <a:r>
              <a:rPr lang="en-US" sz="3300" dirty="0">
                <a:solidFill>
                  <a:schemeClr val="tx1"/>
                </a:solidFill>
                <a:latin typeface="+mj-lt"/>
              </a:rPr>
              <a:t>Inhibitory neurotransmitter in the basal ganglia</a:t>
            </a:r>
          </a:p>
          <a:p>
            <a:pPr marL="305647" indent="-305647" fontAlgn="auto">
              <a:spcBef>
                <a:spcPct val="20000"/>
              </a:spcBef>
              <a:spcAft>
                <a:spcPts val="0"/>
              </a:spcAft>
              <a:buClr>
                <a:schemeClr val="accent3"/>
              </a:buClr>
              <a:buSzPct val="95000"/>
              <a:buFont typeface="Wingdings 2"/>
              <a:buChar char=""/>
              <a:defRPr/>
            </a:pPr>
            <a:r>
              <a:rPr lang="en-US" sz="3300" dirty="0">
                <a:solidFill>
                  <a:schemeClr val="tx1"/>
                </a:solidFill>
                <a:latin typeface="+mj-lt"/>
              </a:rPr>
              <a:t>Acetylcholine</a:t>
            </a:r>
          </a:p>
          <a:p>
            <a:pPr marL="713177" lvl="1" indent="-275083" fontAlgn="auto">
              <a:spcBef>
                <a:spcPct val="20000"/>
              </a:spcBef>
              <a:spcAft>
                <a:spcPts val="0"/>
              </a:spcAft>
              <a:buClr>
                <a:schemeClr val="accent1"/>
              </a:buClr>
              <a:buSzPct val="85000"/>
              <a:buFont typeface="Wingdings 2"/>
              <a:buChar char=""/>
              <a:defRPr/>
            </a:pPr>
            <a:r>
              <a:rPr lang="en-US" sz="3300" dirty="0">
                <a:solidFill>
                  <a:schemeClr val="tx1"/>
                </a:solidFill>
                <a:latin typeface="+mj-lt"/>
              </a:rPr>
              <a:t>Excitatory neurotransmitter in the basal ganglia</a:t>
            </a:r>
          </a:p>
          <a:p>
            <a:pPr marL="305647" indent="-305647" fontAlgn="auto">
              <a:spcBef>
                <a:spcPct val="20000"/>
              </a:spcBef>
              <a:spcAft>
                <a:spcPts val="0"/>
              </a:spcAft>
              <a:buClr>
                <a:schemeClr val="accent3"/>
              </a:buClr>
              <a:buSzPct val="95000"/>
              <a:buFont typeface="Wingdings 2"/>
              <a:buChar char=""/>
              <a:defRPr/>
            </a:pPr>
            <a:r>
              <a:rPr lang="en-US" sz="3300" dirty="0">
                <a:solidFill>
                  <a:schemeClr val="tx1"/>
                </a:solidFill>
                <a:latin typeface="+mj-lt"/>
              </a:rPr>
              <a:t>Without dopamine, inhibitory influences are lost and excitatory mechanisms are unopposed </a:t>
            </a:r>
            <a:r>
              <a:rPr lang="en-US" sz="3300" dirty="0">
                <a:solidFill>
                  <a:schemeClr val="tx1"/>
                </a:solidFill>
                <a:latin typeface="+mj-lt"/>
                <a:sym typeface="Wingdings" pitchFamily="2" charset="2"/>
              </a:rPr>
              <a:t> </a:t>
            </a:r>
          </a:p>
          <a:p>
            <a:pPr marL="305647" indent="-305647" fontAlgn="auto">
              <a:spcBef>
                <a:spcPct val="20000"/>
              </a:spcBef>
              <a:spcAft>
                <a:spcPts val="0"/>
              </a:spcAft>
              <a:buClr>
                <a:schemeClr val="accent3"/>
              </a:buClr>
              <a:buSzPct val="95000"/>
              <a:buFont typeface="Wingdings 2"/>
              <a:buChar char=""/>
              <a:defRPr/>
            </a:pPr>
            <a:r>
              <a:rPr lang="en-US" sz="3300" dirty="0">
                <a:solidFill>
                  <a:schemeClr val="tx1"/>
                </a:solidFill>
                <a:latin typeface="+mj-lt"/>
                <a:sym typeface="Wingdings" pitchFamily="2" charset="2"/>
              </a:rPr>
              <a:t>Neurons of basal ganglia are over stimulated  </a:t>
            </a:r>
          </a:p>
          <a:p>
            <a:pPr marL="305647" indent="-305647" fontAlgn="auto">
              <a:spcBef>
                <a:spcPct val="20000"/>
              </a:spcBef>
              <a:spcAft>
                <a:spcPts val="0"/>
              </a:spcAft>
              <a:buClr>
                <a:schemeClr val="accent3"/>
              </a:buClr>
              <a:buSzPct val="95000"/>
              <a:buFont typeface="Wingdings 2"/>
              <a:buChar char=""/>
              <a:defRPr/>
            </a:pPr>
            <a:r>
              <a:rPr lang="en-US" sz="3300" dirty="0">
                <a:solidFill>
                  <a:schemeClr val="tx1"/>
                </a:solidFill>
                <a:latin typeface="+mj-lt"/>
                <a:sym typeface="Wingdings" pitchFamily="2" charset="2"/>
              </a:rPr>
              <a:t>Excess muscle tone, tremors &amp; </a:t>
            </a:r>
            <a:r>
              <a:rPr lang="en-US" sz="3300" dirty="0" smtClean="0">
                <a:solidFill>
                  <a:schemeClr val="tx1"/>
                </a:solidFill>
                <a:latin typeface="+mj-lt"/>
                <a:sym typeface="Wingdings" pitchFamily="2" charset="2"/>
              </a:rPr>
              <a:t>rigidity.</a:t>
            </a:r>
            <a:endParaRPr lang="en-US" sz="3300" dirty="0">
              <a:solidFill>
                <a:schemeClr val="tx1"/>
              </a:solidFill>
              <a:latin typeface="+mj-lt"/>
              <a:sym typeface="Wingdings" pitchFamily="2" charset="2"/>
            </a:endParaRPr>
          </a:p>
        </p:txBody>
      </p:sp>
      <p:pic>
        <p:nvPicPr>
          <p:cNvPr id="5" name="Picture 9" descr="4821"/>
          <p:cNvPicPr>
            <a:picLocks noChangeAspect="1" noChangeArrowheads="1"/>
          </p:cNvPicPr>
          <p:nvPr/>
        </p:nvPicPr>
        <p:blipFill>
          <a:blip r:embed="rId2"/>
          <a:srcRect/>
          <a:stretch>
            <a:fillRect/>
          </a:stretch>
        </p:blipFill>
        <p:spPr bwMode="auto">
          <a:xfrm>
            <a:off x="4953000" y="228600"/>
            <a:ext cx="3471011" cy="6299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04800"/>
            <a:ext cx="8534400" cy="10668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err="1" smtClean="0">
                <a:ln>
                  <a:noFill/>
                </a:ln>
                <a:solidFill>
                  <a:srgbClr val="000000"/>
                </a:solidFill>
                <a:effectLst/>
                <a:uLnTx/>
                <a:uFillTx/>
                <a:latin typeface="Times New Roman" pitchFamily="18" charset="0"/>
                <a:ea typeface="+mj-ea"/>
                <a:cs typeface="+mj-cs"/>
              </a:rPr>
              <a:t>Hoehn</a:t>
            </a:r>
            <a:r>
              <a:rPr kumimoji="0" lang="en-US" sz="3000" b="1" i="0" u="none" strike="noStrike" kern="1200" cap="small" spc="0" normalizeH="0" baseline="0" noProof="0" dirty="0" smtClean="0">
                <a:ln>
                  <a:noFill/>
                </a:ln>
                <a:solidFill>
                  <a:srgbClr val="000000"/>
                </a:solidFill>
                <a:effectLst/>
                <a:uLnTx/>
                <a:uFillTx/>
                <a:latin typeface="Times New Roman" pitchFamily="18" charset="0"/>
                <a:ea typeface="+mj-ea"/>
                <a:cs typeface="+mj-cs"/>
              </a:rPr>
              <a:t> and </a:t>
            </a:r>
            <a:r>
              <a:rPr kumimoji="0" lang="en-US" sz="3000" b="1" i="0" u="none" strike="noStrike" kern="1200" cap="small" spc="0" normalizeH="0" baseline="0" noProof="0" dirty="0" err="1" smtClean="0">
                <a:ln>
                  <a:noFill/>
                </a:ln>
                <a:solidFill>
                  <a:srgbClr val="000000"/>
                </a:solidFill>
                <a:effectLst/>
                <a:uLnTx/>
                <a:uFillTx/>
                <a:latin typeface="Times New Roman" pitchFamily="18" charset="0"/>
                <a:ea typeface="+mj-ea"/>
                <a:cs typeface="+mj-cs"/>
              </a:rPr>
              <a:t>Yahr</a:t>
            </a:r>
            <a:r>
              <a:rPr kumimoji="0" lang="en-US" sz="3000" b="1" i="0" u="none" strike="noStrike" kern="1200" cap="small" spc="0" normalizeH="0" baseline="0" noProof="0" dirty="0" smtClean="0">
                <a:ln>
                  <a:noFill/>
                </a:ln>
                <a:solidFill>
                  <a:srgbClr val="000000"/>
                </a:solidFill>
                <a:effectLst/>
                <a:uLnTx/>
                <a:uFillTx/>
                <a:latin typeface="Times New Roman" pitchFamily="18" charset="0"/>
                <a:ea typeface="+mj-ea"/>
                <a:cs typeface="+mj-cs"/>
              </a:rPr>
              <a:t> Staging of Parkinson's Disease </a:t>
            </a:r>
            <a:endParaRPr kumimoji="0" lang="en-GB" sz="3000" b="1" i="0" u="none" strike="noStrike" kern="1200" cap="small" spc="0" normalizeH="0" baseline="0" noProof="0" dirty="0" smtClean="0">
              <a:ln>
                <a:noFill/>
              </a:ln>
              <a:solidFill>
                <a:srgbClr val="000000"/>
              </a:solidFill>
              <a:effectLst/>
              <a:uLnTx/>
              <a:uFillTx/>
              <a:latin typeface="Times New Roman" pitchFamily="18" charset="0"/>
              <a:ea typeface="+mj-ea"/>
              <a:cs typeface="+mj-cs"/>
            </a:endParaRPr>
          </a:p>
        </p:txBody>
      </p:sp>
      <p:sp>
        <p:nvSpPr>
          <p:cNvPr id="5" name="Rectangle 3"/>
          <p:cNvSpPr txBox="1">
            <a:spLocks noChangeArrowheads="1"/>
          </p:cNvSpPr>
          <p:nvPr/>
        </p:nvSpPr>
        <p:spPr>
          <a:xfrm>
            <a:off x="457200" y="1371600"/>
            <a:ext cx="8229600" cy="5105400"/>
          </a:xfrm>
          <a:prstGeom prst="rect">
            <a:avLst/>
          </a:prstGeom>
        </p:spPr>
        <p:txBody>
          <a:bodyPr vert="horz">
            <a:noAutofit/>
          </a:bodyPr>
          <a:lstStyle/>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Stage 1</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Mild signs and symptoms on one side only, not disabling but friends notice.</a:t>
            </a:r>
          </a:p>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Stage 2</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Symptoms are bilateral, minimal disability, posture and gait affected </a:t>
            </a:r>
          </a:p>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Stage 3</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Significant slowing, dysfunction that is moderately severe </a:t>
            </a:r>
          </a:p>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Stage 4</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Severe symptoms, walking limited, rigidity,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bradykinesia</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unable to live alone </a:t>
            </a:r>
          </a:p>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571500" marR="0" lvl="0" indent="-571500" algn="l" defTabSz="914400" rtl="0" eaLnBrk="1" fontAlgn="auto" latinLnBrk="0" hangingPunct="1">
              <a:lnSpc>
                <a:spcPct val="90000"/>
              </a:lnSpc>
              <a:spcBef>
                <a:spcPts val="600"/>
              </a:spcBef>
              <a:spcAft>
                <a:spcPts val="0"/>
              </a:spcAft>
              <a:buClr>
                <a:schemeClr val="accent1"/>
              </a:buClr>
              <a:buSzPct val="70000"/>
              <a:buFont typeface="+mj-lt"/>
              <a:buAutoNum type="arabicPeriod"/>
              <a:tabLst/>
              <a:defRPr/>
            </a:pP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Stage 5</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Cachectic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complete invalidism, unable to stand, walk, require nursing care</a:t>
            </a:r>
            <a:endParaRPr kumimoji="0" lang="en-GB" sz="2400" b="0" i="0" u="none" strike="noStrike" kern="1200" cap="none" spc="0" normalizeH="0" baseline="0" noProof="0" dirty="0" smtClean="0">
              <a:ln>
                <a:noFill/>
              </a:ln>
              <a:solidFill>
                <a:schemeClr val="tx1"/>
              </a:solidFill>
              <a:effectLst/>
              <a:uLnTx/>
              <a:uFillTx/>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br>
              <a:rPr lang="en-US" dirty="0" smtClean="0"/>
            </a:br>
            <a:endParaRPr lang="en-US" dirty="0"/>
          </a:p>
        </p:txBody>
      </p:sp>
      <p:sp>
        <p:nvSpPr>
          <p:cNvPr id="3" name="Content Placeholder 2"/>
          <p:cNvSpPr>
            <a:spLocks noGrp="1"/>
          </p:cNvSpPr>
          <p:nvPr>
            <p:ph sz="quarter" idx="1"/>
          </p:nvPr>
        </p:nvSpPr>
        <p:spPr>
          <a:xfrm>
            <a:off x="609600" y="990600"/>
            <a:ext cx="7391400" cy="5181600"/>
          </a:xfrm>
        </p:spPr>
        <p:txBody>
          <a:bodyPr>
            <a:normAutofit lnSpcReduction="10000"/>
          </a:bodyPr>
          <a:lstStyle/>
          <a:p>
            <a:pPr>
              <a:buFont typeface="Wingdings" pitchFamily="2" charset="2"/>
              <a:buChar char="§"/>
            </a:pPr>
            <a:r>
              <a:rPr lang="en-US" sz="2200" dirty="0" smtClean="0"/>
              <a:t>Thinking difficulties.</a:t>
            </a:r>
          </a:p>
          <a:p>
            <a:pPr>
              <a:buFont typeface="Wingdings" pitchFamily="2" charset="2"/>
              <a:buChar char="§"/>
            </a:pPr>
            <a:r>
              <a:rPr lang="en-US" sz="2200" dirty="0" smtClean="0"/>
              <a:t>Depression and emotional changes..</a:t>
            </a:r>
          </a:p>
          <a:p>
            <a:pPr>
              <a:buFont typeface="Wingdings" pitchFamily="2" charset="2"/>
              <a:buChar char="§"/>
            </a:pPr>
            <a:r>
              <a:rPr lang="en-US" sz="2200" dirty="0" smtClean="0"/>
              <a:t>Swallowing problems. .</a:t>
            </a:r>
          </a:p>
          <a:p>
            <a:pPr>
              <a:buFont typeface="Wingdings" pitchFamily="2" charset="2"/>
              <a:buChar char="§"/>
            </a:pPr>
            <a:r>
              <a:rPr lang="en-US" sz="2200" dirty="0" smtClean="0"/>
              <a:t>Sleep problems and sleep disorders. </a:t>
            </a:r>
          </a:p>
          <a:p>
            <a:pPr>
              <a:buFont typeface="Wingdings" pitchFamily="2" charset="2"/>
              <a:buChar char="§"/>
            </a:pPr>
            <a:r>
              <a:rPr lang="en-US" sz="2200" dirty="0" smtClean="0"/>
              <a:t>Bladder problems</a:t>
            </a:r>
          </a:p>
          <a:p>
            <a:pPr>
              <a:buFont typeface="Wingdings" pitchFamily="2" charset="2"/>
              <a:buChar char="§"/>
            </a:pPr>
            <a:r>
              <a:rPr lang="en-US" sz="2200" dirty="0" smtClean="0"/>
              <a:t>Constipation</a:t>
            </a:r>
          </a:p>
          <a:p>
            <a:pPr>
              <a:buFont typeface="Wingdings" pitchFamily="2" charset="2"/>
              <a:buChar char="§"/>
            </a:pPr>
            <a:endParaRPr lang="en-US" sz="2200" dirty="0" smtClean="0"/>
          </a:p>
          <a:p>
            <a:pPr>
              <a:buNone/>
            </a:pPr>
            <a:r>
              <a:rPr lang="en-US" sz="2200" dirty="0" smtClean="0"/>
              <a:t>You may also experience:</a:t>
            </a:r>
          </a:p>
          <a:p>
            <a:pPr>
              <a:buFont typeface="Wingdings" pitchFamily="2" charset="2"/>
              <a:buChar char="§"/>
            </a:pPr>
            <a:r>
              <a:rPr lang="en-US" sz="2200" dirty="0" smtClean="0"/>
              <a:t>Blood pressure changes. </a:t>
            </a:r>
          </a:p>
          <a:p>
            <a:pPr>
              <a:buFont typeface="Wingdings" pitchFamily="2" charset="2"/>
              <a:buChar char="§"/>
            </a:pPr>
            <a:r>
              <a:rPr lang="en-US" sz="2200" dirty="0" smtClean="0"/>
              <a:t>Smell dysfunction. </a:t>
            </a:r>
          </a:p>
          <a:p>
            <a:pPr>
              <a:buFont typeface="Wingdings" pitchFamily="2" charset="2"/>
              <a:buChar char="§"/>
            </a:pPr>
            <a:r>
              <a:rPr lang="en-US" sz="2200" dirty="0" smtClean="0"/>
              <a:t>Fatigue</a:t>
            </a:r>
          </a:p>
          <a:p>
            <a:pPr>
              <a:buFont typeface="Wingdings" pitchFamily="2" charset="2"/>
              <a:buChar char="§"/>
            </a:pPr>
            <a:r>
              <a:rPr lang="en-US" sz="2200" dirty="0" smtClean="0"/>
              <a:t>Pain.</a:t>
            </a:r>
          </a:p>
          <a:p>
            <a:pPr>
              <a:buFont typeface="Wingdings" pitchFamily="2" charset="2"/>
              <a:buChar char="§"/>
            </a:pPr>
            <a:r>
              <a:rPr lang="en-US" sz="2200" dirty="0" smtClean="0"/>
              <a:t>Sexual dysfunction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br>
              <a:rPr lang="en-US" dirty="0" smtClean="0"/>
            </a:br>
            <a:endParaRPr lang="en-US" dirty="0"/>
          </a:p>
        </p:txBody>
      </p:sp>
      <p:sp>
        <p:nvSpPr>
          <p:cNvPr id="3" name="Content Placeholder 2"/>
          <p:cNvSpPr>
            <a:spLocks noGrp="1"/>
          </p:cNvSpPr>
          <p:nvPr>
            <p:ph sz="quarter" idx="1"/>
          </p:nvPr>
        </p:nvSpPr>
        <p:spPr>
          <a:xfrm>
            <a:off x="609600" y="1600200"/>
            <a:ext cx="7315200" cy="4873752"/>
          </a:xfrm>
        </p:spPr>
        <p:txBody>
          <a:bodyPr/>
          <a:lstStyle/>
          <a:p>
            <a:pPr marL="457200" indent="-457200">
              <a:lnSpc>
                <a:spcPct val="150000"/>
              </a:lnSpc>
              <a:buFont typeface="+mj-lt"/>
              <a:buAutoNum type="arabicPeriod"/>
            </a:pPr>
            <a:r>
              <a:rPr lang="en-US" dirty="0" smtClean="0"/>
              <a:t>Neurological History </a:t>
            </a:r>
          </a:p>
          <a:p>
            <a:pPr marL="457200" indent="-457200">
              <a:lnSpc>
                <a:spcPct val="150000"/>
              </a:lnSpc>
              <a:buFont typeface="+mj-lt"/>
              <a:buAutoNum type="arabicPeriod"/>
            </a:pPr>
            <a:r>
              <a:rPr lang="en-US" dirty="0" smtClean="0"/>
              <a:t>Response to </a:t>
            </a:r>
            <a:r>
              <a:rPr lang="en-US" dirty="0" err="1" smtClean="0"/>
              <a:t>levodopa</a:t>
            </a:r>
            <a:endParaRPr lang="en-US" dirty="0" smtClean="0"/>
          </a:p>
          <a:p>
            <a:pPr marL="457200" indent="-457200">
              <a:lnSpc>
                <a:spcPct val="150000"/>
              </a:lnSpc>
              <a:buFont typeface="+mj-lt"/>
              <a:buAutoNum type="arabicPeriod"/>
            </a:pPr>
            <a:r>
              <a:rPr lang="en-US" dirty="0" smtClean="0"/>
              <a:t>Imaging and Laboratory examination</a:t>
            </a:r>
          </a:p>
          <a:p>
            <a:pPr marL="457200" indent="-457200">
              <a:lnSpc>
                <a:spcPct val="150000"/>
              </a:lnSpc>
              <a:buFont typeface="+mj-lt"/>
              <a:buAutoNum type="arabicPeriod"/>
            </a:pPr>
            <a:r>
              <a:rPr lang="en-US" dirty="0" smtClean="0"/>
              <a:t>Physical Examination</a:t>
            </a:r>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458200" cy="5715000"/>
          </a:xfrm>
        </p:spPr>
        <p:txBody>
          <a:bodyPr>
            <a:normAutofit fontScale="92500" lnSpcReduction="20000"/>
          </a:bodyPr>
          <a:lstStyle/>
          <a:p>
            <a:pPr>
              <a:buNone/>
            </a:pPr>
            <a:r>
              <a:rPr lang="en-US" dirty="0" smtClean="0"/>
              <a:t/>
            </a:r>
            <a:br>
              <a:rPr lang="en-US" dirty="0" smtClean="0"/>
            </a:br>
            <a:r>
              <a:rPr lang="en-US" dirty="0" smtClean="0"/>
              <a:t>There are no standard diagnostic tests for Parkinson’s.</a:t>
            </a:r>
          </a:p>
          <a:p>
            <a:pPr>
              <a:buNone/>
            </a:pPr>
            <a:endParaRPr lang="en-US" dirty="0" smtClean="0"/>
          </a:p>
          <a:p>
            <a:pPr>
              <a:buNone/>
            </a:pPr>
            <a:r>
              <a:rPr lang="en-US" dirty="0" smtClean="0"/>
              <a:t>1. </a:t>
            </a:r>
            <a:r>
              <a:rPr lang="en-US" b="1" u="sng" dirty="0" smtClean="0"/>
              <a:t>Neurological History</a:t>
            </a:r>
            <a:endParaRPr lang="en-US" dirty="0" smtClean="0"/>
          </a:p>
          <a:p>
            <a:pPr>
              <a:buFont typeface="Wingdings" pitchFamily="2" charset="2"/>
              <a:buChar char="§"/>
            </a:pPr>
            <a:r>
              <a:rPr lang="en-US" dirty="0" smtClean="0"/>
              <a:t>The doctor looks to see if your expression is animated.</a:t>
            </a:r>
          </a:p>
          <a:p>
            <a:pPr>
              <a:buFont typeface="Wingdings" pitchFamily="2" charset="2"/>
              <a:buChar char="§"/>
            </a:pPr>
            <a:r>
              <a:rPr lang="en-US" dirty="0" smtClean="0"/>
              <a:t>Your arms are observed for tremor, which is present either when they are at rest, or extended.</a:t>
            </a:r>
          </a:p>
          <a:p>
            <a:pPr>
              <a:buFont typeface="Wingdings" pitchFamily="2" charset="2"/>
              <a:buChar char="§"/>
            </a:pPr>
            <a:r>
              <a:rPr lang="en-US" dirty="0" smtClean="0"/>
              <a:t>Is there stiffness in your limbs or neck?</a:t>
            </a:r>
          </a:p>
          <a:p>
            <a:pPr>
              <a:buFont typeface="Wingdings" pitchFamily="2" charset="2"/>
              <a:buChar char="§"/>
            </a:pPr>
            <a:r>
              <a:rPr lang="en-US" dirty="0" smtClean="0"/>
              <a:t>Can you rise from a chair easily?</a:t>
            </a:r>
          </a:p>
          <a:p>
            <a:pPr>
              <a:buFont typeface="Wingdings" pitchFamily="2" charset="2"/>
              <a:buChar char="§"/>
            </a:pPr>
            <a:r>
              <a:rPr lang="en-US" dirty="0" smtClean="0"/>
              <a:t>Do you walk normally or with short steps, and do your arms swing symmetrically? The doctor will pull you backwards.</a:t>
            </a:r>
          </a:p>
          <a:p>
            <a:pPr>
              <a:buFont typeface="Wingdings" pitchFamily="2" charset="2"/>
              <a:buChar char="§"/>
            </a:pPr>
            <a:r>
              <a:rPr lang="en-US" dirty="0" smtClean="0"/>
              <a:t>How quickly are you able to regain your balance?</a:t>
            </a:r>
          </a:p>
          <a:p>
            <a:pPr>
              <a:buNone/>
            </a:pPr>
            <a:endParaRPr lang="en-US" dirty="0" smtClean="0"/>
          </a:p>
          <a:p>
            <a:pPr>
              <a:buNone/>
            </a:pPr>
            <a:r>
              <a:rPr lang="en-US" dirty="0" smtClean="0"/>
              <a:t>2. </a:t>
            </a:r>
            <a:r>
              <a:rPr lang="en-US" b="1" u="sng" dirty="0" smtClean="0"/>
              <a:t>Response to </a:t>
            </a:r>
            <a:r>
              <a:rPr lang="en-US" b="1" u="sng" dirty="0" err="1" smtClean="0"/>
              <a:t>levodopa</a:t>
            </a:r>
            <a:endParaRPr lang="en-US" sz="2100" dirty="0" smtClean="0"/>
          </a:p>
          <a:p>
            <a:pPr>
              <a:buFont typeface="Wingdings" pitchFamily="2" charset="2"/>
              <a:buChar char="§"/>
            </a:pPr>
            <a:r>
              <a:rPr lang="en-US" dirty="0" smtClean="0"/>
              <a:t>A person’s good response to </a:t>
            </a:r>
            <a:r>
              <a:rPr lang="en-US" dirty="0" err="1" smtClean="0"/>
              <a:t>levodopa</a:t>
            </a:r>
            <a:r>
              <a:rPr lang="en-US" dirty="0" smtClean="0"/>
              <a:t> (which temporarily restores dopamine action in the brain) may support the diagnosis. </a:t>
            </a:r>
            <a:r>
              <a:rPr lang="en-US" sz="3300" dirty="0" smtClean="0"/>
              <a:t> </a:t>
            </a:r>
          </a:p>
          <a:p>
            <a:endParaRPr lang="en-US" sz="3300" dirty="0"/>
          </a:p>
        </p:txBody>
      </p:sp>
      <p:sp>
        <p:nvSpPr>
          <p:cNvPr id="4" name="Title 1"/>
          <p:cNvSpPr>
            <a:spLocks noGrp="1"/>
          </p:cNvSpPr>
          <p:nvPr>
            <p:ph type="title"/>
          </p:nvPr>
        </p:nvSpPr>
        <p:spPr>
          <a:xfrm>
            <a:off x="457200" y="274638"/>
            <a:ext cx="7467600" cy="1143000"/>
          </a:xfrm>
        </p:spPr>
        <p:txBody>
          <a:bodyPr/>
          <a:lstStyle/>
          <a:p>
            <a:r>
              <a:rPr lang="en-US" dirty="0" smtClean="0"/>
              <a:t>Diagnosis</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458200" cy="6169152"/>
          </a:xfrm>
        </p:spPr>
        <p:txBody>
          <a:bodyPr>
            <a:normAutofit/>
          </a:bodyPr>
          <a:lstStyle/>
          <a:p>
            <a:endParaRPr lang="en-US" sz="1600" dirty="0" smtClean="0"/>
          </a:p>
          <a:p>
            <a:pPr>
              <a:buNone/>
            </a:pPr>
            <a:r>
              <a:rPr lang="en-US" sz="2000" dirty="0" smtClean="0"/>
              <a:t>     The main role of any additional testing is to exclude other diseases that imitate Parkinson’s disease, such as stroke or hydrocephalus. </a:t>
            </a:r>
          </a:p>
          <a:p>
            <a:pPr>
              <a:buNone/>
            </a:pPr>
            <a:endParaRPr lang="en-US" sz="2000" dirty="0" smtClean="0"/>
          </a:p>
          <a:p>
            <a:pPr>
              <a:buNone/>
            </a:pPr>
            <a:r>
              <a:rPr lang="en-US" sz="2000" dirty="0" smtClean="0"/>
              <a:t>3. </a:t>
            </a:r>
            <a:r>
              <a:rPr lang="en-US" sz="1800" b="1" u="sng" dirty="0" smtClean="0"/>
              <a:t>Imaging and Laboratory examination</a:t>
            </a:r>
          </a:p>
          <a:p>
            <a:pPr>
              <a:buNone/>
            </a:pPr>
            <a:endParaRPr lang="en-US" sz="1600" dirty="0" smtClean="0"/>
          </a:p>
          <a:p>
            <a:pPr>
              <a:buNone/>
            </a:pPr>
            <a:r>
              <a:rPr lang="en-US" sz="1600" dirty="0" smtClean="0"/>
              <a:t>a</a:t>
            </a:r>
            <a:r>
              <a:rPr lang="en-US" sz="2000" dirty="0" smtClean="0"/>
              <a:t>. Blood test - usually to rule out any other condition, such as abnormal thyroid hormone levels or liver damage.</a:t>
            </a:r>
          </a:p>
          <a:p>
            <a:pPr>
              <a:buNone/>
            </a:pPr>
            <a:r>
              <a:rPr lang="en-US" sz="2000" dirty="0" smtClean="0"/>
              <a:t>b. MRI or CT scan - to check for signs of a stroke or brain tumor. If there is/was no stroke or brain tumor, most MRI or CT scans of people with Parkinson’s disease will appear normal.</a:t>
            </a:r>
          </a:p>
          <a:p>
            <a:pPr>
              <a:buNone/>
            </a:pPr>
            <a:r>
              <a:rPr lang="en-US" sz="2000" dirty="0" smtClean="0"/>
              <a:t>c. PET (positron emission tomography) scan – </a:t>
            </a:r>
          </a:p>
          <a:p>
            <a:pPr>
              <a:buNone/>
            </a:pPr>
            <a:r>
              <a:rPr lang="en-US" sz="2000" dirty="0" smtClean="0"/>
              <a:t>    this imaging test may sometimes detect low </a:t>
            </a:r>
          </a:p>
          <a:p>
            <a:pPr>
              <a:buNone/>
            </a:pPr>
            <a:r>
              <a:rPr lang="en-US" sz="2000" dirty="0" smtClean="0"/>
              <a:t>    levels of dopamine in the brain. </a:t>
            </a:r>
          </a:p>
          <a:p>
            <a:pPr>
              <a:buNone/>
            </a:pPr>
            <a:endParaRPr lang="en-US" sz="3200" dirty="0" smtClean="0"/>
          </a:p>
          <a:p>
            <a:pPr>
              <a:buNone/>
            </a:pPr>
            <a:endParaRPr lang="en-US" sz="3200" dirty="0" smtClean="0"/>
          </a:p>
        </p:txBody>
      </p:sp>
      <p:pic>
        <p:nvPicPr>
          <p:cNvPr id="4" name="Content Placeholder 6" descr="PD imaging.bmp"/>
          <p:cNvPicPr>
            <a:picLocks noChangeAspect="1"/>
          </p:cNvPicPr>
          <p:nvPr/>
        </p:nvPicPr>
        <p:blipFill>
          <a:blip r:embed="rId2"/>
          <a:srcRect/>
          <a:stretch>
            <a:fillRect/>
          </a:stretch>
        </p:blipFill>
        <p:spPr bwMode="auto">
          <a:xfrm>
            <a:off x="6172200" y="4114800"/>
            <a:ext cx="2503527"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a:buNone/>
            </a:pPr>
            <a:r>
              <a:rPr lang="en-US" sz="1800" dirty="0" smtClean="0"/>
              <a:t>4. </a:t>
            </a:r>
            <a:r>
              <a:rPr lang="en-US" b="1" u="sng" dirty="0" smtClean="0"/>
              <a:t>Physical Examination</a:t>
            </a:r>
            <a:r>
              <a:rPr lang="en-US" dirty="0" smtClean="0"/>
              <a:t>:</a:t>
            </a:r>
          </a:p>
          <a:p>
            <a:pPr>
              <a:buFont typeface="Wingdings" pitchFamily="2" charset="2"/>
              <a:buChar char="§"/>
            </a:pPr>
            <a:r>
              <a:rPr lang="en-US" dirty="0" smtClean="0"/>
              <a:t>Two of the four main symptoms must be present - for a neurologist to consider a Parkinson’s disease diagnosis, the patient must have two of the four main symptoms. </a:t>
            </a:r>
          </a:p>
          <a:p>
            <a:pPr>
              <a:buFont typeface="Wingdings" pitchFamily="2" charset="2"/>
              <a:buChar char="§"/>
            </a:pPr>
            <a:r>
              <a:rPr lang="en-US" dirty="0" smtClean="0"/>
              <a:t>They must be present over a specific period. </a:t>
            </a:r>
          </a:p>
          <a:p>
            <a:pPr>
              <a:buFont typeface="Wingdings" pitchFamily="2" charset="2"/>
              <a:buChar char="§"/>
            </a:pPr>
            <a:r>
              <a:rPr lang="en-US" dirty="0" smtClean="0"/>
              <a:t>The four main symptoms are:</a:t>
            </a:r>
          </a:p>
          <a:p>
            <a:pPr lvl="1">
              <a:buFont typeface="Wingdings" pitchFamily="2" charset="2"/>
              <a:buChar char="ü"/>
            </a:pPr>
            <a:r>
              <a:rPr lang="en-US" sz="2400" dirty="0" smtClean="0"/>
              <a:t>Tremor or shaking</a:t>
            </a:r>
          </a:p>
          <a:p>
            <a:pPr lvl="1">
              <a:buFont typeface="Wingdings" pitchFamily="2" charset="2"/>
              <a:buChar char="ü"/>
            </a:pPr>
            <a:r>
              <a:rPr lang="en-US" sz="2400" dirty="0" err="1" smtClean="0"/>
              <a:t>Bradykinesia</a:t>
            </a:r>
            <a:r>
              <a:rPr lang="en-US" sz="2400" dirty="0" smtClean="0"/>
              <a:t> - slowness of movement</a:t>
            </a:r>
          </a:p>
          <a:p>
            <a:pPr lvl="1">
              <a:buFont typeface="Wingdings" pitchFamily="2" charset="2"/>
              <a:buChar char="ü"/>
            </a:pPr>
            <a:r>
              <a:rPr lang="en-US" sz="2400" dirty="0" smtClean="0"/>
              <a:t>Rigidity (stiffness) of the arms, legs or trunk</a:t>
            </a:r>
          </a:p>
          <a:p>
            <a:pPr lvl="1">
              <a:buFont typeface="Wingdings" pitchFamily="2" charset="2"/>
              <a:buChar char="ü"/>
            </a:pPr>
            <a:r>
              <a:rPr lang="en-US" sz="2400" dirty="0" smtClean="0"/>
              <a:t>Postural instability - balance problems and possible falls</a:t>
            </a:r>
          </a:p>
          <a:p>
            <a:endParaRPr lang="en-US" sz="3200" dirty="0" smtClean="0"/>
          </a:p>
          <a:p>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br>
              <a:rPr lang="en-US" dirty="0" smtClean="0"/>
            </a:b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smtClean="0"/>
              <a:t>Pharmacotherapy</a:t>
            </a:r>
          </a:p>
          <a:p>
            <a:pPr marL="457200" indent="-457200">
              <a:buFont typeface="+mj-lt"/>
              <a:buAutoNum type="arabicPeriod"/>
            </a:pPr>
            <a:r>
              <a:rPr lang="en-US" dirty="0" smtClean="0"/>
              <a:t>Non-Pharmacotherapy</a:t>
            </a:r>
          </a:p>
          <a:p>
            <a:pPr marL="457200" indent="-457200">
              <a:buFont typeface="+mj-lt"/>
              <a:buAutoNum type="arabicPeriod"/>
            </a:pPr>
            <a:r>
              <a:rPr lang="en-US" dirty="0" smtClean="0"/>
              <a:t>Surgery</a:t>
            </a:r>
            <a:endParaRPr lang="en-US" dirty="0"/>
          </a:p>
        </p:txBody>
      </p:sp>
      <p:pic>
        <p:nvPicPr>
          <p:cNvPr id="3074" name="Picture 2" descr="C:\Users\lenovo\Desktop\Parkinsonism\management\Medicine_Of_Love_freecomputerdesktopwallpaper_1600.jpg"/>
          <p:cNvPicPr>
            <a:picLocks noChangeAspect="1" noChangeArrowheads="1"/>
          </p:cNvPicPr>
          <p:nvPr/>
        </p:nvPicPr>
        <p:blipFill>
          <a:blip r:embed="rId2" cstate="print"/>
          <a:srcRect/>
          <a:stretch>
            <a:fillRect/>
          </a:stretch>
        </p:blipFill>
        <p:spPr bwMode="auto">
          <a:xfrm>
            <a:off x="2819400" y="2743200"/>
            <a:ext cx="5029200" cy="39433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t>
            </a:r>
            <a:r>
              <a:rPr lang="en-US" dirty="0" err="1" smtClean="0"/>
              <a:t>Parkinsons</a:t>
            </a:r>
            <a:r>
              <a:rPr lang="en-US" dirty="0" smtClean="0"/>
              <a:t> Drug</a:t>
            </a:r>
            <a:br>
              <a:rPr lang="en-US" dirty="0" smtClean="0"/>
            </a:br>
            <a:endParaRPr lang="en-US" dirty="0"/>
          </a:p>
        </p:txBody>
      </p:sp>
      <p:sp>
        <p:nvSpPr>
          <p:cNvPr id="3" name="Content Placeholder 2"/>
          <p:cNvSpPr>
            <a:spLocks noGrp="1"/>
          </p:cNvSpPr>
          <p:nvPr>
            <p:ph sz="quarter" idx="1"/>
          </p:nvPr>
        </p:nvSpPr>
        <p:spPr>
          <a:xfrm>
            <a:off x="457200" y="1219200"/>
            <a:ext cx="7467600" cy="5254752"/>
          </a:xfrm>
        </p:spPr>
        <p:txBody>
          <a:bodyPr>
            <a:normAutofit/>
          </a:bodyPr>
          <a:lstStyle/>
          <a:p>
            <a:pPr>
              <a:buNone/>
            </a:pPr>
            <a:r>
              <a:rPr lang="en-US" sz="3000" b="1" u="sng" dirty="0" smtClean="0"/>
              <a:t>1.Dopaminergic drugs</a:t>
            </a:r>
          </a:p>
          <a:p>
            <a:pPr marL="457200" indent="-457200">
              <a:buNone/>
            </a:pPr>
            <a:r>
              <a:rPr lang="en-US" sz="2000" dirty="0" smtClean="0"/>
              <a:t>a. Dopamine precursor</a:t>
            </a:r>
          </a:p>
          <a:p>
            <a:pPr marL="457200" indent="-457200">
              <a:buNone/>
            </a:pPr>
            <a:r>
              <a:rPr lang="en-US" sz="2000" dirty="0" smtClean="0"/>
              <a:t>b. Peripheral Decarboxylase Inhibitors</a:t>
            </a:r>
          </a:p>
          <a:p>
            <a:pPr marL="457200" indent="-457200">
              <a:buNone/>
            </a:pPr>
            <a:r>
              <a:rPr lang="en-US" sz="2000" dirty="0" smtClean="0"/>
              <a:t>c. Dopamine agonist</a:t>
            </a:r>
          </a:p>
          <a:p>
            <a:pPr marL="457200" indent="-457200">
              <a:buNone/>
            </a:pPr>
            <a:r>
              <a:rPr lang="en-US" sz="1500" dirty="0" smtClean="0"/>
              <a:t>     </a:t>
            </a:r>
            <a:r>
              <a:rPr lang="en-US" sz="1500" dirty="0" err="1" smtClean="0"/>
              <a:t>i</a:t>
            </a:r>
            <a:r>
              <a:rPr lang="en-US" sz="1500" dirty="0" smtClean="0"/>
              <a:t>). Ergot derivatives</a:t>
            </a:r>
          </a:p>
          <a:p>
            <a:pPr marL="457200" indent="-457200">
              <a:buNone/>
            </a:pPr>
            <a:r>
              <a:rPr lang="en-US" sz="1500" dirty="0" smtClean="0"/>
              <a:t>    ii). Non- ergot derivatives</a:t>
            </a:r>
          </a:p>
          <a:p>
            <a:pPr marL="457200" indent="-457200">
              <a:buNone/>
            </a:pPr>
            <a:r>
              <a:rPr lang="en-US" sz="2000" dirty="0" smtClean="0"/>
              <a:t>d. MAO-B Inhibitors</a:t>
            </a:r>
          </a:p>
          <a:p>
            <a:pPr marL="457200" indent="-457200">
              <a:buNone/>
            </a:pPr>
            <a:r>
              <a:rPr lang="en-US" sz="2000" dirty="0" smtClean="0"/>
              <a:t>e. Dopamine facilitator</a:t>
            </a:r>
          </a:p>
          <a:p>
            <a:pPr marL="457200" indent="-457200">
              <a:buNone/>
            </a:pPr>
            <a:r>
              <a:rPr lang="en-US" sz="2000" dirty="0" smtClean="0"/>
              <a:t>f. COMT </a:t>
            </a:r>
            <a:r>
              <a:rPr lang="en-US" sz="2000" dirty="0" err="1" smtClean="0"/>
              <a:t>iInhibitors</a:t>
            </a:r>
            <a:endParaRPr lang="en-US" sz="2000" dirty="0" smtClean="0"/>
          </a:p>
          <a:p>
            <a:pPr marL="457200" indent="-457200">
              <a:buNone/>
            </a:pPr>
            <a:endParaRPr lang="en-US" sz="2000" dirty="0" smtClean="0"/>
          </a:p>
          <a:p>
            <a:pPr>
              <a:buNone/>
            </a:pPr>
            <a:r>
              <a:rPr lang="en-US" sz="3000" b="1" u="sng" dirty="0" smtClean="0"/>
              <a:t>2.Anticholinergic Drugs</a:t>
            </a:r>
          </a:p>
          <a:p>
            <a:pPr marL="457200" indent="-457200">
              <a:buNone/>
            </a:pPr>
            <a:r>
              <a:rPr lang="en-US" sz="2000" dirty="0" smtClean="0"/>
              <a:t>a. Anti-</a:t>
            </a:r>
            <a:r>
              <a:rPr lang="en-US" sz="2000" dirty="0" err="1" smtClean="0"/>
              <a:t>cholinergics</a:t>
            </a:r>
            <a:endParaRPr lang="en-US" sz="2000" dirty="0" smtClean="0"/>
          </a:p>
          <a:p>
            <a:pPr marL="457200" indent="-457200">
              <a:buNone/>
            </a:pPr>
            <a:r>
              <a:rPr lang="en-US" sz="2000" dirty="0" smtClean="0"/>
              <a:t>b. Anti-histamines</a:t>
            </a:r>
          </a:p>
          <a:p>
            <a:pPr marL="457200" indent="-45720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Parkinson’s disease (PD) is a slow, progressive, neurodegenerative disease of the extrapyramidal motor system. </a:t>
            </a:r>
          </a:p>
          <a:p>
            <a:r>
              <a:rPr lang="en-US" dirty="0" smtClean="0"/>
              <a:t>Dopamine neurons </a:t>
            </a:r>
            <a:r>
              <a:rPr lang="en-US" dirty="0" smtClean="0"/>
              <a:t>in the substantia </a:t>
            </a:r>
            <a:r>
              <a:rPr lang="en-US" dirty="0" err="1" smtClean="0"/>
              <a:t>nigra</a:t>
            </a:r>
            <a:r>
              <a:rPr lang="en-US" dirty="0" smtClean="0"/>
              <a:t> are primarily affected, and degeneration of these neurons causes a disruption in the ability to generate body movements.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
            <a:ext cx="7391400" cy="5635752"/>
          </a:xfrm>
        </p:spPr>
        <p:txBody>
          <a:bodyPr>
            <a:noAutofit/>
          </a:bodyPr>
          <a:lstStyle/>
          <a:p>
            <a:pPr>
              <a:buNone/>
            </a:pPr>
            <a:r>
              <a:rPr lang="en-US" b="1" dirty="0" smtClean="0"/>
              <a:t>1. </a:t>
            </a:r>
            <a:r>
              <a:rPr lang="en-US" b="1" u="sng" dirty="0" err="1" smtClean="0"/>
              <a:t>Dopaminergic</a:t>
            </a:r>
            <a:r>
              <a:rPr lang="en-US" b="1" u="sng" dirty="0" smtClean="0"/>
              <a:t> drugs</a:t>
            </a:r>
          </a:p>
          <a:p>
            <a:pPr marL="457200" indent="-457200">
              <a:buNone/>
            </a:pPr>
            <a:r>
              <a:rPr lang="en-US" sz="2000" dirty="0" smtClean="0"/>
              <a:t>a. Dopamine </a:t>
            </a:r>
            <a:r>
              <a:rPr lang="en-US" sz="2000" dirty="0" err="1" smtClean="0"/>
              <a:t>preacursor</a:t>
            </a:r>
            <a:endParaRPr lang="en-US" sz="2000" dirty="0" smtClean="0"/>
          </a:p>
          <a:p>
            <a:pPr marL="457200" indent="-457200">
              <a:buNone/>
            </a:pPr>
            <a:r>
              <a:rPr lang="en-US" sz="1800" dirty="0" smtClean="0"/>
              <a:t>      - </a:t>
            </a:r>
            <a:r>
              <a:rPr lang="en-US" sz="1800" dirty="0" err="1" smtClean="0"/>
              <a:t>Levodopa</a:t>
            </a:r>
            <a:endParaRPr lang="en-US" sz="1800" dirty="0" smtClean="0"/>
          </a:p>
          <a:p>
            <a:pPr marL="457200" indent="-457200">
              <a:buNone/>
            </a:pPr>
            <a:r>
              <a:rPr lang="en-US" sz="2000" dirty="0" smtClean="0"/>
              <a:t>b. Peripheral </a:t>
            </a:r>
            <a:r>
              <a:rPr lang="en-US" sz="2000" dirty="0" err="1" smtClean="0"/>
              <a:t>Decarboxylase</a:t>
            </a:r>
            <a:r>
              <a:rPr lang="en-US" sz="2000" dirty="0" smtClean="0"/>
              <a:t> Inhibitors</a:t>
            </a:r>
          </a:p>
          <a:p>
            <a:pPr marL="457200" indent="-457200">
              <a:buNone/>
            </a:pPr>
            <a:r>
              <a:rPr lang="en-US" sz="1800" dirty="0" smtClean="0"/>
              <a:t>     - </a:t>
            </a:r>
            <a:r>
              <a:rPr lang="en-US" sz="1800" dirty="0" err="1" smtClean="0"/>
              <a:t>Carbidopa</a:t>
            </a:r>
            <a:endParaRPr lang="en-US" sz="1800" dirty="0" smtClean="0"/>
          </a:p>
          <a:p>
            <a:pPr marL="457200" indent="-457200">
              <a:buNone/>
            </a:pPr>
            <a:r>
              <a:rPr lang="en-US" sz="1800" dirty="0" smtClean="0"/>
              <a:t>     - </a:t>
            </a:r>
            <a:r>
              <a:rPr lang="en-US" sz="1800" dirty="0" err="1" smtClean="0"/>
              <a:t>Benserazide</a:t>
            </a:r>
            <a:endParaRPr lang="en-US" sz="1800" dirty="0" smtClean="0"/>
          </a:p>
          <a:p>
            <a:pPr marL="457200" indent="-457200">
              <a:buNone/>
            </a:pPr>
            <a:r>
              <a:rPr lang="en-US" sz="2000" dirty="0" smtClean="0"/>
              <a:t>c. Dopamine agonist</a:t>
            </a:r>
          </a:p>
          <a:p>
            <a:pPr marL="457200" indent="-457200">
              <a:buNone/>
            </a:pPr>
            <a:r>
              <a:rPr lang="en-US" sz="1800" dirty="0" smtClean="0"/>
              <a:t>    </a:t>
            </a:r>
            <a:r>
              <a:rPr lang="en-US" sz="1800" dirty="0" err="1" smtClean="0"/>
              <a:t>i</a:t>
            </a:r>
            <a:r>
              <a:rPr lang="en-US" sz="1800" dirty="0" smtClean="0"/>
              <a:t>). Ergot derivatives</a:t>
            </a:r>
          </a:p>
          <a:p>
            <a:pPr marL="457200" indent="-457200">
              <a:buNone/>
            </a:pPr>
            <a:r>
              <a:rPr lang="en-US" sz="1800" dirty="0" smtClean="0"/>
              <a:t>             - </a:t>
            </a:r>
            <a:r>
              <a:rPr lang="en-US" sz="1800" dirty="0" err="1" smtClean="0"/>
              <a:t>Bromocriptine</a:t>
            </a:r>
            <a:endParaRPr lang="en-US" sz="1800" dirty="0" smtClean="0"/>
          </a:p>
          <a:p>
            <a:pPr marL="457200" indent="-457200">
              <a:buNone/>
            </a:pPr>
            <a:r>
              <a:rPr lang="en-US" sz="1800" dirty="0" smtClean="0"/>
              <a:t>             - </a:t>
            </a:r>
            <a:r>
              <a:rPr lang="en-US" sz="1800" dirty="0" err="1" smtClean="0"/>
              <a:t>Pergolide</a:t>
            </a:r>
            <a:endParaRPr lang="en-US" sz="1800" dirty="0" smtClean="0"/>
          </a:p>
          <a:p>
            <a:pPr marL="457200" indent="-457200">
              <a:buNone/>
            </a:pPr>
            <a:r>
              <a:rPr lang="en-US" sz="1800" dirty="0" smtClean="0"/>
              <a:t>             - </a:t>
            </a:r>
            <a:r>
              <a:rPr lang="en-US" sz="1800" dirty="0" err="1" smtClean="0"/>
              <a:t>Lisuride</a:t>
            </a:r>
            <a:endParaRPr lang="en-US" sz="1800" dirty="0" smtClean="0"/>
          </a:p>
          <a:p>
            <a:pPr marL="457200" indent="-457200">
              <a:buNone/>
            </a:pPr>
            <a:r>
              <a:rPr lang="en-US" sz="1800" dirty="0" smtClean="0"/>
              <a:t>             - </a:t>
            </a:r>
            <a:r>
              <a:rPr lang="en-US" sz="1800" dirty="0" err="1" smtClean="0"/>
              <a:t>Carbergolin</a:t>
            </a:r>
            <a:endParaRPr lang="en-US" sz="1800" dirty="0" smtClean="0"/>
          </a:p>
          <a:p>
            <a:pPr marL="457200" indent="-457200">
              <a:buNone/>
            </a:pPr>
            <a:r>
              <a:rPr lang="en-US" sz="1800" dirty="0" smtClean="0"/>
              <a:t>     ii). Non- ergot derivatives</a:t>
            </a:r>
          </a:p>
          <a:p>
            <a:pPr marL="457200" indent="-457200">
              <a:buNone/>
            </a:pPr>
            <a:r>
              <a:rPr lang="en-US" sz="1800" dirty="0" smtClean="0"/>
              <a:t>              - </a:t>
            </a:r>
            <a:r>
              <a:rPr lang="en-US" sz="1800" dirty="0" err="1" smtClean="0"/>
              <a:t>Piribedil</a:t>
            </a:r>
            <a:endParaRPr lang="en-US" sz="1800" dirty="0" smtClean="0"/>
          </a:p>
          <a:p>
            <a:pPr marL="457200" indent="-457200">
              <a:buNone/>
            </a:pPr>
            <a:r>
              <a:rPr lang="en-US" sz="1800" dirty="0" smtClean="0"/>
              <a:t>              - </a:t>
            </a:r>
            <a:r>
              <a:rPr lang="en-US" sz="1800" dirty="0" err="1" smtClean="0"/>
              <a:t>Ropinirole</a:t>
            </a:r>
            <a:endParaRPr lang="en-US" sz="1800" dirty="0" smtClean="0"/>
          </a:p>
          <a:p>
            <a:pPr marL="457200" indent="-457200">
              <a:buNone/>
            </a:pPr>
            <a:r>
              <a:rPr lang="en-US" sz="1800" dirty="0" smtClean="0"/>
              <a:t>              - </a:t>
            </a:r>
            <a:r>
              <a:rPr lang="en-US" sz="1800" dirty="0" err="1" smtClean="0"/>
              <a:t>Pramipexole</a:t>
            </a:r>
            <a:r>
              <a:rPr lang="en-US" sz="1800" dirty="0" smtClean="0"/>
              <a:t> </a:t>
            </a:r>
            <a:r>
              <a:rPr lang="en-US" sz="1800" dirty="0" err="1" smtClean="0"/>
              <a:t>Apomorphine</a:t>
            </a:r>
            <a:endParaRPr lang="en-US" sz="1800" dirty="0" smtClean="0"/>
          </a:p>
          <a:p>
            <a:pPr marL="457200" indent="-457200">
              <a:buNone/>
            </a:pPr>
            <a:r>
              <a:rPr lang="en-US" sz="1800" dirty="0" smtClean="0"/>
              <a:t>              - </a:t>
            </a:r>
            <a:r>
              <a:rPr lang="en-US" sz="1800" dirty="0" err="1" smtClean="0"/>
              <a:t>Rotigotine</a:t>
            </a:r>
            <a:endParaRPr lang="en-US" sz="18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762000"/>
            <a:ext cx="7010400" cy="4873752"/>
          </a:xfrm>
        </p:spPr>
        <p:txBody>
          <a:bodyPr/>
          <a:lstStyle/>
          <a:p>
            <a:pPr marL="457200" indent="-457200">
              <a:buNone/>
            </a:pPr>
            <a:r>
              <a:rPr lang="en-US" sz="2200" dirty="0" smtClean="0"/>
              <a:t>d. MAO-B Inhibitors</a:t>
            </a:r>
          </a:p>
          <a:p>
            <a:pPr marL="457200" indent="-457200">
              <a:buNone/>
            </a:pPr>
            <a:r>
              <a:rPr lang="en-US" dirty="0" smtClean="0"/>
              <a:t>   </a:t>
            </a:r>
            <a:r>
              <a:rPr lang="en-US" sz="1800" dirty="0" smtClean="0"/>
              <a:t>-</a:t>
            </a:r>
            <a:r>
              <a:rPr lang="en-US" dirty="0" smtClean="0"/>
              <a:t> </a:t>
            </a:r>
            <a:r>
              <a:rPr lang="en-US" sz="1800" dirty="0" err="1" smtClean="0"/>
              <a:t>Seleginine</a:t>
            </a:r>
            <a:endParaRPr lang="en-US" sz="1800" dirty="0" smtClean="0"/>
          </a:p>
          <a:p>
            <a:pPr marL="457200" indent="-457200">
              <a:buNone/>
            </a:pPr>
            <a:r>
              <a:rPr lang="en-US" sz="1800" dirty="0" smtClean="0"/>
              <a:t>    - </a:t>
            </a:r>
            <a:r>
              <a:rPr lang="en-US" sz="1800" dirty="0" err="1" smtClean="0"/>
              <a:t>Rasagiline</a:t>
            </a:r>
            <a:endParaRPr lang="en-US" sz="1800" dirty="0" smtClean="0"/>
          </a:p>
          <a:p>
            <a:pPr marL="457200" indent="-457200">
              <a:buNone/>
            </a:pPr>
            <a:endParaRPr lang="en-US" sz="1800" dirty="0" smtClean="0"/>
          </a:p>
          <a:p>
            <a:pPr marL="457200" indent="-457200">
              <a:buNone/>
            </a:pPr>
            <a:r>
              <a:rPr lang="en-US" sz="2200" dirty="0" smtClean="0"/>
              <a:t>e. Dopamine facilitator</a:t>
            </a:r>
          </a:p>
          <a:p>
            <a:pPr marL="457200" indent="-457200">
              <a:buNone/>
            </a:pPr>
            <a:r>
              <a:rPr lang="en-US" sz="1800" dirty="0" smtClean="0"/>
              <a:t>     - </a:t>
            </a:r>
            <a:r>
              <a:rPr lang="en-US" sz="1800" dirty="0" err="1" smtClean="0"/>
              <a:t>Amantadine</a:t>
            </a:r>
            <a:endParaRPr lang="en-US" sz="1800" dirty="0" smtClean="0"/>
          </a:p>
          <a:p>
            <a:pPr marL="457200" indent="-457200">
              <a:buNone/>
            </a:pPr>
            <a:endParaRPr lang="en-US" sz="1800" dirty="0" smtClean="0"/>
          </a:p>
          <a:p>
            <a:pPr marL="457200" indent="-457200">
              <a:buNone/>
            </a:pPr>
            <a:r>
              <a:rPr lang="en-US" sz="2200" dirty="0" smtClean="0"/>
              <a:t>f. COMT Inhibitors</a:t>
            </a:r>
          </a:p>
          <a:p>
            <a:pPr marL="457200" indent="-457200">
              <a:buNone/>
            </a:pPr>
            <a:r>
              <a:rPr lang="en-US" dirty="0" smtClean="0"/>
              <a:t>   </a:t>
            </a:r>
            <a:r>
              <a:rPr lang="en-US" sz="1800" dirty="0" smtClean="0"/>
              <a:t>-</a:t>
            </a:r>
            <a:r>
              <a:rPr lang="en-US" dirty="0" smtClean="0"/>
              <a:t> </a:t>
            </a:r>
            <a:r>
              <a:rPr lang="en-US" sz="1800" dirty="0" err="1" smtClean="0"/>
              <a:t>Entacapone</a:t>
            </a:r>
            <a:endParaRPr lang="en-US" sz="1800" dirty="0" smtClean="0"/>
          </a:p>
          <a:p>
            <a:pPr marL="457200" indent="-457200">
              <a:buNone/>
            </a:pPr>
            <a:r>
              <a:rPr lang="en-US" sz="1800" dirty="0" smtClean="0"/>
              <a:t>    -  </a:t>
            </a:r>
            <a:r>
              <a:rPr lang="en-US" sz="1800" dirty="0" err="1" smtClean="0"/>
              <a:t>Tolcapone</a:t>
            </a:r>
            <a:endParaRPr lang="en-US" sz="1800"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914400"/>
            <a:ext cx="7467600" cy="4873752"/>
          </a:xfrm>
          <a:ln>
            <a:solidFill>
              <a:schemeClr val="bg1"/>
            </a:solidFill>
          </a:ln>
        </p:spPr>
        <p:style>
          <a:lnRef idx="2">
            <a:schemeClr val="dk1"/>
          </a:lnRef>
          <a:fillRef idx="1">
            <a:schemeClr val="lt1"/>
          </a:fillRef>
          <a:effectRef idx="0">
            <a:schemeClr val="dk1"/>
          </a:effectRef>
          <a:fontRef idx="minor">
            <a:schemeClr val="dk1"/>
          </a:fontRef>
        </p:style>
        <p:txBody>
          <a:bodyPr/>
          <a:lstStyle/>
          <a:p>
            <a:pPr>
              <a:buNone/>
            </a:pPr>
            <a:r>
              <a:rPr lang="en-US" sz="2800" b="1" dirty="0" smtClean="0"/>
              <a:t>2.</a:t>
            </a:r>
            <a:r>
              <a:rPr lang="en-US" sz="2800" b="1" u="sng" dirty="0" smtClean="0"/>
              <a:t>Anticholinergic Drugs</a:t>
            </a:r>
          </a:p>
          <a:p>
            <a:pPr marL="457200" indent="-457200">
              <a:buNone/>
            </a:pPr>
            <a:r>
              <a:rPr lang="en-US" sz="2200" dirty="0" smtClean="0"/>
              <a:t>a. Anti-</a:t>
            </a:r>
            <a:r>
              <a:rPr lang="en-US" sz="2200" dirty="0" err="1" smtClean="0"/>
              <a:t>cholinergics</a:t>
            </a:r>
            <a:endParaRPr lang="en-US" sz="2200" dirty="0" smtClean="0"/>
          </a:p>
          <a:p>
            <a:pPr marL="457200" indent="-457200">
              <a:buNone/>
            </a:pPr>
            <a:r>
              <a:rPr lang="en-US" dirty="0" smtClean="0"/>
              <a:t>     </a:t>
            </a:r>
            <a:r>
              <a:rPr lang="en-US" sz="2000" dirty="0" smtClean="0"/>
              <a:t>- </a:t>
            </a:r>
            <a:r>
              <a:rPr lang="en-US" sz="2000" dirty="0" err="1" smtClean="0"/>
              <a:t>Trihexyphenidyl</a:t>
            </a:r>
            <a:endParaRPr lang="en-US" sz="2000" dirty="0" smtClean="0"/>
          </a:p>
          <a:p>
            <a:pPr marL="457200" indent="-457200">
              <a:buNone/>
            </a:pPr>
            <a:r>
              <a:rPr lang="en-US" sz="2000" dirty="0" smtClean="0"/>
              <a:t>      - </a:t>
            </a:r>
            <a:r>
              <a:rPr lang="en-US" sz="2000" dirty="0" err="1" smtClean="0"/>
              <a:t>Benztropine</a:t>
            </a:r>
            <a:endParaRPr lang="en-US" sz="2000" dirty="0" smtClean="0"/>
          </a:p>
          <a:p>
            <a:pPr marL="457200" indent="-457200">
              <a:buNone/>
            </a:pPr>
            <a:r>
              <a:rPr lang="en-US" sz="2000" dirty="0" smtClean="0"/>
              <a:t>      - </a:t>
            </a:r>
            <a:r>
              <a:rPr lang="en-US" sz="2000" dirty="0" err="1" smtClean="0"/>
              <a:t>Procyclidine</a:t>
            </a:r>
            <a:endParaRPr lang="en-US" sz="2000" dirty="0" smtClean="0"/>
          </a:p>
          <a:p>
            <a:pPr marL="457200" indent="-457200">
              <a:buNone/>
            </a:pPr>
            <a:r>
              <a:rPr lang="en-US" sz="2000" dirty="0" smtClean="0"/>
              <a:t>      - </a:t>
            </a:r>
            <a:r>
              <a:rPr lang="en-US" sz="2000" dirty="0" err="1" smtClean="0"/>
              <a:t>Biperiden</a:t>
            </a:r>
            <a:endParaRPr lang="en-US" sz="2000" dirty="0" smtClean="0"/>
          </a:p>
          <a:p>
            <a:pPr marL="457200" indent="-457200">
              <a:buNone/>
            </a:pPr>
            <a:endParaRPr lang="en-US" sz="2200" dirty="0" smtClean="0"/>
          </a:p>
          <a:p>
            <a:pPr marL="457200" indent="-457200">
              <a:buNone/>
            </a:pPr>
            <a:r>
              <a:rPr lang="en-US" sz="2200" dirty="0" smtClean="0"/>
              <a:t>b. Anti-histamines</a:t>
            </a:r>
          </a:p>
          <a:p>
            <a:pPr marL="457200" indent="-457200">
              <a:buNone/>
            </a:pPr>
            <a:r>
              <a:rPr lang="en-US" sz="2000" dirty="0" smtClean="0"/>
              <a:t>       - </a:t>
            </a:r>
            <a:r>
              <a:rPr lang="en-US" sz="2000" dirty="0" err="1" smtClean="0"/>
              <a:t>Diphenhydramine</a:t>
            </a:r>
            <a:endParaRPr lang="en-US" sz="2000" dirty="0" smtClean="0"/>
          </a:p>
          <a:p>
            <a:pPr marL="457200" indent="-457200">
              <a:buFontTx/>
              <a:buChar char="-"/>
            </a:pPr>
            <a:r>
              <a:rPr lang="en-US" sz="2000" dirty="0" smtClean="0"/>
              <a:t>- </a:t>
            </a:r>
            <a:r>
              <a:rPr lang="en-US" sz="2000" dirty="0" err="1" smtClean="0"/>
              <a:t>Orphenadrine</a:t>
            </a:r>
            <a:endParaRPr lang="en-US" sz="2000" dirty="0" smtClean="0"/>
          </a:p>
          <a:p>
            <a:pPr marL="457200" indent="-457200">
              <a:buFontTx/>
              <a:buChar char="-"/>
            </a:pPr>
            <a:r>
              <a:rPr lang="en-US" sz="2000" dirty="0" smtClean="0"/>
              <a:t>- </a:t>
            </a:r>
            <a:r>
              <a:rPr lang="en-US" sz="2000" dirty="0" err="1" smtClean="0"/>
              <a:t>Promethazine</a:t>
            </a:r>
            <a:r>
              <a:rPr lang="en-US" sz="2000" dirty="0" smtClean="0"/>
              <a:t> </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lenovo\Desktop\Parkinsonism\management\e9132f23d7ab3f27f9a6230ca522d804.media.700x500.png"/>
          <p:cNvPicPr>
            <a:picLocks noGrp="1" noChangeAspect="1" noChangeArrowheads="1"/>
          </p:cNvPicPr>
          <p:nvPr>
            <p:ph sz="quarter" idx="1"/>
          </p:nvPr>
        </p:nvPicPr>
        <p:blipFill>
          <a:blip r:embed="rId2"/>
          <a:srcRect/>
          <a:stretch>
            <a:fillRect/>
          </a:stretch>
        </p:blipFill>
        <p:spPr bwMode="auto">
          <a:xfrm>
            <a:off x="533400" y="685800"/>
            <a:ext cx="7467600" cy="5334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Levodopa</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7848600" cy="4873752"/>
          </a:xfrm>
        </p:spPr>
        <p:txBody>
          <a:bodyPr/>
          <a:lstStyle/>
          <a:p>
            <a:r>
              <a:rPr lang="en-AU" sz="2000" dirty="0" smtClean="0">
                <a:solidFill>
                  <a:schemeClr val="tx1">
                    <a:lumMod val="95000"/>
                    <a:lumOff val="5000"/>
                  </a:schemeClr>
                </a:solidFill>
              </a:rPr>
              <a:t>Well absorbed from gut, but </a:t>
            </a:r>
            <a:r>
              <a:rPr lang="en-US" sz="2000" dirty="0" smtClean="0">
                <a:solidFill>
                  <a:schemeClr val="tx1">
                    <a:lumMod val="95000"/>
                    <a:lumOff val="5000"/>
                  </a:schemeClr>
                </a:solidFill>
              </a:rPr>
              <a:t>&gt; 90% is </a:t>
            </a:r>
            <a:r>
              <a:rPr lang="en-US" sz="2000" dirty="0" err="1" smtClean="0">
                <a:solidFill>
                  <a:schemeClr val="tx1">
                    <a:lumMod val="95000"/>
                    <a:lumOff val="5000"/>
                  </a:schemeClr>
                </a:solidFill>
              </a:rPr>
              <a:t>decarboxylated</a:t>
            </a:r>
            <a:r>
              <a:rPr lang="en-US" sz="2000" dirty="0" smtClean="0">
                <a:solidFill>
                  <a:schemeClr val="tx1">
                    <a:lumMod val="95000"/>
                    <a:lumOff val="5000"/>
                  </a:schemeClr>
                </a:solidFill>
              </a:rPr>
              <a:t> to dopamine peripherally in GIT&amp; blood vessels &amp; only a small proportion reaches the brain (dopamine does not readily cross BBB).</a:t>
            </a:r>
            <a:r>
              <a:rPr lang="en-AU" sz="2000" dirty="0" smtClean="0">
                <a:solidFill>
                  <a:schemeClr val="tx1">
                    <a:lumMod val="95000"/>
                    <a:lumOff val="5000"/>
                  </a:schemeClr>
                </a:solidFill>
              </a:rPr>
              <a:t> Therefore combined with peripheral </a:t>
            </a:r>
            <a:r>
              <a:rPr lang="en-AU" sz="2000" dirty="0" err="1" smtClean="0">
                <a:solidFill>
                  <a:schemeClr val="tx1">
                    <a:lumMod val="95000"/>
                    <a:lumOff val="5000"/>
                  </a:schemeClr>
                </a:solidFill>
              </a:rPr>
              <a:t>decarboxylase</a:t>
            </a:r>
            <a:r>
              <a:rPr lang="en-AU" sz="2000" dirty="0" smtClean="0">
                <a:solidFill>
                  <a:schemeClr val="tx1">
                    <a:lumMod val="95000"/>
                    <a:lumOff val="5000"/>
                  </a:schemeClr>
                </a:solidFill>
              </a:rPr>
              <a:t> inhibitor </a:t>
            </a:r>
            <a:r>
              <a:rPr lang="en-US" sz="2000" dirty="0" smtClean="0">
                <a:solidFill>
                  <a:schemeClr val="tx1">
                    <a:lumMod val="95000"/>
                    <a:lumOff val="5000"/>
                  </a:schemeClr>
                </a:solidFill>
              </a:rPr>
              <a:t>that does not cross the blood-brain barrier along with L-DOPA</a:t>
            </a:r>
            <a:r>
              <a:rPr lang="en-AU" sz="2000" dirty="0" smtClean="0">
                <a:solidFill>
                  <a:schemeClr val="tx1">
                    <a:lumMod val="95000"/>
                    <a:lumOff val="5000"/>
                  </a:schemeClr>
                </a:solidFill>
              </a:rPr>
              <a:t>. </a:t>
            </a:r>
          </a:p>
          <a:p>
            <a:r>
              <a:rPr lang="en-AU" sz="2000" dirty="0" smtClean="0">
                <a:solidFill>
                  <a:schemeClr val="tx1">
                    <a:lumMod val="95000"/>
                    <a:lumOff val="5000"/>
                  </a:schemeClr>
                </a:solidFill>
              </a:rPr>
              <a:t>Peripheral </a:t>
            </a:r>
            <a:r>
              <a:rPr lang="en-AU" sz="2000" dirty="0" err="1" smtClean="0">
                <a:solidFill>
                  <a:schemeClr val="tx1">
                    <a:lumMod val="95000"/>
                    <a:lumOff val="5000"/>
                  </a:schemeClr>
                </a:solidFill>
              </a:rPr>
              <a:t>decarboxylase</a:t>
            </a:r>
            <a:r>
              <a:rPr lang="en-AU" sz="2000" dirty="0" smtClean="0">
                <a:solidFill>
                  <a:schemeClr val="tx1">
                    <a:lumMod val="95000"/>
                    <a:lumOff val="5000"/>
                  </a:schemeClr>
                </a:solidFill>
              </a:rPr>
              <a:t> inhibitors, </a:t>
            </a:r>
            <a:r>
              <a:rPr lang="en-AU" sz="2000" dirty="0" err="1" smtClean="0">
                <a:solidFill>
                  <a:schemeClr val="tx1">
                    <a:lumMod val="95000"/>
                    <a:lumOff val="5000"/>
                  </a:schemeClr>
                </a:solidFill>
              </a:rPr>
              <a:t>carbidopa</a:t>
            </a:r>
            <a:r>
              <a:rPr lang="en-AU" sz="2000" dirty="0" smtClean="0">
                <a:solidFill>
                  <a:schemeClr val="tx1">
                    <a:lumMod val="95000"/>
                    <a:lumOff val="5000"/>
                  </a:schemeClr>
                </a:solidFill>
              </a:rPr>
              <a:t> &amp; </a:t>
            </a:r>
            <a:r>
              <a:rPr lang="en-AU" sz="2000" dirty="0" err="1" smtClean="0">
                <a:solidFill>
                  <a:schemeClr val="tx1">
                    <a:lumMod val="95000"/>
                    <a:lumOff val="5000"/>
                  </a:schemeClr>
                </a:solidFill>
              </a:rPr>
              <a:t>benserazide</a:t>
            </a:r>
            <a:r>
              <a:rPr lang="en-AU" sz="2000" dirty="0" smtClean="0">
                <a:solidFill>
                  <a:schemeClr val="tx1">
                    <a:lumMod val="95000"/>
                    <a:lumOff val="5000"/>
                  </a:schemeClr>
                </a:solidFill>
              </a:rPr>
              <a:t>, are available as combination preparations with </a:t>
            </a:r>
            <a:r>
              <a:rPr lang="en-AU" sz="2000" dirty="0" err="1" smtClean="0">
                <a:solidFill>
                  <a:schemeClr val="tx1">
                    <a:lumMod val="95000"/>
                    <a:lumOff val="5000"/>
                  </a:schemeClr>
                </a:solidFill>
              </a:rPr>
              <a:t>levodopa</a:t>
            </a:r>
            <a:r>
              <a:rPr lang="en-AU" sz="2000" dirty="0" smtClean="0">
                <a:solidFill>
                  <a:schemeClr val="tx1">
                    <a:lumMod val="95000"/>
                    <a:lumOff val="5000"/>
                  </a:schemeClr>
                </a:solidFill>
              </a:rPr>
              <a:t>, as </a:t>
            </a:r>
            <a:r>
              <a:rPr lang="en-AU" sz="2000" dirty="0" err="1" smtClean="0">
                <a:solidFill>
                  <a:schemeClr val="tx1">
                    <a:lumMod val="95000"/>
                    <a:lumOff val="5000"/>
                  </a:schemeClr>
                </a:solidFill>
              </a:rPr>
              <a:t>Sinemet</a:t>
            </a:r>
            <a:r>
              <a:rPr lang="en-AU" sz="2000" dirty="0" smtClean="0">
                <a:solidFill>
                  <a:schemeClr val="tx1">
                    <a:lumMod val="95000"/>
                    <a:lumOff val="5000"/>
                  </a:schemeClr>
                </a:solidFill>
              </a:rPr>
              <a:t> &amp; </a:t>
            </a:r>
            <a:r>
              <a:rPr lang="en-AU" sz="2000" dirty="0" err="1" smtClean="0">
                <a:solidFill>
                  <a:schemeClr val="tx1">
                    <a:lumMod val="95000"/>
                    <a:lumOff val="5000"/>
                  </a:schemeClr>
                </a:solidFill>
              </a:rPr>
              <a:t>Madopar</a:t>
            </a:r>
            <a:r>
              <a:rPr lang="en-AU" sz="2000" dirty="0" smtClean="0">
                <a:solidFill>
                  <a:schemeClr val="tx1">
                    <a:lumMod val="95000"/>
                    <a:lumOff val="5000"/>
                  </a:schemeClr>
                </a:solidFill>
              </a:rPr>
              <a:t>, respectively.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Carbidopa</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lnSpcReduction="10000"/>
          </a:bodyPr>
          <a:lstStyle/>
          <a:p>
            <a:r>
              <a:rPr lang="en-GB" sz="2000" dirty="0" smtClean="0"/>
              <a:t>Is a structural analogue of L-dopa.</a:t>
            </a:r>
          </a:p>
          <a:p>
            <a:endParaRPr lang="en-GB" sz="2000" dirty="0" smtClean="0"/>
          </a:p>
          <a:p>
            <a:r>
              <a:rPr lang="en-GB" sz="2000" dirty="0" smtClean="0"/>
              <a:t>Inhibits the conversion of L-dopa to dopamine in peripheral tissue </a:t>
            </a:r>
          </a:p>
          <a:p>
            <a:endParaRPr lang="en-CA" sz="2000" dirty="0" smtClean="0"/>
          </a:p>
          <a:p>
            <a:r>
              <a:rPr lang="en-CA" sz="2000" dirty="0" err="1" smtClean="0"/>
              <a:t>Carbidopa</a:t>
            </a:r>
            <a:r>
              <a:rPr lang="en-CA" sz="2000" dirty="0" smtClean="0"/>
              <a:t> is highly ionized at physiological pH and does not cross the blood-brain barrier</a:t>
            </a:r>
            <a:r>
              <a:rPr lang="en-GB" sz="2000" dirty="0" smtClean="0"/>
              <a:t>, so it does not inhibit the formation of dopamine in CNS</a:t>
            </a:r>
          </a:p>
          <a:p>
            <a:endParaRPr lang="en-GB" sz="2000" dirty="0" smtClean="0"/>
          </a:p>
          <a:p>
            <a:r>
              <a:rPr lang="en-GB" sz="2000" dirty="0" smtClean="0"/>
              <a:t>It reduces GI and cardiovascular side effects of L-dopa and enables about 75% reduction in dosage of L-dopa</a:t>
            </a:r>
          </a:p>
          <a:p>
            <a:endParaRPr lang="en-GB" sz="2000" dirty="0" smtClean="0"/>
          </a:p>
          <a:p>
            <a:r>
              <a:rPr lang="en-GB" sz="2000" dirty="0" smtClean="0"/>
              <a:t>L-dopa-</a:t>
            </a:r>
            <a:r>
              <a:rPr lang="en-GB" sz="2000" dirty="0" err="1" smtClean="0"/>
              <a:t>carbidopa</a:t>
            </a:r>
            <a:r>
              <a:rPr lang="en-GB" sz="2000" dirty="0" smtClean="0"/>
              <a:t> sustained release combination designed to reduce “wearing off” effect</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lenovo\Desktop\Parkinsonism\management\ent539_figure14sm.jpg"/>
          <p:cNvPicPr>
            <a:picLocks noGrp="1" noChangeAspect="1" noChangeArrowheads="1"/>
          </p:cNvPicPr>
          <p:nvPr>
            <p:ph sz="quarter" idx="1"/>
          </p:nvPr>
        </p:nvPicPr>
        <p:blipFill>
          <a:blip r:embed="rId2"/>
          <a:srcRect/>
          <a:stretch>
            <a:fillRect/>
          </a:stretch>
        </p:blipFill>
        <p:spPr bwMode="auto">
          <a:xfrm>
            <a:off x="685800" y="-152400"/>
            <a:ext cx="7467600" cy="684428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1"/>
          <a:ext cx="9144000" cy="6901732"/>
        </p:xfrm>
        <a:graphic>
          <a:graphicData uri="http://schemas.openxmlformats.org/drawingml/2006/table">
            <a:tbl>
              <a:tblPr firstRow="1" bandRow="1">
                <a:tableStyleId>{5C22544A-7EE6-4342-B048-85BDC9FD1C3A}</a:tableStyleId>
              </a:tblPr>
              <a:tblGrid>
                <a:gridCol w="2286000"/>
                <a:gridCol w="1066800"/>
                <a:gridCol w="2743200"/>
                <a:gridCol w="3048000"/>
              </a:tblGrid>
              <a:tr h="578616">
                <a:tc>
                  <a:txBody>
                    <a:bodyPr/>
                    <a:lstStyle/>
                    <a:p>
                      <a:r>
                        <a:rPr lang="en-US" dirty="0" smtClean="0"/>
                        <a:t>Drug</a:t>
                      </a:r>
                      <a:endParaRPr lang="en-US" dirty="0"/>
                    </a:p>
                  </a:txBody>
                  <a:tcPr/>
                </a:tc>
                <a:tc>
                  <a:txBody>
                    <a:bodyPr/>
                    <a:lstStyle/>
                    <a:p>
                      <a:r>
                        <a:rPr lang="en-US" dirty="0" smtClean="0"/>
                        <a:t>Dose</a:t>
                      </a:r>
                      <a:endParaRPr lang="en-US" dirty="0"/>
                    </a:p>
                  </a:txBody>
                  <a:tcPr/>
                </a:tc>
                <a:tc>
                  <a:txBody>
                    <a:bodyPr/>
                    <a:lstStyle/>
                    <a:p>
                      <a:r>
                        <a:rPr lang="en-US" dirty="0" smtClean="0"/>
                        <a:t>MOA</a:t>
                      </a:r>
                      <a:endParaRPr lang="en-US" dirty="0"/>
                    </a:p>
                  </a:txBody>
                  <a:tcPr/>
                </a:tc>
                <a:tc>
                  <a:txBody>
                    <a:bodyPr/>
                    <a:lstStyle/>
                    <a:p>
                      <a:r>
                        <a:rPr lang="en-US" dirty="0" smtClean="0"/>
                        <a:t>Diagram</a:t>
                      </a:r>
                      <a:endParaRPr lang="en-US" dirty="0"/>
                    </a:p>
                  </a:txBody>
                  <a:tcPr/>
                </a:tc>
              </a:tr>
              <a:tr h="1922183">
                <a:tc>
                  <a:txBody>
                    <a:bodyPr/>
                    <a:lstStyle/>
                    <a:p>
                      <a:pPr>
                        <a:buNone/>
                      </a:pPr>
                      <a:r>
                        <a:rPr lang="en-US" b="1" u="sng" dirty="0" err="1" smtClean="0"/>
                        <a:t>Dopaminergic</a:t>
                      </a:r>
                      <a:r>
                        <a:rPr lang="en-US" b="1" u="sng" dirty="0" smtClean="0"/>
                        <a:t> drugs</a:t>
                      </a:r>
                    </a:p>
                    <a:p>
                      <a:pPr marL="457200" indent="-457200">
                        <a:buNone/>
                      </a:pPr>
                      <a:r>
                        <a:rPr lang="en-US" sz="1800" dirty="0" smtClean="0"/>
                        <a:t>a. Dopamine </a:t>
                      </a:r>
                      <a:r>
                        <a:rPr lang="en-US" sz="1800" dirty="0" err="1" smtClean="0"/>
                        <a:t>preacursor</a:t>
                      </a:r>
                      <a:endParaRPr lang="en-US" sz="1800" dirty="0" smtClean="0"/>
                    </a:p>
                    <a:p>
                      <a:pPr marL="457200" indent="-457200">
                        <a:buNone/>
                      </a:pPr>
                      <a:r>
                        <a:rPr lang="en-US" sz="1600" dirty="0" smtClean="0"/>
                        <a:t>      - </a:t>
                      </a:r>
                      <a:r>
                        <a:rPr lang="en-US" sz="1600" dirty="0" err="1" smtClean="0"/>
                        <a:t>Levodopa</a:t>
                      </a:r>
                      <a:endParaRPr lang="en-US" sz="1600" dirty="0" smtClean="0"/>
                    </a:p>
                    <a:p>
                      <a:endParaRPr lang="en-US" dirty="0"/>
                    </a:p>
                  </a:txBody>
                  <a:tcPr/>
                </a:tc>
                <a:tc>
                  <a:txBody>
                    <a:bodyPr/>
                    <a:lstStyle/>
                    <a:p>
                      <a:r>
                        <a:rPr kumimoji="0" lang="en-US" b="0" i="0" kern="1200" dirty="0" smtClean="0">
                          <a:solidFill>
                            <a:schemeClr val="dk1"/>
                          </a:solidFill>
                          <a:latin typeface="+mn-lt"/>
                          <a:ea typeface="+mn-ea"/>
                          <a:cs typeface="+mn-cs"/>
                        </a:rPr>
                        <a:t> </a:t>
                      </a:r>
                      <a:r>
                        <a:rPr kumimoji="0" lang="en-US" sz="1600" b="0" i="0" kern="1200" dirty="0" smtClean="0">
                          <a:solidFill>
                            <a:schemeClr val="dk1"/>
                          </a:solidFill>
                          <a:latin typeface="+mn-lt"/>
                          <a:ea typeface="+mn-ea"/>
                          <a:cs typeface="+mn-cs"/>
                        </a:rPr>
                        <a:t>I: 125 mg BD</a:t>
                      </a:r>
                    </a:p>
                    <a:p>
                      <a:r>
                        <a:rPr kumimoji="0" lang="en-US" sz="1600" b="0" i="0" kern="1200" dirty="0" smtClean="0">
                          <a:solidFill>
                            <a:schemeClr val="dk1"/>
                          </a:solidFill>
                          <a:latin typeface="+mn-lt"/>
                          <a:ea typeface="+mn-ea"/>
                          <a:cs typeface="+mn-cs"/>
                        </a:rPr>
                        <a:t> M: </a:t>
                      </a:r>
                    </a:p>
                    <a:p>
                      <a:r>
                        <a:rPr kumimoji="0" lang="en-US" sz="1600" b="0" i="0" kern="1200" dirty="0" smtClean="0">
                          <a:solidFill>
                            <a:schemeClr val="dk1"/>
                          </a:solidFill>
                          <a:latin typeface="+mn-lt"/>
                          <a:ea typeface="+mn-ea"/>
                          <a:cs typeface="+mn-cs"/>
                        </a:rPr>
                        <a:t>8 g/day</a:t>
                      </a:r>
                      <a:endParaRPr lang="en-US" sz="1600" dirty="0"/>
                    </a:p>
                  </a:txBody>
                  <a:tcPr/>
                </a:tc>
                <a:tc>
                  <a:txBody>
                    <a:bodyPr/>
                    <a:lstStyle/>
                    <a:p>
                      <a:r>
                        <a:rPr kumimoji="0" lang="en-US" b="0" i="0" kern="1200" dirty="0" err="1" smtClean="0">
                          <a:solidFill>
                            <a:schemeClr val="dk1"/>
                          </a:solidFill>
                          <a:latin typeface="+mn-lt"/>
                          <a:ea typeface="+mn-ea"/>
                          <a:cs typeface="+mn-cs"/>
                        </a:rPr>
                        <a:t>Levodopa</a:t>
                      </a:r>
                      <a:r>
                        <a:rPr kumimoji="0" lang="en-US" b="0" i="0" kern="1200" dirty="0" smtClean="0">
                          <a:solidFill>
                            <a:schemeClr val="dk1"/>
                          </a:solidFill>
                          <a:latin typeface="+mn-lt"/>
                          <a:ea typeface="+mn-ea"/>
                          <a:cs typeface="+mn-cs"/>
                        </a:rPr>
                        <a:t> increases dopamine levels in the brain leading to the stimulation of dopamine receptors.</a:t>
                      </a:r>
                      <a:endParaRPr lang="en-US" dirty="0"/>
                    </a:p>
                  </a:txBody>
                  <a:tcPr/>
                </a:tc>
                <a:tc>
                  <a:txBody>
                    <a:bodyPr/>
                    <a:lstStyle/>
                    <a:p>
                      <a:endParaRPr lang="en-US" dirty="0"/>
                    </a:p>
                  </a:txBody>
                  <a:tcPr/>
                </a:tc>
              </a:tr>
              <a:tr h="2324273">
                <a:tc>
                  <a:txBody>
                    <a:bodyPr/>
                    <a:lstStyle/>
                    <a:p>
                      <a:pPr marL="457200" indent="-457200">
                        <a:buNone/>
                      </a:pPr>
                      <a:r>
                        <a:rPr lang="en-US" sz="1800" dirty="0" smtClean="0"/>
                        <a:t>b. Peripheral </a:t>
                      </a:r>
                      <a:r>
                        <a:rPr lang="en-US" sz="1800" dirty="0" err="1" smtClean="0"/>
                        <a:t>Decarboxylase</a:t>
                      </a:r>
                      <a:r>
                        <a:rPr lang="en-US" sz="1800" dirty="0" smtClean="0"/>
                        <a:t> Inhibitors</a:t>
                      </a:r>
                    </a:p>
                    <a:p>
                      <a:pPr marL="457200" indent="-457200">
                        <a:buNone/>
                      </a:pPr>
                      <a:r>
                        <a:rPr lang="en-US" sz="1600" dirty="0" smtClean="0"/>
                        <a:t>     - </a:t>
                      </a:r>
                      <a:r>
                        <a:rPr lang="en-US" sz="1600" dirty="0" err="1" smtClean="0"/>
                        <a:t>Carbidopa</a:t>
                      </a:r>
                      <a:endParaRPr lang="en-US" sz="1600" dirty="0" smtClean="0"/>
                    </a:p>
                    <a:p>
                      <a:endParaRPr lang="en-US" dirty="0"/>
                    </a:p>
                  </a:txBody>
                  <a:tcPr/>
                </a:tc>
                <a:tc>
                  <a:txBody>
                    <a:bodyPr/>
                    <a:lstStyle/>
                    <a:p>
                      <a:r>
                        <a:rPr kumimoji="0" lang="en-US" b="0" i="0" kern="1200" dirty="0" smtClean="0">
                          <a:solidFill>
                            <a:schemeClr val="dk1"/>
                          </a:solidFill>
                          <a:latin typeface="+mn-lt"/>
                          <a:ea typeface="+mn-ea"/>
                          <a:cs typeface="+mn-cs"/>
                        </a:rPr>
                        <a:t>Initial: 25mg tab</a:t>
                      </a:r>
                      <a:r>
                        <a:rPr kumimoji="0" lang="en-US" b="0" i="0" kern="1200" baseline="0" dirty="0" smtClean="0">
                          <a:solidFill>
                            <a:schemeClr val="dk1"/>
                          </a:solidFill>
                          <a:latin typeface="+mn-lt"/>
                          <a:ea typeface="+mn-ea"/>
                          <a:cs typeface="+mn-cs"/>
                        </a:rPr>
                        <a:t> TD</a:t>
                      </a:r>
                      <a:endParaRPr kumimoji="0" lang="en-US" b="0" i="0" kern="1200" dirty="0" smtClean="0">
                        <a:solidFill>
                          <a:schemeClr val="dk1"/>
                        </a:solidFill>
                        <a:latin typeface="+mn-lt"/>
                        <a:ea typeface="+mn-ea"/>
                        <a:cs typeface="+mn-cs"/>
                      </a:endParaRPr>
                    </a:p>
                    <a:p>
                      <a:r>
                        <a:rPr kumimoji="0" lang="en-US" b="0" i="0" kern="1200" dirty="0" smtClean="0">
                          <a:solidFill>
                            <a:schemeClr val="dk1"/>
                          </a:solidFill>
                          <a:latin typeface="+mn-lt"/>
                          <a:ea typeface="+mn-ea"/>
                          <a:cs typeface="+mn-cs"/>
                        </a:rPr>
                        <a:t>Max: 8 tab/day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Inhibits the conversion of L-dopa to dopamine in peripheral tissue </a:t>
                      </a:r>
                    </a:p>
                    <a:p>
                      <a:endParaRPr lang="en-US" dirty="0"/>
                    </a:p>
                  </a:txBody>
                  <a:tcPr/>
                </a:tc>
                <a:tc>
                  <a:txBody>
                    <a:bodyPr/>
                    <a:lstStyle/>
                    <a:p>
                      <a:endParaRPr lang="en-US" dirty="0"/>
                    </a:p>
                  </a:txBody>
                  <a:tcPr/>
                </a:tc>
              </a:tr>
              <a:tr h="2076660">
                <a:tc>
                  <a:txBody>
                    <a:bodyPr/>
                    <a:lstStyle/>
                    <a:p>
                      <a:r>
                        <a:rPr lang="en-US" sz="1800" dirty="0" smtClean="0"/>
                        <a:t>c. Dopamine agonist</a:t>
                      </a:r>
                    </a:p>
                    <a:p>
                      <a:r>
                        <a:rPr lang="en-US" sz="1800" dirty="0" smtClean="0"/>
                        <a:t>    -</a:t>
                      </a:r>
                      <a:r>
                        <a:rPr lang="en-US" sz="1800" dirty="0" err="1" smtClean="0"/>
                        <a:t>Bromocriptine</a:t>
                      </a:r>
                      <a:endParaRPr lang="en-US" dirty="0"/>
                    </a:p>
                  </a:txBody>
                  <a:tcPr/>
                </a:tc>
                <a:tc>
                  <a:txBody>
                    <a:bodyPr/>
                    <a:lstStyle/>
                    <a:p>
                      <a:r>
                        <a:rPr lang="en-US" altLang="ko-KR" sz="1800" dirty="0" smtClean="0">
                          <a:latin typeface="Calibri" pitchFamily="34" charset="0"/>
                          <a:ea typeface="Gulim" pitchFamily="34" charset="-127"/>
                          <a:cs typeface="Times New Roman" pitchFamily="18" charset="0"/>
                        </a:rPr>
                        <a:t>1 mg initially, </a:t>
                      </a:r>
                      <a:r>
                        <a:rPr lang="en-US" altLang="ko-KR" sz="1800" dirty="0" smtClean="0">
                          <a:latin typeface="Calibri" pitchFamily="34" charset="0"/>
                          <a:ea typeface="Gulim" pitchFamily="34" charset="-127"/>
                          <a:cs typeface="Times New Roman" pitchFamily="18" charset="0"/>
                          <a:sym typeface="Symbol"/>
                        </a:rPr>
                        <a:t></a:t>
                      </a:r>
                      <a:r>
                        <a:rPr lang="en-US" altLang="ko-KR" sz="1800" dirty="0" err="1" smtClean="0">
                          <a:latin typeface="Calibri" pitchFamily="34" charset="0"/>
                          <a:ea typeface="Gulim" pitchFamily="34" charset="-127"/>
                          <a:cs typeface="Times New Roman" pitchFamily="18" charset="0"/>
                          <a:sym typeface="Symbol"/>
                        </a:rPr>
                        <a:t>sed</a:t>
                      </a:r>
                      <a:r>
                        <a:rPr lang="en-US" altLang="ko-KR" sz="1800" dirty="0" smtClean="0">
                          <a:latin typeface="Calibri" pitchFamily="34" charset="0"/>
                          <a:ea typeface="Gulim" pitchFamily="34" charset="-127"/>
                          <a:cs typeface="Times New Roman" pitchFamily="18" charset="0"/>
                        </a:rPr>
                        <a:t> to 2.5 mg ,TD up to 30 mg/day. </a:t>
                      </a:r>
                      <a:endParaRPr lang="en-US" dirty="0"/>
                    </a:p>
                  </a:txBody>
                  <a:tcPr/>
                </a:tc>
                <a:tc>
                  <a:txBody>
                    <a:bodyPr/>
                    <a:lstStyle/>
                    <a:p>
                      <a:r>
                        <a:rPr kumimoji="0" lang="en-US" b="0" i="0" kern="1200" dirty="0" err="1" smtClean="0">
                          <a:solidFill>
                            <a:schemeClr val="dk1"/>
                          </a:solidFill>
                          <a:latin typeface="+mn-lt"/>
                          <a:ea typeface="+mn-ea"/>
                          <a:cs typeface="+mn-cs"/>
                        </a:rPr>
                        <a:t>Bromocriptine</a:t>
                      </a:r>
                      <a:r>
                        <a:rPr kumimoji="0" lang="en-US" b="0" i="0" kern="1200" dirty="0" smtClean="0">
                          <a:solidFill>
                            <a:schemeClr val="dk1"/>
                          </a:solidFill>
                          <a:latin typeface="+mn-lt"/>
                          <a:ea typeface="+mn-ea"/>
                          <a:cs typeface="+mn-cs"/>
                        </a:rPr>
                        <a:t> is a dopamine D</a:t>
                      </a:r>
                      <a:r>
                        <a:rPr kumimoji="0" lang="en-US" b="0" i="0" kern="1200" baseline="-25000" dirty="0" smtClean="0">
                          <a:solidFill>
                            <a:schemeClr val="dk1"/>
                          </a:solidFill>
                          <a:latin typeface="+mn-lt"/>
                          <a:ea typeface="+mn-ea"/>
                          <a:cs typeface="+mn-cs"/>
                        </a:rPr>
                        <a:t>2</a:t>
                      </a:r>
                      <a:r>
                        <a:rPr kumimoji="0" lang="en-US" b="0" i="0" kern="1200" dirty="0" smtClean="0">
                          <a:solidFill>
                            <a:schemeClr val="dk1"/>
                          </a:solidFill>
                          <a:latin typeface="+mn-lt"/>
                          <a:ea typeface="+mn-ea"/>
                          <a:cs typeface="+mn-cs"/>
                        </a:rPr>
                        <a:t> and D</a:t>
                      </a:r>
                      <a:r>
                        <a:rPr kumimoji="0" lang="en-US" b="0" i="0" kern="1200" baseline="-25000" dirty="0" smtClean="0">
                          <a:solidFill>
                            <a:schemeClr val="dk1"/>
                          </a:solidFill>
                          <a:latin typeface="+mn-lt"/>
                          <a:ea typeface="+mn-ea"/>
                          <a:cs typeface="+mn-cs"/>
                        </a:rPr>
                        <a:t>3</a:t>
                      </a:r>
                      <a:r>
                        <a:rPr kumimoji="0" lang="en-US" b="0" i="0" kern="1200" dirty="0" smtClean="0">
                          <a:solidFill>
                            <a:schemeClr val="dk1"/>
                          </a:solidFill>
                          <a:latin typeface="+mn-lt"/>
                          <a:ea typeface="+mn-ea"/>
                          <a:cs typeface="+mn-cs"/>
                        </a:rPr>
                        <a:t>-agonist which works by activating postsynaptic dopamine receptors</a:t>
                      </a:r>
                      <a:endParaRPr lang="en-US" dirty="0"/>
                    </a:p>
                  </a:txBody>
                  <a:tcPr/>
                </a:tc>
                <a:tc>
                  <a:txBody>
                    <a:bodyPr/>
                    <a:lstStyle/>
                    <a:p>
                      <a:endParaRPr lang="en-US" dirty="0"/>
                    </a:p>
                  </a:txBody>
                  <a:tcPr/>
                </a:tc>
              </a:tr>
            </a:tbl>
          </a:graphicData>
        </a:graphic>
      </p:graphicFrame>
      <p:pic>
        <p:nvPicPr>
          <p:cNvPr id="7170" name="Picture 2" descr="C:\Users\lenovo\Desktop\Parkinsonism\management\Levodopa.jpg"/>
          <p:cNvPicPr>
            <a:picLocks noChangeAspect="1" noChangeArrowheads="1"/>
          </p:cNvPicPr>
          <p:nvPr/>
        </p:nvPicPr>
        <p:blipFill>
          <a:blip r:embed="rId2"/>
          <a:srcRect/>
          <a:stretch>
            <a:fillRect/>
          </a:stretch>
        </p:blipFill>
        <p:spPr bwMode="auto">
          <a:xfrm>
            <a:off x="6096000" y="381000"/>
            <a:ext cx="3048000" cy="2057400"/>
          </a:xfrm>
          <a:prstGeom prst="rect">
            <a:avLst/>
          </a:prstGeom>
          <a:noFill/>
        </p:spPr>
      </p:pic>
      <p:pic>
        <p:nvPicPr>
          <p:cNvPr id="6" name="Picture 4" descr="auto0"/>
          <p:cNvPicPr>
            <a:picLocks noChangeAspect="1" noChangeArrowheads="1"/>
          </p:cNvPicPr>
          <p:nvPr/>
        </p:nvPicPr>
        <p:blipFill>
          <a:blip r:embed="rId3"/>
          <a:srcRect/>
          <a:stretch>
            <a:fillRect/>
          </a:stretch>
        </p:blipFill>
        <p:spPr>
          <a:xfrm>
            <a:off x="6081712" y="2286000"/>
            <a:ext cx="3062288" cy="2514600"/>
          </a:xfrm>
          <a:prstGeom prst="rect">
            <a:avLst/>
          </a:prstGeom>
          <a:noFill/>
        </p:spPr>
      </p:pic>
      <p:pic>
        <p:nvPicPr>
          <p:cNvPr id="7171" name="Picture 3" descr="C:\Users\lenovo\Desktop\Parkinsonism\management\8-10 (1).jpeg"/>
          <p:cNvPicPr>
            <a:picLocks noChangeAspect="1" noChangeArrowheads="1"/>
          </p:cNvPicPr>
          <p:nvPr/>
        </p:nvPicPr>
        <p:blipFill>
          <a:blip r:embed="rId4"/>
          <a:srcRect/>
          <a:stretch>
            <a:fillRect/>
          </a:stretch>
        </p:blipFill>
        <p:spPr bwMode="auto">
          <a:xfrm>
            <a:off x="6096000" y="4800600"/>
            <a:ext cx="3048000" cy="2057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graphicFrame>
        <p:nvGraphicFramePr>
          <p:cNvPr id="4" name="Content Placeholder 3"/>
          <p:cNvGraphicFramePr>
            <a:graphicFrameLocks/>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2057400"/>
                <a:gridCol w="1295400"/>
                <a:gridCol w="2743200"/>
                <a:gridCol w="3048000"/>
              </a:tblGrid>
              <a:tr h="617780">
                <a:tc>
                  <a:txBody>
                    <a:bodyPr/>
                    <a:lstStyle/>
                    <a:p>
                      <a:r>
                        <a:rPr lang="en-US" dirty="0" smtClean="0"/>
                        <a:t>Drug</a:t>
                      </a:r>
                      <a:endParaRPr lang="en-US" dirty="0"/>
                    </a:p>
                  </a:txBody>
                  <a:tcPr/>
                </a:tc>
                <a:tc>
                  <a:txBody>
                    <a:bodyPr/>
                    <a:lstStyle/>
                    <a:p>
                      <a:r>
                        <a:rPr lang="en-US" dirty="0" smtClean="0"/>
                        <a:t>Dose</a:t>
                      </a:r>
                      <a:endParaRPr lang="en-US" dirty="0"/>
                    </a:p>
                  </a:txBody>
                  <a:tcPr/>
                </a:tc>
                <a:tc>
                  <a:txBody>
                    <a:bodyPr/>
                    <a:lstStyle/>
                    <a:p>
                      <a:r>
                        <a:rPr lang="en-US" dirty="0" smtClean="0"/>
                        <a:t>MOA</a:t>
                      </a:r>
                      <a:endParaRPr lang="en-US" dirty="0"/>
                    </a:p>
                  </a:txBody>
                  <a:tcPr/>
                </a:tc>
                <a:tc>
                  <a:txBody>
                    <a:bodyPr/>
                    <a:lstStyle/>
                    <a:p>
                      <a:r>
                        <a:rPr lang="en-US" dirty="0" smtClean="0"/>
                        <a:t>Diagram</a:t>
                      </a:r>
                      <a:endParaRPr lang="en-US" dirty="0"/>
                    </a:p>
                  </a:txBody>
                  <a:tcPr/>
                </a:tc>
              </a:tr>
              <a:tr h="3024473">
                <a:tc>
                  <a:txBody>
                    <a:bodyPr/>
                    <a:lstStyle/>
                    <a:p>
                      <a:pPr marL="457200" indent="-457200">
                        <a:buNone/>
                      </a:pPr>
                      <a:r>
                        <a:rPr lang="en-US" sz="2200" dirty="0" smtClean="0"/>
                        <a:t>MAO-B Inhibitors</a:t>
                      </a:r>
                    </a:p>
                    <a:p>
                      <a:pPr marL="457200" indent="-457200">
                        <a:buNone/>
                      </a:pPr>
                      <a:r>
                        <a:rPr lang="en-US" dirty="0" smtClean="0"/>
                        <a:t>   </a:t>
                      </a:r>
                      <a:r>
                        <a:rPr lang="en-US" sz="1800" dirty="0" smtClean="0"/>
                        <a:t>-</a:t>
                      </a:r>
                      <a:r>
                        <a:rPr lang="en-US" dirty="0" smtClean="0"/>
                        <a:t> </a:t>
                      </a:r>
                      <a:r>
                        <a:rPr lang="en-US" sz="1800" dirty="0" err="1" smtClean="0"/>
                        <a:t>Seleginine</a:t>
                      </a:r>
                      <a:endParaRPr lang="en-US" sz="1800" dirty="0" smtClean="0"/>
                    </a:p>
                  </a:txBody>
                  <a:tcPr/>
                </a:tc>
                <a:tc>
                  <a:txBody>
                    <a:bodyPr/>
                    <a:lstStyle/>
                    <a:p>
                      <a:r>
                        <a:rPr kumimoji="0" lang="en-US" sz="1600" b="0" i="0" kern="1200" dirty="0" smtClean="0">
                          <a:solidFill>
                            <a:schemeClr val="dk1"/>
                          </a:solidFill>
                          <a:latin typeface="+mn-lt"/>
                          <a:ea typeface="+mn-ea"/>
                          <a:cs typeface="+mn-cs"/>
                        </a:rPr>
                        <a:t>10 mg/day in single or divided doses</a:t>
                      </a:r>
                      <a:endParaRPr lang="en-US" sz="1600" dirty="0"/>
                    </a:p>
                  </a:txBody>
                  <a:tcPr/>
                </a:tc>
                <a:tc>
                  <a:txBody>
                    <a:bodyPr/>
                    <a:lstStyle/>
                    <a:p>
                      <a:r>
                        <a:rPr kumimoji="0" lang="en-US" sz="1800" b="0" i="0" kern="1200" dirty="0" err="1" smtClean="0">
                          <a:solidFill>
                            <a:schemeClr val="dk1"/>
                          </a:solidFill>
                          <a:latin typeface="+mn-lt"/>
                          <a:ea typeface="+mn-ea"/>
                          <a:cs typeface="+mn-cs"/>
                        </a:rPr>
                        <a:t>Selegiline</a:t>
                      </a:r>
                      <a:r>
                        <a:rPr kumimoji="0" lang="en-US" sz="1800" b="0" i="0" kern="1200" dirty="0" smtClean="0">
                          <a:solidFill>
                            <a:schemeClr val="dk1"/>
                          </a:solidFill>
                          <a:latin typeface="+mn-lt"/>
                          <a:ea typeface="+mn-ea"/>
                          <a:cs typeface="+mn-cs"/>
                        </a:rPr>
                        <a:t> increases </a:t>
                      </a:r>
                      <a:r>
                        <a:rPr kumimoji="0" lang="en-US" sz="1800" b="0" i="0" kern="1200" dirty="0" err="1" smtClean="0">
                          <a:solidFill>
                            <a:schemeClr val="dk1"/>
                          </a:solidFill>
                          <a:latin typeface="+mn-lt"/>
                          <a:ea typeface="+mn-ea"/>
                          <a:cs typeface="+mn-cs"/>
                        </a:rPr>
                        <a:t>dopaminergic</a:t>
                      </a:r>
                      <a:r>
                        <a:rPr kumimoji="0" lang="en-US" sz="1800" b="0" i="0" kern="1200" dirty="0" smtClean="0">
                          <a:solidFill>
                            <a:schemeClr val="dk1"/>
                          </a:solidFill>
                          <a:latin typeface="+mn-lt"/>
                          <a:ea typeface="+mn-ea"/>
                          <a:cs typeface="+mn-cs"/>
                        </a:rPr>
                        <a:t> activity by intervening with the re-uptake of dopamine at the synapse. It also irreversibly inhibits the MAO-B which is involved in the metabolism of dopamine.</a:t>
                      </a:r>
                      <a:endParaRPr lang="en-US" sz="1800" dirty="0"/>
                    </a:p>
                  </a:txBody>
                  <a:tcPr/>
                </a:tc>
                <a:tc>
                  <a:txBody>
                    <a:bodyPr/>
                    <a:lstStyle/>
                    <a:p>
                      <a:endParaRPr lang="en-US" dirty="0"/>
                    </a:p>
                  </a:txBody>
                  <a:tcPr/>
                </a:tc>
              </a:tr>
              <a:tr h="3215747">
                <a:tc>
                  <a:txBody>
                    <a:bodyPr/>
                    <a:lstStyle/>
                    <a:p>
                      <a:pPr marL="457200" indent="-457200">
                        <a:buNone/>
                      </a:pPr>
                      <a:r>
                        <a:rPr lang="en-US" sz="2200" dirty="0" smtClean="0"/>
                        <a:t>Dopamine facilitator</a:t>
                      </a:r>
                    </a:p>
                    <a:p>
                      <a:pPr marL="457200" indent="-457200">
                        <a:buNone/>
                      </a:pPr>
                      <a:r>
                        <a:rPr lang="en-US" sz="1800" dirty="0" smtClean="0"/>
                        <a:t>     - </a:t>
                      </a:r>
                      <a:r>
                        <a:rPr lang="en-US" sz="1800" dirty="0" err="1" smtClean="0"/>
                        <a:t>Amantadine</a:t>
                      </a:r>
                      <a:endParaRPr lang="en-US" sz="1800" dirty="0" smtClean="0"/>
                    </a:p>
                  </a:txBody>
                  <a:tcPr/>
                </a:tc>
                <a:tc>
                  <a:txBody>
                    <a:bodyPr/>
                    <a:lstStyle/>
                    <a:p>
                      <a:r>
                        <a:rPr kumimoji="0" lang="en-US" sz="1600" b="0" i="0" kern="1200" dirty="0" smtClean="0">
                          <a:solidFill>
                            <a:schemeClr val="dk1"/>
                          </a:solidFill>
                          <a:latin typeface="+mn-lt"/>
                          <a:ea typeface="+mn-ea"/>
                          <a:cs typeface="+mn-cs"/>
                        </a:rPr>
                        <a:t>100 mg/day, up to 100 mg twice daily Max: 400 mg/day.</a:t>
                      </a:r>
                      <a:endParaRPr lang="en-US" sz="1600" dirty="0"/>
                    </a:p>
                  </a:txBody>
                  <a:tcPr/>
                </a:tc>
                <a:tc>
                  <a:txBody>
                    <a:bodyPr/>
                    <a:lstStyle/>
                    <a:p>
                      <a:r>
                        <a:rPr kumimoji="0" lang="en-US" sz="1800" b="0" i="0" kern="1200" dirty="0" err="1" smtClean="0">
                          <a:solidFill>
                            <a:schemeClr val="dk1"/>
                          </a:solidFill>
                          <a:latin typeface="+mn-lt"/>
                          <a:ea typeface="+mn-ea"/>
                          <a:cs typeface="+mn-cs"/>
                        </a:rPr>
                        <a:t>Amantadine</a:t>
                      </a:r>
                      <a:r>
                        <a:rPr kumimoji="0" lang="en-US" sz="1800" b="0" i="0" kern="1200" dirty="0" smtClean="0">
                          <a:solidFill>
                            <a:schemeClr val="dk1"/>
                          </a:solidFill>
                          <a:latin typeface="+mn-lt"/>
                          <a:ea typeface="+mn-ea"/>
                          <a:cs typeface="+mn-cs"/>
                        </a:rPr>
                        <a:t> is a weak dopamine agonist possessing </a:t>
                      </a:r>
                      <a:r>
                        <a:rPr kumimoji="0" lang="en-US" sz="1800" b="0" i="0" kern="1200" dirty="0" err="1" smtClean="0">
                          <a:solidFill>
                            <a:schemeClr val="dk1"/>
                          </a:solidFill>
                          <a:latin typeface="+mn-lt"/>
                          <a:ea typeface="+mn-ea"/>
                          <a:cs typeface="+mn-cs"/>
                        </a:rPr>
                        <a:t>antimuscarinic</a:t>
                      </a:r>
                      <a:r>
                        <a:rPr kumimoji="0" lang="en-US" sz="1800" b="0" i="0" kern="1200" dirty="0" smtClean="0">
                          <a:solidFill>
                            <a:schemeClr val="dk1"/>
                          </a:solidFill>
                          <a:latin typeface="+mn-lt"/>
                          <a:ea typeface="+mn-ea"/>
                          <a:cs typeface="+mn-cs"/>
                        </a:rPr>
                        <a:t> properties. It alters dopamine release and re-uptake. It also noncompetitively </a:t>
                      </a:r>
                      <a:r>
                        <a:rPr kumimoji="0" lang="en-US" sz="1800" b="0" i="0" kern="1200" dirty="0" err="1" smtClean="0">
                          <a:solidFill>
                            <a:schemeClr val="dk1"/>
                          </a:solidFill>
                          <a:latin typeface="+mn-lt"/>
                          <a:ea typeface="+mn-ea"/>
                          <a:cs typeface="+mn-cs"/>
                        </a:rPr>
                        <a:t>antagonises</a:t>
                      </a:r>
                      <a:r>
                        <a:rPr kumimoji="0" lang="en-US" sz="1800" b="0" i="0" kern="1200" dirty="0" smtClean="0">
                          <a:solidFill>
                            <a:schemeClr val="dk1"/>
                          </a:solidFill>
                          <a:latin typeface="+mn-lt"/>
                          <a:ea typeface="+mn-ea"/>
                          <a:cs typeface="+mn-cs"/>
                        </a:rPr>
                        <a:t> N-methyl-D-</a:t>
                      </a:r>
                      <a:r>
                        <a:rPr kumimoji="0" lang="en-US" sz="1800" b="0" i="0" kern="1200" dirty="0" err="1" smtClean="0">
                          <a:solidFill>
                            <a:schemeClr val="dk1"/>
                          </a:solidFill>
                          <a:latin typeface="+mn-lt"/>
                          <a:ea typeface="+mn-ea"/>
                          <a:cs typeface="+mn-cs"/>
                        </a:rPr>
                        <a:t>aspartate</a:t>
                      </a:r>
                      <a:r>
                        <a:rPr kumimoji="0" lang="en-US" sz="1800" b="0" i="0" kern="1200" dirty="0" smtClean="0">
                          <a:solidFill>
                            <a:schemeClr val="dk1"/>
                          </a:solidFill>
                          <a:latin typeface="+mn-lt"/>
                          <a:ea typeface="+mn-ea"/>
                          <a:cs typeface="+mn-cs"/>
                        </a:rPr>
                        <a:t>.</a:t>
                      </a:r>
                      <a:endParaRPr lang="en-US" sz="1800" dirty="0"/>
                    </a:p>
                  </a:txBody>
                  <a:tcPr/>
                </a:tc>
                <a:tc>
                  <a:txBody>
                    <a:bodyPr/>
                    <a:lstStyle/>
                    <a:p>
                      <a:endParaRPr lang="en-US" dirty="0"/>
                    </a:p>
                  </a:txBody>
                  <a:tcPr/>
                </a:tc>
              </a:tr>
            </a:tbl>
          </a:graphicData>
        </a:graphic>
      </p:graphicFrame>
      <p:pic>
        <p:nvPicPr>
          <p:cNvPr id="8194" name="Picture 2" descr="C:\Users\lenovo\Desktop\Parkinsonism\management\images.jpg"/>
          <p:cNvPicPr>
            <a:picLocks noChangeAspect="1" noChangeArrowheads="1"/>
          </p:cNvPicPr>
          <p:nvPr/>
        </p:nvPicPr>
        <p:blipFill>
          <a:blip r:embed="rId2"/>
          <a:srcRect/>
          <a:stretch>
            <a:fillRect/>
          </a:stretch>
        </p:blipFill>
        <p:spPr bwMode="auto">
          <a:xfrm>
            <a:off x="6096000" y="609600"/>
            <a:ext cx="3048000" cy="2589355"/>
          </a:xfrm>
          <a:prstGeom prst="rect">
            <a:avLst/>
          </a:prstGeom>
          <a:noFill/>
        </p:spPr>
      </p:pic>
      <p:pic>
        <p:nvPicPr>
          <p:cNvPr id="8196" name="Picture 4" descr="C:\Users\lenovo\Desktop\Parkinsonism\management\300px-NMDA_receptor_activation_and_antagonists.jpeg"/>
          <p:cNvPicPr>
            <a:picLocks noChangeAspect="1" noChangeArrowheads="1"/>
          </p:cNvPicPr>
          <p:nvPr/>
        </p:nvPicPr>
        <p:blipFill>
          <a:blip r:embed="rId3"/>
          <a:srcRect/>
          <a:stretch>
            <a:fillRect/>
          </a:stretch>
        </p:blipFill>
        <p:spPr bwMode="auto">
          <a:xfrm>
            <a:off x="6096000" y="3276600"/>
            <a:ext cx="3048000" cy="3581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p:cNvGraphicFramePr>
          <p:nvPr/>
        </p:nvGraphicFramePr>
        <p:xfrm>
          <a:off x="0" y="0"/>
          <a:ext cx="9144000" cy="6857999"/>
        </p:xfrm>
        <a:graphic>
          <a:graphicData uri="http://schemas.openxmlformats.org/drawingml/2006/table">
            <a:tbl>
              <a:tblPr firstRow="1" bandRow="1">
                <a:tableStyleId>{5C22544A-7EE6-4342-B048-85BDC9FD1C3A}</a:tableStyleId>
              </a:tblPr>
              <a:tblGrid>
                <a:gridCol w="2057400"/>
                <a:gridCol w="1524000"/>
                <a:gridCol w="2590800"/>
                <a:gridCol w="2971800"/>
              </a:tblGrid>
              <a:tr h="794935">
                <a:tc>
                  <a:txBody>
                    <a:bodyPr/>
                    <a:lstStyle/>
                    <a:p>
                      <a:pPr algn="ctr"/>
                      <a:r>
                        <a:rPr lang="en-US" dirty="0" smtClean="0"/>
                        <a:t>Drug</a:t>
                      </a:r>
                      <a:endParaRPr lang="en-US" dirty="0"/>
                    </a:p>
                  </a:txBody>
                  <a:tcPr/>
                </a:tc>
                <a:tc>
                  <a:txBody>
                    <a:bodyPr/>
                    <a:lstStyle/>
                    <a:p>
                      <a:pPr algn="ctr"/>
                      <a:r>
                        <a:rPr lang="en-US" dirty="0" smtClean="0"/>
                        <a:t>Dose</a:t>
                      </a:r>
                      <a:endParaRPr lang="en-US" dirty="0"/>
                    </a:p>
                  </a:txBody>
                  <a:tcPr/>
                </a:tc>
                <a:tc>
                  <a:txBody>
                    <a:bodyPr/>
                    <a:lstStyle/>
                    <a:p>
                      <a:pPr algn="ctr"/>
                      <a:r>
                        <a:rPr lang="en-US" dirty="0" smtClean="0"/>
                        <a:t>MOA</a:t>
                      </a:r>
                      <a:endParaRPr lang="en-US" dirty="0"/>
                    </a:p>
                  </a:txBody>
                  <a:tcPr/>
                </a:tc>
                <a:tc>
                  <a:txBody>
                    <a:bodyPr/>
                    <a:lstStyle/>
                    <a:p>
                      <a:pPr algn="ctr"/>
                      <a:r>
                        <a:rPr lang="en-US" dirty="0" smtClean="0"/>
                        <a:t>Diagram</a:t>
                      </a:r>
                      <a:endParaRPr lang="en-US" dirty="0"/>
                    </a:p>
                  </a:txBody>
                  <a:tcPr/>
                </a:tc>
              </a:tr>
              <a:tr h="3031532">
                <a:tc>
                  <a:txBody>
                    <a:bodyPr/>
                    <a:lstStyle/>
                    <a:p>
                      <a:pPr marL="457200" indent="-457200">
                        <a:buNone/>
                      </a:pPr>
                      <a:r>
                        <a:rPr lang="en-US" sz="2200" dirty="0" smtClean="0"/>
                        <a:t>COMT Inhibitors</a:t>
                      </a:r>
                    </a:p>
                    <a:p>
                      <a:pPr marL="457200" indent="-457200">
                        <a:buNone/>
                      </a:pPr>
                      <a:r>
                        <a:rPr lang="en-US" dirty="0" smtClean="0"/>
                        <a:t>   </a:t>
                      </a:r>
                      <a:r>
                        <a:rPr lang="en-US" sz="1800" dirty="0" smtClean="0"/>
                        <a:t>-</a:t>
                      </a:r>
                      <a:r>
                        <a:rPr lang="en-US" dirty="0" smtClean="0"/>
                        <a:t> </a:t>
                      </a:r>
                      <a:r>
                        <a:rPr lang="en-US" sz="1800" dirty="0" err="1" smtClean="0"/>
                        <a:t>Entacapone</a:t>
                      </a:r>
                      <a:endParaRPr lang="en-US" sz="1800" dirty="0" smtClean="0"/>
                    </a:p>
                  </a:txBody>
                  <a:tcPr/>
                </a:tc>
                <a:tc>
                  <a:txBody>
                    <a:bodyPr/>
                    <a:lstStyle/>
                    <a:p>
                      <a:r>
                        <a:rPr kumimoji="0" lang="en-US" sz="1600" b="0" i="1" kern="1200" dirty="0" smtClean="0">
                          <a:solidFill>
                            <a:schemeClr val="dk1"/>
                          </a:solidFill>
                          <a:latin typeface="+mn-lt"/>
                          <a:ea typeface="+mn-ea"/>
                          <a:cs typeface="+mn-cs"/>
                        </a:rPr>
                        <a:t>PO</a:t>
                      </a:r>
                      <a:r>
                        <a:rPr kumimoji="0" lang="en-US" sz="1600" b="0" i="0" kern="1200" dirty="0" smtClean="0">
                          <a:solidFill>
                            <a:schemeClr val="dk1"/>
                          </a:solidFill>
                          <a:latin typeface="+mn-lt"/>
                          <a:ea typeface="+mn-ea"/>
                          <a:cs typeface="+mn-cs"/>
                        </a:rPr>
                        <a:t> 200 mg w/ each </a:t>
                      </a:r>
                      <a:r>
                        <a:rPr kumimoji="0" lang="en-US" sz="1600" b="0" i="0" kern="1200" dirty="0" err="1" smtClean="0">
                          <a:solidFill>
                            <a:schemeClr val="dk1"/>
                          </a:solidFill>
                          <a:latin typeface="+mn-lt"/>
                          <a:ea typeface="+mn-ea"/>
                          <a:cs typeface="+mn-cs"/>
                        </a:rPr>
                        <a:t>levodopa</a:t>
                      </a:r>
                      <a:r>
                        <a:rPr kumimoji="0" lang="en-US" sz="1600" b="0" i="0" kern="1200" dirty="0" smtClean="0">
                          <a:solidFill>
                            <a:schemeClr val="dk1"/>
                          </a:solidFill>
                          <a:latin typeface="+mn-lt"/>
                          <a:ea typeface="+mn-ea"/>
                          <a:cs typeface="+mn-cs"/>
                        </a:rPr>
                        <a:t>/</a:t>
                      </a:r>
                      <a:r>
                        <a:rPr kumimoji="0" lang="en-US" sz="1600" b="0" i="0" kern="1200" dirty="0" err="1" smtClean="0">
                          <a:solidFill>
                            <a:schemeClr val="dk1"/>
                          </a:solidFill>
                          <a:latin typeface="+mn-lt"/>
                          <a:ea typeface="+mn-ea"/>
                          <a:cs typeface="+mn-cs"/>
                        </a:rPr>
                        <a:t>dopa</a:t>
                      </a:r>
                      <a:r>
                        <a:rPr kumimoji="0" lang="en-US" sz="1600" b="0" i="0" kern="1200" dirty="0" smtClean="0">
                          <a:solidFill>
                            <a:schemeClr val="dk1"/>
                          </a:solidFill>
                          <a:latin typeface="+mn-lt"/>
                          <a:ea typeface="+mn-ea"/>
                          <a:cs typeface="+mn-cs"/>
                        </a:rPr>
                        <a:t> </a:t>
                      </a:r>
                      <a:r>
                        <a:rPr kumimoji="0" lang="en-US" sz="1600" b="0" i="0" kern="1200" dirty="0" err="1" smtClean="0">
                          <a:solidFill>
                            <a:schemeClr val="dk1"/>
                          </a:solidFill>
                          <a:latin typeface="+mn-lt"/>
                          <a:ea typeface="+mn-ea"/>
                          <a:cs typeface="+mn-cs"/>
                        </a:rPr>
                        <a:t>decarboxylase</a:t>
                      </a:r>
                      <a:r>
                        <a:rPr kumimoji="0" lang="en-US" sz="1600" b="0" i="0" kern="1200" dirty="0" smtClean="0">
                          <a:solidFill>
                            <a:schemeClr val="dk1"/>
                          </a:solidFill>
                          <a:latin typeface="+mn-lt"/>
                          <a:ea typeface="+mn-ea"/>
                          <a:cs typeface="+mn-cs"/>
                        </a:rPr>
                        <a:t> inhibitor dose. Max: 200 mg</a:t>
                      </a:r>
                      <a:endParaRPr lang="en-US" sz="1600" dirty="0"/>
                    </a:p>
                  </a:txBody>
                  <a:tcPr/>
                </a:tc>
                <a:tc>
                  <a:txBody>
                    <a:bodyPr/>
                    <a:lstStyle/>
                    <a:p>
                      <a:r>
                        <a:rPr kumimoji="0" lang="en-US" sz="1600" b="0" i="0" kern="1200" dirty="0" err="1" smtClean="0">
                          <a:solidFill>
                            <a:schemeClr val="dk1"/>
                          </a:solidFill>
                          <a:latin typeface="+mn-lt"/>
                          <a:ea typeface="+mn-ea"/>
                          <a:cs typeface="+mn-cs"/>
                        </a:rPr>
                        <a:t>Entacapone</a:t>
                      </a:r>
                      <a:r>
                        <a:rPr kumimoji="0" lang="en-US" sz="1600" b="0" i="0" kern="1200" dirty="0" smtClean="0">
                          <a:solidFill>
                            <a:schemeClr val="dk1"/>
                          </a:solidFill>
                          <a:latin typeface="+mn-lt"/>
                          <a:ea typeface="+mn-ea"/>
                          <a:cs typeface="+mn-cs"/>
                        </a:rPr>
                        <a:t> is a selective, reversible, peripheral inhibitor of COMT, an enzyme involved in the metabolism of dopamine and </a:t>
                      </a:r>
                      <a:r>
                        <a:rPr kumimoji="0" lang="en-US" sz="1600" b="0" i="0" kern="1200" dirty="0" err="1" smtClean="0">
                          <a:solidFill>
                            <a:schemeClr val="dk1"/>
                          </a:solidFill>
                          <a:latin typeface="+mn-lt"/>
                          <a:ea typeface="+mn-ea"/>
                          <a:cs typeface="+mn-cs"/>
                        </a:rPr>
                        <a:t>levodopa</a:t>
                      </a:r>
                      <a:r>
                        <a:rPr kumimoji="0" lang="en-US" sz="1600" b="0" i="0" kern="1200" dirty="0" smtClean="0">
                          <a:solidFill>
                            <a:schemeClr val="dk1"/>
                          </a:solidFill>
                          <a:latin typeface="+mn-lt"/>
                          <a:ea typeface="+mn-ea"/>
                          <a:cs typeface="+mn-cs"/>
                        </a:rPr>
                        <a:t>.</a:t>
                      </a:r>
                      <a:endParaRPr lang="en-US" sz="1600" dirty="0"/>
                    </a:p>
                  </a:txBody>
                  <a:tcPr/>
                </a:tc>
                <a:tc>
                  <a:txBody>
                    <a:bodyPr/>
                    <a:lstStyle/>
                    <a:p>
                      <a:endParaRPr lang="en-US" dirty="0"/>
                    </a:p>
                  </a:txBody>
                  <a:tcPr/>
                </a:tc>
              </a:tr>
              <a:tr h="3031532">
                <a:tc>
                  <a:txBody>
                    <a:bodyPr/>
                    <a:lstStyle/>
                    <a:p>
                      <a:r>
                        <a:rPr lang="en-US" dirty="0" err="1" smtClean="0"/>
                        <a:t>Anticholinergics</a:t>
                      </a:r>
                      <a:endParaRPr lang="en-US" dirty="0" smtClean="0"/>
                    </a:p>
                    <a:p>
                      <a:r>
                        <a:rPr lang="en-US" dirty="0" smtClean="0"/>
                        <a:t> - </a:t>
                      </a:r>
                      <a:r>
                        <a:rPr lang="en-US" dirty="0" err="1" smtClean="0"/>
                        <a:t>Bromocryptine</a:t>
                      </a:r>
                      <a:endParaRPr lang="en-US" dirty="0"/>
                    </a:p>
                  </a:txBody>
                  <a:tcPr/>
                </a:tc>
                <a:tc>
                  <a:txBody>
                    <a:bodyPr/>
                    <a:lstStyle/>
                    <a:p>
                      <a:r>
                        <a:rPr kumimoji="0" lang="en-US" b="0" i="0" kern="1200" dirty="0" smtClean="0">
                          <a:solidFill>
                            <a:schemeClr val="dk1"/>
                          </a:solidFill>
                          <a:latin typeface="+mn-lt"/>
                          <a:ea typeface="+mn-ea"/>
                          <a:cs typeface="+mn-cs"/>
                        </a:rPr>
                        <a:t>Initial: 1 mg/day in divided doses, gradually up to 6-10 mg/day</a:t>
                      </a:r>
                      <a:endParaRPr lang="en-US" dirty="0"/>
                    </a:p>
                  </a:txBody>
                  <a:tcPr/>
                </a:tc>
                <a:tc>
                  <a:txBody>
                    <a:bodyPr/>
                    <a:lstStyle/>
                    <a:p>
                      <a:r>
                        <a:rPr kumimoji="0" lang="en-US" b="0" i="0" kern="1200" dirty="0" err="1" smtClean="0">
                          <a:solidFill>
                            <a:schemeClr val="dk1"/>
                          </a:solidFill>
                          <a:latin typeface="+mn-lt"/>
                          <a:ea typeface="+mn-ea"/>
                          <a:cs typeface="+mn-cs"/>
                        </a:rPr>
                        <a:t>Trihexyphenidyl</a:t>
                      </a:r>
                      <a:r>
                        <a:rPr kumimoji="0" lang="en-US" b="0" i="0" kern="1200" dirty="0" smtClean="0">
                          <a:solidFill>
                            <a:schemeClr val="dk1"/>
                          </a:solidFill>
                          <a:latin typeface="+mn-lt"/>
                          <a:ea typeface="+mn-ea"/>
                          <a:cs typeface="+mn-cs"/>
                        </a:rPr>
                        <a:t> is a tertiary amine </a:t>
                      </a:r>
                      <a:r>
                        <a:rPr kumimoji="0" lang="en-US" b="0" i="0" kern="1200" dirty="0" err="1" smtClean="0">
                          <a:solidFill>
                            <a:schemeClr val="dk1"/>
                          </a:solidFill>
                          <a:latin typeface="+mn-lt"/>
                          <a:ea typeface="+mn-ea"/>
                          <a:cs typeface="+mn-cs"/>
                        </a:rPr>
                        <a:t>antimuscarinic</a:t>
                      </a:r>
                      <a:r>
                        <a:rPr kumimoji="0" lang="en-US" b="0" i="0" kern="1200" dirty="0" smtClean="0">
                          <a:solidFill>
                            <a:schemeClr val="dk1"/>
                          </a:solidFill>
                          <a:latin typeface="+mn-lt"/>
                          <a:ea typeface="+mn-ea"/>
                          <a:cs typeface="+mn-cs"/>
                        </a:rPr>
                        <a:t>, which competitively inhibits the effects of acetylcholine at the </a:t>
                      </a:r>
                      <a:r>
                        <a:rPr kumimoji="0" lang="en-US" b="0" i="0" kern="1200" dirty="0" err="1" smtClean="0">
                          <a:solidFill>
                            <a:schemeClr val="dk1"/>
                          </a:solidFill>
                          <a:latin typeface="+mn-lt"/>
                          <a:ea typeface="+mn-ea"/>
                          <a:cs typeface="+mn-cs"/>
                        </a:rPr>
                        <a:t>muscarinic</a:t>
                      </a:r>
                      <a:r>
                        <a:rPr kumimoji="0" lang="en-US" b="0" i="0" kern="1200" dirty="0" smtClean="0">
                          <a:solidFill>
                            <a:schemeClr val="dk1"/>
                          </a:solidFill>
                          <a:latin typeface="+mn-lt"/>
                          <a:ea typeface="+mn-ea"/>
                          <a:cs typeface="+mn-cs"/>
                        </a:rPr>
                        <a:t> receptors of autonomic </a:t>
                      </a:r>
                      <a:r>
                        <a:rPr kumimoji="0" lang="en-US" b="0" i="0" kern="1200" dirty="0" err="1" smtClean="0">
                          <a:solidFill>
                            <a:schemeClr val="dk1"/>
                          </a:solidFill>
                          <a:latin typeface="+mn-lt"/>
                          <a:ea typeface="+mn-ea"/>
                          <a:cs typeface="+mn-cs"/>
                        </a:rPr>
                        <a:t>effector</a:t>
                      </a:r>
                      <a:r>
                        <a:rPr kumimoji="0" lang="en-US" b="0" i="0" kern="1200" dirty="0" smtClean="0">
                          <a:solidFill>
                            <a:schemeClr val="dk1"/>
                          </a:solidFill>
                          <a:latin typeface="+mn-lt"/>
                          <a:ea typeface="+mn-ea"/>
                          <a:cs typeface="+mn-cs"/>
                        </a:rPr>
                        <a:t> sites</a:t>
                      </a:r>
                      <a:endParaRPr lang="en-US" dirty="0"/>
                    </a:p>
                  </a:txBody>
                  <a:tcPr/>
                </a:tc>
                <a:tc>
                  <a:txBody>
                    <a:bodyPr/>
                    <a:lstStyle/>
                    <a:p>
                      <a:endParaRPr lang="en-US" dirty="0"/>
                    </a:p>
                  </a:txBody>
                  <a:tcPr/>
                </a:tc>
              </a:tr>
            </a:tbl>
          </a:graphicData>
        </a:graphic>
      </p:graphicFrame>
      <p:pic>
        <p:nvPicPr>
          <p:cNvPr id="5" name="Picture 3" descr="C:\Users\lenovo\Desktop\Parkinsonism\management\ENG_Orion_StrategiesToImproveL-dopa.jpg"/>
          <p:cNvPicPr>
            <a:picLocks noChangeAspect="1" noChangeArrowheads="1"/>
          </p:cNvPicPr>
          <p:nvPr/>
        </p:nvPicPr>
        <p:blipFill>
          <a:blip r:embed="rId2"/>
          <a:srcRect/>
          <a:stretch>
            <a:fillRect/>
          </a:stretch>
        </p:blipFill>
        <p:spPr bwMode="auto">
          <a:xfrm>
            <a:off x="6096000" y="762000"/>
            <a:ext cx="3048000" cy="304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br>
              <a:rPr lang="en-US" dirty="0" smtClean="0"/>
            </a:br>
            <a:endParaRPr lang="en-US" dirty="0"/>
          </a:p>
        </p:txBody>
      </p:sp>
      <p:sp>
        <p:nvSpPr>
          <p:cNvPr id="3" name="Content Placeholder 2"/>
          <p:cNvSpPr>
            <a:spLocks noGrp="1"/>
          </p:cNvSpPr>
          <p:nvPr>
            <p:ph sz="quarter" idx="1"/>
          </p:nvPr>
        </p:nvSpPr>
        <p:spPr>
          <a:xfrm>
            <a:off x="533400" y="1295400"/>
            <a:ext cx="7467600" cy="4873752"/>
          </a:xfrm>
        </p:spPr>
        <p:txBody>
          <a:bodyPr>
            <a:normAutofit/>
          </a:bodyPr>
          <a:lstStyle/>
          <a:p>
            <a:r>
              <a:rPr lang="en-US" sz="1800" dirty="0" smtClean="0"/>
              <a:t>PD already the second most common neurodegenerative disease of mid-to-late life in developed countries, will become increasingly prevalent in developed countries in this century. </a:t>
            </a:r>
          </a:p>
          <a:p>
            <a:r>
              <a:rPr lang="en-US" sz="1800" dirty="0" smtClean="0"/>
              <a:t>In India PD has a low prevalence except in the small </a:t>
            </a:r>
            <a:r>
              <a:rPr lang="en-US" sz="1800" dirty="0" err="1" smtClean="0"/>
              <a:t>Parsi</a:t>
            </a:r>
            <a:r>
              <a:rPr lang="en-US" sz="1800" dirty="0" smtClean="0"/>
              <a:t> community.</a:t>
            </a:r>
          </a:p>
          <a:p>
            <a:r>
              <a:rPr lang="en-US" sz="1800" dirty="0" smtClean="0"/>
              <a:t>In United States (US) and Western Europe.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An estimate of approximately 10million people worldwide are living with Parkinson’s Disease.</a:t>
            </a:r>
          </a:p>
        </p:txBody>
      </p:sp>
      <p:graphicFrame>
        <p:nvGraphicFramePr>
          <p:cNvPr id="4" name="Table 3"/>
          <p:cNvGraphicFramePr>
            <a:graphicFrameLocks noGrp="1"/>
          </p:cNvGraphicFramePr>
          <p:nvPr/>
        </p:nvGraphicFramePr>
        <p:xfrm>
          <a:off x="1066800" y="36576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Age</a:t>
                      </a:r>
                      <a:endParaRPr lang="en-US" dirty="0"/>
                    </a:p>
                  </a:txBody>
                  <a:tcPr/>
                </a:tc>
                <a:tc>
                  <a:txBody>
                    <a:bodyPr/>
                    <a:lstStyle/>
                    <a:p>
                      <a:pPr algn="ctr"/>
                      <a:r>
                        <a:rPr lang="en-US" dirty="0" smtClean="0"/>
                        <a:t>Incidence</a:t>
                      </a:r>
                      <a:endParaRPr lang="en-US" dirty="0"/>
                    </a:p>
                  </a:txBody>
                  <a:tcPr/>
                </a:tc>
              </a:tr>
              <a:tr h="370840">
                <a:tc>
                  <a:txBody>
                    <a:bodyPr/>
                    <a:lstStyle/>
                    <a:p>
                      <a:pPr algn="ctr"/>
                      <a:r>
                        <a:rPr lang="en-US" dirty="0" smtClean="0"/>
                        <a:t>60</a:t>
                      </a:r>
                      <a:r>
                        <a:rPr lang="en-US" baseline="0" dirty="0" smtClean="0"/>
                        <a:t> – 69year</a:t>
                      </a:r>
                      <a:endParaRPr lang="en-US" dirty="0"/>
                    </a:p>
                  </a:txBody>
                  <a:tcPr/>
                </a:tc>
                <a:tc>
                  <a:txBody>
                    <a:bodyPr/>
                    <a:lstStyle/>
                    <a:p>
                      <a:pPr algn="ctr"/>
                      <a:r>
                        <a:rPr lang="en-US" dirty="0" smtClean="0"/>
                        <a:t>~1 in 200</a:t>
                      </a:r>
                      <a:endParaRPr lang="en-US" dirty="0"/>
                    </a:p>
                  </a:txBody>
                  <a:tcPr/>
                </a:tc>
              </a:tr>
              <a:tr h="370840">
                <a:tc>
                  <a:txBody>
                    <a:bodyPr/>
                    <a:lstStyle/>
                    <a:p>
                      <a:pPr algn="ctr"/>
                      <a:r>
                        <a:rPr lang="en-US" dirty="0" smtClean="0"/>
                        <a:t>70’s</a:t>
                      </a:r>
                      <a:endParaRPr lang="en-US" dirty="0"/>
                    </a:p>
                  </a:txBody>
                  <a:tcPr/>
                </a:tc>
                <a:tc>
                  <a:txBody>
                    <a:bodyPr/>
                    <a:lstStyle/>
                    <a:p>
                      <a:pPr algn="ctr"/>
                      <a:r>
                        <a:rPr lang="en-US" dirty="0" smtClean="0"/>
                        <a:t>~1 in 100</a:t>
                      </a:r>
                      <a:endParaRPr lang="en-US" dirty="0"/>
                    </a:p>
                  </a:txBody>
                  <a:tcPr/>
                </a:tc>
              </a:tr>
              <a:tr h="370840">
                <a:tc>
                  <a:txBody>
                    <a:bodyPr/>
                    <a:lstStyle/>
                    <a:p>
                      <a:pPr algn="ctr"/>
                      <a:r>
                        <a:rPr lang="en-US" dirty="0" smtClean="0"/>
                        <a:t>80’s</a:t>
                      </a:r>
                      <a:endParaRPr lang="en-US" dirty="0"/>
                    </a:p>
                  </a:txBody>
                  <a:tcPr/>
                </a:tc>
                <a:tc>
                  <a:txBody>
                    <a:bodyPr/>
                    <a:lstStyle/>
                    <a:p>
                      <a:pPr algn="ctr"/>
                      <a:r>
                        <a:rPr lang="en-US" dirty="0" smtClean="0"/>
                        <a:t>~1 in 35</a:t>
                      </a:r>
                      <a:endParaRPr lang="en-US"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304800" y="304800"/>
          <a:ext cx="8077200" cy="6156960"/>
        </p:xfrm>
        <a:graphic>
          <a:graphicData uri="http://schemas.openxmlformats.org/drawingml/2006/table">
            <a:tbl>
              <a:tblPr firstRow="1" bandRow="1">
                <a:tableStyleId>{5C22544A-7EE6-4342-B048-85BDC9FD1C3A}</a:tableStyleId>
              </a:tblPr>
              <a:tblGrid>
                <a:gridCol w="2692400"/>
                <a:gridCol w="2692400"/>
                <a:gridCol w="2692400"/>
              </a:tblGrid>
              <a:tr h="457200">
                <a:tc gridSpan="3">
                  <a:txBody>
                    <a:bodyPr/>
                    <a:lstStyle/>
                    <a:p>
                      <a:pPr algn="l" fontAlgn="t"/>
                      <a:r>
                        <a:rPr lang="en-US" b="1" i="0" dirty="0" err="1">
                          <a:solidFill>
                            <a:schemeClr val="bg1"/>
                          </a:solidFill>
                          <a:latin typeface="nimbus-sans"/>
                        </a:rPr>
                        <a:t>Anticholinergic</a:t>
                      </a:r>
                      <a:r>
                        <a:rPr lang="en-US" b="0" i="0" dirty="0" err="1">
                          <a:solidFill>
                            <a:schemeClr val="bg1"/>
                          </a:solidFill>
                          <a:latin typeface="nimbus-sans"/>
                        </a:rPr>
                        <a:t>s</a:t>
                      </a:r>
                      <a:endParaRPr lang="en-US" b="0" i="0" dirty="0">
                        <a:solidFill>
                          <a:schemeClr val="bg1"/>
                        </a:solidFill>
                        <a:latin typeface="nimbus-sans"/>
                      </a:endParaRPr>
                    </a:p>
                  </a:txBody>
                  <a:tcPr/>
                </a:tc>
                <a:tc hMerge="1">
                  <a:txBody>
                    <a:bodyPr/>
                    <a:lstStyle/>
                    <a:p>
                      <a:endParaRPr lang="en-US"/>
                    </a:p>
                  </a:txBody>
                  <a:tcPr/>
                </a:tc>
                <a:tc hMerge="1">
                  <a:txBody>
                    <a:bodyPr/>
                    <a:lstStyle/>
                    <a:p>
                      <a:endParaRPr lang="en-US"/>
                    </a:p>
                  </a:txBody>
                  <a:tcPr/>
                </a:tc>
              </a:tr>
              <a:tr h="1143000">
                <a:tc>
                  <a:txBody>
                    <a:bodyPr/>
                    <a:lstStyle/>
                    <a:p>
                      <a:pPr algn="l" fontAlgn="t"/>
                      <a:r>
                        <a:rPr lang="en-US" b="0" i="0" dirty="0" err="1">
                          <a:solidFill>
                            <a:schemeClr val="tx1"/>
                          </a:solidFill>
                          <a:latin typeface="nimbus-sans"/>
                        </a:rPr>
                        <a:t>Benztropine</a:t>
                      </a:r>
                      <a:r>
                        <a:rPr lang="en-US" b="0" i="0" dirty="0">
                          <a:solidFill>
                            <a:schemeClr val="tx1"/>
                          </a:solidFill>
                          <a:latin typeface="nimbus-sans"/>
                        </a:rPr>
                        <a:t> (</a:t>
                      </a:r>
                      <a:r>
                        <a:rPr lang="en-US" b="0" i="0" dirty="0" err="1">
                          <a:solidFill>
                            <a:schemeClr val="tx1"/>
                          </a:solidFill>
                          <a:latin typeface="nimbus-sans"/>
                        </a:rPr>
                        <a:t>Cogentin</a:t>
                      </a:r>
                      <a:r>
                        <a:rPr lang="en-US" b="0" i="0" dirty="0">
                          <a:solidFill>
                            <a:schemeClr val="tx1"/>
                          </a:solidFill>
                          <a:latin typeface="nimbus-sans"/>
                        </a:rPr>
                        <a:t>), </a:t>
                      </a:r>
                      <a:r>
                        <a:rPr lang="en-US" b="0" i="0" dirty="0" err="1">
                          <a:solidFill>
                            <a:schemeClr val="tx1"/>
                          </a:solidFill>
                          <a:latin typeface="nimbus-sans"/>
                        </a:rPr>
                        <a:t>trihexyphenidyl</a:t>
                      </a:r>
                      <a:r>
                        <a:rPr lang="en-US" b="0" i="0" dirty="0">
                          <a:solidFill>
                            <a:schemeClr val="tx1"/>
                          </a:solidFill>
                          <a:latin typeface="nimbus-sans"/>
                        </a:rPr>
                        <a:t> (</a:t>
                      </a:r>
                      <a:r>
                        <a:rPr lang="en-US" b="0" i="0" dirty="0" err="1">
                          <a:solidFill>
                            <a:schemeClr val="tx1"/>
                          </a:solidFill>
                          <a:latin typeface="nimbus-sans"/>
                        </a:rPr>
                        <a:t>Artane</a:t>
                      </a:r>
                      <a:r>
                        <a:rPr lang="en-US" b="0" i="0" dirty="0">
                          <a:solidFill>
                            <a:schemeClr val="tx1"/>
                          </a:solidFill>
                          <a:latin typeface="nimbus-sans"/>
                        </a:rPr>
                        <a:t>)</a:t>
                      </a:r>
                    </a:p>
                  </a:txBody>
                  <a:tcPr/>
                </a:tc>
                <a:tc>
                  <a:txBody>
                    <a:bodyPr/>
                    <a:lstStyle/>
                    <a:p>
                      <a:pPr algn="l" fontAlgn="t"/>
                      <a:r>
                        <a:rPr lang="en-US" b="0" i="0" dirty="0">
                          <a:solidFill>
                            <a:schemeClr val="tx1"/>
                          </a:solidFill>
                          <a:latin typeface="nimbus-sans"/>
                        </a:rPr>
                        <a:t>Dry mouth, dry eyes, constipation, hypotension, cognitive impairment, urinary retention</a:t>
                      </a:r>
                    </a:p>
                  </a:txBody>
                  <a:tcPr/>
                </a:tc>
                <a:tc>
                  <a:txBody>
                    <a:bodyPr/>
                    <a:lstStyle/>
                    <a:p>
                      <a:pPr algn="l" fontAlgn="t"/>
                      <a:r>
                        <a:rPr lang="en-US" b="0" i="0" dirty="0">
                          <a:solidFill>
                            <a:schemeClr val="tx1"/>
                          </a:solidFill>
                          <a:latin typeface="nimbus-sans"/>
                        </a:rPr>
                        <a:t>Useful for symptomatic control of Parkinson’s disease (benefits are mild to moderate); associated with more adverse effects than other drugs</a:t>
                      </a:r>
                    </a:p>
                  </a:txBody>
                  <a:tcPr/>
                </a:tc>
              </a:tr>
              <a:tr h="579120">
                <a:tc gridSpan="3">
                  <a:txBody>
                    <a:bodyPr/>
                    <a:lstStyle/>
                    <a:p>
                      <a:pPr algn="l" fontAlgn="t"/>
                      <a:r>
                        <a:rPr lang="en-US" b="0" i="0" dirty="0" err="1">
                          <a:solidFill>
                            <a:schemeClr val="tx1"/>
                          </a:solidFill>
                          <a:latin typeface="nimbus-sans"/>
                        </a:rPr>
                        <a:t>Carbidopa</a:t>
                      </a:r>
                      <a:r>
                        <a:rPr lang="en-US" b="0" i="0" dirty="0">
                          <a:solidFill>
                            <a:schemeClr val="tx1"/>
                          </a:solidFill>
                          <a:latin typeface="nimbus-sans"/>
                        </a:rPr>
                        <a:t>/</a:t>
                      </a:r>
                      <a:r>
                        <a:rPr lang="en-US" b="0" i="0" dirty="0" err="1">
                          <a:solidFill>
                            <a:schemeClr val="tx1"/>
                          </a:solidFill>
                          <a:latin typeface="nimbus-sans"/>
                        </a:rPr>
                        <a:t>levodopa</a:t>
                      </a:r>
                      <a:endParaRPr lang="en-US" b="0" i="0" dirty="0">
                        <a:solidFill>
                          <a:schemeClr val="tx1"/>
                        </a:solidFill>
                        <a:latin typeface="nimbus-sans"/>
                      </a:endParaRPr>
                    </a:p>
                  </a:txBody>
                  <a:tcPr/>
                </a:tc>
                <a:tc hMerge="1">
                  <a:txBody>
                    <a:bodyPr/>
                    <a:lstStyle/>
                    <a:p>
                      <a:endParaRPr lang="en-US"/>
                    </a:p>
                  </a:txBody>
                  <a:tcPr/>
                </a:tc>
                <a:tc hMerge="1">
                  <a:txBody>
                    <a:bodyPr/>
                    <a:lstStyle/>
                    <a:p>
                      <a:endParaRPr lang="en-US"/>
                    </a:p>
                  </a:txBody>
                  <a:tcPr/>
                </a:tc>
              </a:tr>
              <a:tr h="1143000">
                <a:tc>
                  <a:txBody>
                    <a:bodyPr/>
                    <a:lstStyle/>
                    <a:p>
                      <a:pPr algn="l" fontAlgn="t"/>
                      <a:r>
                        <a:rPr lang="en-US" b="0" i="0">
                          <a:solidFill>
                            <a:schemeClr val="tx1"/>
                          </a:solidFill>
                          <a:latin typeface="nimbus-sans"/>
                        </a:rPr>
                        <a:t>Immediate- and sustained-release carbidopa/levodopa (Sinemet)</a:t>
                      </a:r>
                    </a:p>
                  </a:txBody>
                  <a:tcPr/>
                </a:tc>
                <a:tc>
                  <a:txBody>
                    <a:bodyPr/>
                    <a:lstStyle/>
                    <a:p>
                      <a:pPr algn="l" fontAlgn="t"/>
                      <a:r>
                        <a:rPr lang="en-US" b="0" i="0" dirty="0">
                          <a:solidFill>
                            <a:schemeClr val="tx1"/>
                          </a:solidFill>
                          <a:latin typeface="nimbus-sans"/>
                        </a:rPr>
                        <a:t>Nausea, somnolence, </a:t>
                      </a:r>
                      <a:r>
                        <a:rPr lang="en-US" b="0" i="0" dirty="0" err="1">
                          <a:solidFill>
                            <a:schemeClr val="tx1"/>
                          </a:solidFill>
                          <a:latin typeface="nimbus-sans"/>
                        </a:rPr>
                        <a:t>dyskinesia</a:t>
                      </a:r>
                      <a:r>
                        <a:rPr lang="en-US" b="0" i="0" dirty="0">
                          <a:solidFill>
                            <a:schemeClr val="tx1"/>
                          </a:solidFill>
                          <a:latin typeface="nimbus-sans"/>
                        </a:rPr>
                        <a:t>, hypotension, hallucinations</a:t>
                      </a:r>
                    </a:p>
                  </a:txBody>
                  <a:tcPr/>
                </a:tc>
                <a:tc>
                  <a:txBody>
                    <a:bodyPr/>
                    <a:lstStyle/>
                    <a:p>
                      <a:pPr algn="l" fontAlgn="t"/>
                      <a:r>
                        <a:rPr lang="en-US" b="0" i="0" dirty="0" err="1">
                          <a:solidFill>
                            <a:schemeClr val="tx1"/>
                          </a:solidFill>
                          <a:latin typeface="nimbus-sans"/>
                        </a:rPr>
                        <a:t>Levodopa</a:t>
                      </a:r>
                      <a:r>
                        <a:rPr lang="en-US" b="0" i="0" dirty="0">
                          <a:solidFill>
                            <a:schemeClr val="tx1"/>
                          </a:solidFill>
                          <a:latin typeface="nimbus-sans"/>
                        </a:rPr>
                        <a:t> is the most effective medication and remains the primary treatment for symptomatic Parkinson’s disease; no added benefit for motor complications with sustained-release versus immediate-release preparations</a:t>
                      </a:r>
                    </a:p>
                  </a:txBody>
                  <a:tcPr/>
                </a:tc>
              </a:tr>
            </a:tbl>
          </a:graphicData>
        </a:graphic>
      </p:graphicFrame>
      <p:graphicFrame>
        <p:nvGraphicFramePr>
          <p:cNvPr id="6" name="Table 5"/>
          <p:cNvGraphicFramePr>
            <a:graphicFrameLocks noGrp="1"/>
          </p:cNvGraphicFramePr>
          <p:nvPr/>
        </p:nvGraphicFramePr>
        <p:xfrm>
          <a:off x="2971800" y="304801"/>
          <a:ext cx="5410200" cy="447040"/>
        </p:xfrm>
        <a:graphic>
          <a:graphicData uri="http://schemas.openxmlformats.org/drawingml/2006/table">
            <a:tbl>
              <a:tblPr firstRow="1" bandRow="1">
                <a:tableStyleId>{5C22544A-7EE6-4342-B048-85BDC9FD1C3A}</a:tableStyleId>
              </a:tblPr>
              <a:tblGrid>
                <a:gridCol w="2705100"/>
                <a:gridCol w="2705100"/>
              </a:tblGrid>
              <a:tr h="447040">
                <a:tc>
                  <a:txBody>
                    <a:bodyPr/>
                    <a:lstStyle/>
                    <a:p>
                      <a:r>
                        <a:rPr lang="en-US" dirty="0" smtClean="0"/>
                        <a:t>ADRs</a:t>
                      </a:r>
                      <a:endParaRPr lang="en-US" dirty="0"/>
                    </a:p>
                  </a:txBody>
                  <a:tcPr/>
                </a:tc>
                <a:tc>
                  <a:txBody>
                    <a:bodyPr/>
                    <a:lstStyle/>
                    <a:p>
                      <a:r>
                        <a:rPr lang="en-US" dirty="0" smtClean="0"/>
                        <a:t>Indications</a:t>
                      </a:r>
                      <a:endParaRPr lang="en-US"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228600" y="457200"/>
          <a:ext cx="8458200" cy="5928360"/>
        </p:xfrm>
        <a:graphic>
          <a:graphicData uri="http://schemas.openxmlformats.org/drawingml/2006/table">
            <a:tbl>
              <a:tblPr firstRow="1" bandRow="1">
                <a:tableStyleId>{5C22544A-7EE6-4342-B048-85BDC9FD1C3A}</a:tableStyleId>
              </a:tblPr>
              <a:tblGrid>
                <a:gridCol w="2209800"/>
                <a:gridCol w="2819400"/>
                <a:gridCol w="3429000"/>
              </a:tblGrid>
              <a:tr h="457200">
                <a:tc gridSpan="3">
                  <a:txBody>
                    <a:bodyPr/>
                    <a:lstStyle/>
                    <a:p>
                      <a:pPr algn="l" fontAlgn="t"/>
                      <a:r>
                        <a:rPr lang="en-US" b="0" i="0" dirty="0">
                          <a:solidFill>
                            <a:schemeClr val="tx1"/>
                          </a:solidFill>
                          <a:latin typeface="nimbus-sans"/>
                        </a:rPr>
                        <a:t>COMT inhibitors</a:t>
                      </a:r>
                    </a:p>
                  </a:txBody>
                  <a:tcPr/>
                </a:tc>
                <a:tc hMerge="1">
                  <a:txBody>
                    <a:bodyPr/>
                    <a:lstStyle/>
                    <a:p>
                      <a:endParaRPr lang="en-US"/>
                    </a:p>
                  </a:txBody>
                  <a:tcPr/>
                </a:tc>
                <a:tc hMerge="1">
                  <a:txBody>
                    <a:bodyPr/>
                    <a:lstStyle/>
                    <a:p>
                      <a:endParaRPr lang="en-US"/>
                    </a:p>
                  </a:txBody>
                  <a:tcPr/>
                </a:tc>
              </a:tr>
              <a:tr h="571500">
                <a:tc>
                  <a:txBody>
                    <a:bodyPr/>
                    <a:lstStyle/>
                    <a:p>
                      <a:pPr algn="l" fontAlgn="t"/>
                      <a:r>
                        <a:rPr lang="en-US" b="0" i="0">
                          <a:solidFill>
                            <a:schemeClr val="tx1"/>
                          </a:solidFill>
                          <a:latin typeface="nimbus-sans"/>
                        </a:rPr>
                        <a:t>Entacapone (Comtan)</a:t>
                      </a:r>
                    </a:p>
                  </a:txBody>
                  <a:tcPr/>
                </a:tc>
                <a:tc>
                  <a:txBody>
                    <a:bodyPr/>
                    <a:lstStyle/>
                    <a:p>
                      <a:pPr algn="l" fontAlgn="t"/>
                      <a:r>
                        <a:rPr lang="en-US" b="0" i="0" dirty="0">
                          <a:solidFill>
                            <a:schemeClr val="tx1"/>
                          </a:solidFill>
                          <a:latin typeface="nimbus-sans"/>
                        </a:rPr>
                        <a:t>Diarrhea; exacerbates </a:t>
                      </a:r>
                      <a:r>
                        <a:rPr lang="en-US" b="0" i="0" dirty="0" err="1">
                          <a:solidFill>
                            <a:schemeClr val="tx1"/>
                          </a:solidFill>
                          <a:latin typeface="nimbus-sans"/>
                        </a:rPr>
                        <a:t>levodopa</a:t>
                      </a:r>
                      <a:r>
                        <a:rPr lang="en-US" b="0" i="0" dirty="0">
                          <a:solidFill>
                            <a:schemeClr val="tx1"/>
                          </a:solidFill>
                          <a:latin typeface="nimbus-sans"/>
                        </a:rPr>
                        <a:t> adverse effects; bright orange urine</a:t>
                      </a:r>
                    </a:p>
                  </a:txBody>
                  <a:tcPr/>
                </a:tc>
                <a:tc rowSpan="2">
                  <a:txBody>
                    <a:bodyPr/>
                    <a:lstStyle/>
                    <a:p>
                      <a:pPr algn="l" fontAlgn="t"/>
                      <a:r>
                        <a:rPr lang="en-US" b="0" i="0">
                          <a:solidFill>
                            <a:schemeClr val="tx1"/>
                          </a:solidFill>
                          <a:latin typeface="nimbus-sans"/>
                        </a:rPr>
                        <a:t>Useful for managing motor fluctuations (“wearing-off” effect) in patients taking levodopa; levodopa dose may need to be reduced if dyskinesia appears</a:t>
                      </a:r>
                    </a:p>
                  </a:txBody>
                  <a:tcPr/>
                </a:tc>
              </a:tr>
              <a:tr h="571500">
                <a:tc>
                  <a:txBody>
                    <a:bodyPr/>
                    <a:lstStyle/>
                    <a:p>
                      <a:pPr algn="l" fontAlgn="t"/>
                      <a:r>
                        <a:rPr lang="en-US" b="0" i="0">
                          <a:solidFill>
                            <a:schemeClr val="tx1"/>
                          </a:solidFill>
                          <a:latin typeface="nimbus-sans"/>
                        </a:rPr>
                        <a:t>Tolcapone (Tasmar)</a:t>
                      </a:r>
                    </a:p>
                  </a:txBody>
                  <a:tcPr/>
                </a:tc>
                <a:tc>
                  <a:txBody>
                    <a:bodyPr/>
                    <a:lstStyle/>
                    <a:p>
                      <a:pPr algn="l" fontAlgn="t"/>
                      <a:r>
                        <a:rPr lang="en-US" b="0" i="0" dirty="0">
                          <a:solidFill>
                            <a:schemeClr val="tx1"/>
                          </a:solidFill>
                          <a:latin typeface="nimbus-sans"/>
                        </a:rPr>
                        <a:t>Diarrhea; exacerbates </a:t>
                      </a:r>
                      <a:r>
                        <a:rPr lang="en-US" b="0" i="0" dirty="0" err="1">
                          <a:solidFill>
                            <a:schemeClr val="tx1"/>
                          </a:solidFill>
                          <a:latin typeface="nimbus-sans"/>
                        </a:rPr>
                        <a:t>levodopa</a:t>
                      </a:r>
                      <a:r>
                        <a:rPr lang="en-US" b="0" i="0" dirty="0">
                          <a:solidFill>
                            <a:schemeClr val="tx1"/>
                          </a:solidFill>
                          <a:latin typeface="nimbus-sans"/>
                        </a:rPr>
                        <a:t> adverse effects; rare liver failure (liver function monitoring needed)</a:t>
                      </a:r>
                    </a:p>
                  </a:txBody>
                  <a:tcPr/>
                </a:tc>
                <a:tc vMerge="1">
                  <a:txBody>
                    <a:bodyPr/>
                    <a:lstStyle/>
                    <a:p>
                      <a:endParaRPr lang="en-US"/>
                    </a:p>
                  </a:txBody>
                  <a:tcPr/>
                </a:tc>
              </a:tr>
              <a:tr h="441960">
                <a:tc gridSpan="3">
                  <a:txBody>
                    <a:bodyPr/>
                    <a:lstStyle/>
                    <a:p>
                      <a:pPr algn="l" fontAlgn="t"/>
                      <a:r>
                        <a:rPr lang="en-US" b="0" i="0">
                          <a:solidFill>
                            <a:schemeClr val="tx1"/>
                          </a:solidFill>
                          <a:latin typeface="nimbus-sans"/>
                        </a:rPr>
                        <a:t>Dopamine agonists</a:t>
                      </a:r>
                    </a:p>
                  </a:txBody>
                  <a:tcPr/>
                </a:tc>
                <a:tc hMerge="1">
                  <a:txBody>
                    <a:bodyPr/>
                    <a:lstStyle/>
                    <a:p>
                      <a:endParaRPr lang="en-US"/>
                    </a:p>
                  </a:txBody>
                  <a:tcPr/>
                </a:tc>
                <a:tc hMerge="1">
                  <a:txBody>
                    <a:bodyPr/>
                    <a:lstStyle/>
                    <a:p>
                      <a:endParaRPr lang="en-US"/>
                    </a:p>
                  </a:txBody>
                  <a:tcPr/>
                </a:tc>
              </a:tr>
              <a:tr h="571500">
                <a:tc>
                  <a:txBody>
                    <a:bodyPr/>
                    <a:lstStyle/>
                    <a:p>
                      <a:pPr algn="l" fontAlgn="t"/>
                      <a:r>
                        <a:rPr lang="en-US" b="0" i="0">
                          <a:solidFill>
                            <a:schemeClr val="tx1"/>
                          </a:solidFill>
                          <a:latin typeface="nimbus-sans"/>
                        </a:rPr>
                        <a:t>Bromocriptine (Parlodel)</a:t>
                      </a:r>
                    </a:p>
                  </a:txBody>
                  <a:tcPr/>
                </a:tc>
                <a:tc>
                  <a:txBody>
                    <a:bodyPr/>
                    <a:lstStyle/>
                    <a:p>
                      <a:pPr algn="l" fontAlgn="t"/>
                      <a:r>
                        <a:rPr lang="en-US" b="0" i="0">
                          <a:solidFill>
                            <a:schemeClr val="tx1"/>
                          </a:solidFill>
                          <a:latin typeface="nimbus-sans"/>
                        </a:rPr>
                        <a:t>Nausea, headache, dizziness</a:t>
                      </a:r>
                    </a:p>
                  </a:txBody>
                  <a:tcPr/>
                </a:tc>
                <a:tc>
                  <a:txBody>
                    <a:bodyPr/>
                    <a:lstStyle/>
                    <a:p>
                      <a:pPr algn="l" fontAlgn="t"/>
                      <a:r>
                        <a:rPr lang="en-US" b="0" i="0">
                          <a:solidFill>
                            <a:schemeClr val="tx1"/>
                          </a:solidFill>
                          <a:latin typeface="nimbus-sans"/>
                        </a:rPr>
                        <a:t>Useful for early and advanced disease</a:t>
                      </a:r>
                    </a:p>
                  </a:txBody>
                  <a:tcPr/>
                </a:tc>
              </a:tr>
              <a:tr h="571500">
                <a:tc>
                  <a:txBody>
                    <a:bodyPr/>
                    <a:lstStyle/>
                    <a:p>
                      <a:pPr algn="l" fontAlgn="t"/>
                      <a:r>
                        <a:rPr lang="en-US" b="0" i="0" dirty="0" err="1">
                          <a:solidFill>
                            <a:schemeClr val="tx1"/>
                          </a:solidFill>
                          <a:latin typeface="nimbus-sans"/>
                        </a:rPr>
                        <a:t>Pergolide</a:t>
                      </a:r>
                      <a:r>
                        <a:rPr lang="en-US" b="0" i="0" dirty="0">
                          <a:solidFill>
                            <a:schemeClr val="tx1"/>
                          </a:solidFill>
                          <a:latin typeface="nimbus-sans"/>
                        </a:rPr>
                        <a:t> (</a:t>
                      </a:r>
                      <a:r>
                        <a:rPr lang="en-US" b="0" i="0" dirty="0" err="1">
                          <a:solidFill>
                            <a:schemeClr val="tx1"/>
                          </a:solidFill>
                          <a:latin typeface="nimbus-sans"/>
                        </a:rPr>
                        <a:t>Permax</a:t>
                      </a:r>
                      <a:r>
                        <a:rPr lang="en-US" b="0" i="0" dirty="0">
                          <a:solidFill>
                            <a:schemeClr val="tx1"/>
                          </a:solidFill>
                          <a:latin typeface="nimbus-sans"/>
                        </a:rPr>
                        <a:t>)</a:t>
                      </a:r>
                    </a:p>
                  </a:txBody>
                  <a:tcPr/>
                </a:tc>
                <a:tc>
                  <a:txBody>
                    <a:bodyPr/>
                    <a:lstStyle/>
                    <a:p>
                      <a:pPr algn="l" fontAlgn="t"/>
                      <a:r>
                        <a:rPr lang="en-US" b="0" i="0">
                          <a:solidFill>
                            <a:schemeClr val="tx1"/>
                          </a:solidFill>
                          <a:latin typeface="nimbus-sans"/>
                        </a:rPr>
                        <a:t>Somnolence; hallucinations; nausea; edema; fibrosis of cardiac valves, lung, and retroperitoneum; retroperitoneal and pulmonary fibrosis</a:t>
                      </a:r>
                    </a:p>
                  </a:txBody>
                  <a:tcPr/>
                </a:tc>
                <a:tc>
                  <a:txBody>
                    <a:bodyPr/>
                    <a:lstStyle/>
                    <a:p>
                      <a:pPr algn="l" fontAlgn="t"/>
                      <a:r>
                        <a:rPr lang="en-US" b="0" i="0" dirty="0">
                          <a:solidFill>
                            <a:schemeClr val="tx1"/>
                          </a:solidFill>
                          <a:latin typeface="nimbus-sans"/>
                        </a:rPr>
                        <a:t>Useful for the initial treatment of parkinsonism and as adjunct therapy in patients taking </a:t>
                      </a:r>
                      <a:r>
                        <a:rPr lang="en-US" b="0" i="0" dirty="0" err="1">
                          <a:solidFill>
                            <a:schemeClr val="tx1"/>
                          </a:solidFill>
                          <a:latin typeface="nimbus-sans"/>
                        </a:rPr>
                        <a:t>levodopa</a:t>
                      </a:r>
                      <a:endParaRPr lang="en-US" b="0" i="0" dirty="0">
                        <a:solidFill>
                          <a:schemeClr val="tx1"/>
                        </a:solidFill>
                        <a:latin typeface="nimbus-sans"/>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 y="0"/>
          <a:ext cx="8763001" cy="6781800"/>
        </p:xfrm>
        <a:graphic>
          <a:graphicData uri="http://schemas.openxmlformats.org/drawingml/2006/table">
            <a:tbl>
              <a:tblPr firstRow="1" bandRow="1">
                <a:tableStyleId>{5C22544A-7EE6-4342-B048-85BDC9FD1C3A}</a:tableStyleId>
              </a:tblPr>
              <a:tblGrid>
                <a:gridCol w="2867891"/>
                <a:gridCol w="2867891"/>
                <a:gridCol w="3027219"/>
              </a:tblGrid>
              <a:tr h="555394">
                <a:tc gridSpan="3">
                  <a:txBody>
                    <a:bodyPr/>
                    <a:lstStyle/>
                    <a:p>
                      <a:pPr algn="l" fontAlgn="t"/>
                      <a:r>
                        <a:rPr lang="en-US" b="0" i="0" dirty="0">
                          <a:solidFill>
                            <a:schemeClr val="tx1"/>
                          </a:solidFill>
                          <a:latin typeface="nimbus-sans"/>
                        </a:rPr>
                        <a:t>MAO-B inhibitors</a:t>
                      </a:r>
                    </a:p>
                  </a:txBody>
                  <a:tcPr/>
                </a:tc>
                <a:tc hMerge="1">
                  <a:txBody>
                    <a:bodyPr/>
                    <a:lstStyle/>
                    <a:p>
                      <a:endParaRPr lang="en-US"/>
                    </a:p>
                  </a:txBody>
                  <a:tcPr/>
                </a:tc>
                <a:tc hMerge="1">
                  <a:txBody>
                    <a:bodyPr/>
                    <a:lstStyle/>
                    <a:p>
                      <a:endParaRPr lang="en-US"/>
                    </a:p>
                  </a:txBody>
                  <a:tcPr/>
                </a:tc>
              </a:tr>
              <a:tr h="1780302">
                <a:tc>
                  <a:txBody>
                    <a:bodyPr/>
                    <a:lstStyle/>
                    <a:p>
                      <a:pPr algn="l" fontAlgn="t"/>
                      <a:r>
                        <a:rPr lang="en-US" b="0" i="0">
                          <a:solidFill>
                            <a:schemeClr val="tx1"/>
                          </a:solidFill>
                          <a:latin typeface="nimbus-sans"/>
                        </a:rPr>
                        <a:t>Selegiline (Eldepryl)</a:t>
                      </a:r>
                    </a:p>
                  </a:txBody>
                  <a:tcPr/>
                </a:tc>
                <a:tc>
                  <a:txBody>
                    <a:bodyPr/>
                    <a:lstStyle/>
                    <a:p>
                      <a:pPr algn="l" fontAlgn="t"/>
                      <a:r>
                        <a:rPr lang="en-US" b="0" i="0">
                          <a:solidFill>
                            <a:schemeClr val="tx1"/>
                          </a:solidFill>
                          <a:latin typeface="nimbus-sans"/>
                        </a:rPr>
                        <a:t>Nausea, insomnia, drug interactions with other MAO inhibitors/tyramine</a:t>
                      </a:r>
                    </a:p>
                  </a:txBody>
                  <a:tcPr/>
                </a:tc>
                <a:tc rowSpan="2">
                  <a:txBody>
                    <a:bodyPr/>
                    <a:lstStyle/>
                    <a:p>
                      <a:pPr algn="l" fontAlgn="t"/>
                      <a:r>
                        <a:rPr lang="en-US" b="0" i="0" dirty="0">
                          <a:solidFill>
                            <a:schemeClr val="tx1"/>
                          </a:solidFill>
                          <a:latin typeface="nimbus-sans"/>
                        </a:rPr>
                        <a:t>Useful for symptomatic control of Parkinson’s disease (benefits are mild to moderate) and as adjuvant therapy for patients with Parkinson’s disease and motor fluctuations</a:t>
                      </a:r>
                    </a:p>
                  </a:txBody>
                  <a:tcPr/>
                </a:tc>
              </a:tr>
              <a:tr h="2601982">
                <a:tc>
                  <a:txBody>
                    <a:bodyPr/>
                    <a:lstStyle/>
                    <a:p>
                      <a:pPr algn="l" fontAlgn="t"/>
                      <a:r>
                        <a:rPr lang="en-US" b="0" i="0">
                          <a:solidFill>
                            <a:schemeClr val="tx1"/>
                          </a:solidFill>
                          <a:latin typeface="nimbus-sans"/>
                        </a:rPr>
                        <a:t>Rasagaline (Azilect)</a:t>
                      </a:r>
                    </a:p>
                  </a:txBody>
                  <a:tcPr/>
                </a:tc>
                <a:tc>
                  <a:txBody>
                    <a:bodyPr/>
                    <a:lstStyle/>
                    <a:p>
                      <a:pPr algn="l" fontAlgn="t"/>
                      <a:r>
                        <a:rPr lang="en-US" b="0" i="0">
                          <a:solidFill>
                            <a:schemeClr val="tx1"/>
                          </a:solidFill>
                          <a:latin typeface="nimbus-sans"/>
                        </a:rPr>
                        <a:t>Weight loss, hypotension, dry mouth, drug interactions with other MAO inhibitors/tyramine</a:t>
                      </a:r>
                    </a:p>
                  </a:txBody>
                  <a:tcPr/>
                </a:tc>
                <a:tc vMerge="1">
                  <a:txBody>
                    <a:bodyPr/>
                    <a:lstStyle/>
                    <a:p>
                      <a:endParaRPr lang="en-US"/>
                    </a:p>
                  </a:txBody>
                  <a:tcPr/>
                </a:tc>
              </a:tr>
              <a:tr h="555394">
                <a:tc gridSpan="3">
                  <a:txBody>
                    <a:bodyPr/>
                    <a:lstStyle/>
                    <a:p>
                      <a:pPr algn="l" fontAlgn="t"/>
                      <a:r>
                        <a:rPr lang="en-US" b="0" i="0">
                          <a:solidFill>
                            <a:schemeClr val="tx1"/>
                          </a:solidFill>
                          <a:latin typeface="nimbus-sans"/>
                        </a:rPr>
                        <a:t>NMDA receptor inhibitor</a:t>
                      </a:r>
                    </a:p>
                  </a:txBody>
                  <a:tcPr/>
                </a:tc>
                <a:tc hMerge="1">
                  <a:txBody>
                    <a:bodyPr/>
                    <a:lstStyle/>
                    <a:p>
                      <a:endParaRPr lang="en-US"/>
                    </a:p>
                  </a:txBody>
                  <a:tcPr/>
                </a:tc>
                <a:tc hMerge="1">
                  <a:txBody>
                    <a:bodyPr/>
                    <a:lstStyle/>
                    <a:p>
                      <a:endParaRPr lang="en-US"/>
                    </a:p>
                  </a:txBody>
                  <a:tcPr/>
                </a:tc>
              </a:tr>
              <a:tr h="1288728">
                <a:tc>
                  <a:txBody>
                    <a:bodyPr/>
                    <a:lstStyle/>
                    <a:p>
                      <a:pPr algn="l" fontAlgn="t"/>
                      <a:r>
                        <a:rPr lang="en-US" b="0" i="0">
                          <a:solidFill>
                            <a:schemeClr val="tx1"/>
                          </a:solidFill>
                          <a:latin typeface="nimbus-sans"/>
                        </a:rPr>
                        <a:t>Amantadine (Symmetrel)</a:t>
                      </a:r>
                    </a:p>
                  </a:txBody>
                  <a:tcPr/>
                </a:tc>
                <a:tc>
                  <a:txBody>
                    <a:bodyPr/>
                    <a:lstStyle/>
                    <a:p>
                      <a:pPr algn="l" fontAlgn="t"/>
                      <a:r>
                        <a:rPr lang="fr-FR" b="0" i="0">
                          <a:solidFill>
                            <a:schemeClr val="tx1"/>
                          </a:solidFill>
                          <a:latin typeface="nimbus-sans"/>
                        </a:rPr>
                        <a:t>Nausea, hypotension, hallucinations, confusion, edema</a:t>
                      </a:r>
                    </a:p>
                  </a:txBody>
                  <a:tcPr/>
                </a:tc>
                <a:tc>
                  <a:txBody>
                    <a:bodyPr/>
                    <a:lstStyle/>
                    <a:p>
                      <a:pPr algn="l" fontAlgn="t"/>
                      <a:r>
                        <a:rPr lang="en-US" b="0" i="0" dirty="0">
                          <a:solidFill>
                            <a:schemeClr val="tx1"/>
                          </a:solidFill>
                          <a:latin typeface="nimbus-sans"/>
                        </a:rPr>
                        <a:t>Useful for treating </a:t>
                      </a:r>
                      <a:r>
                        <a:rPr lang="en-US" b="0" i="0" dirty="0" err="1">
                          <a:solidFill>
                            <a:schemeClr val="tx1"/>
                          </a:solidFill>
                          <a:latin typeface="nimbus-sans"/>
                        </a:rPr>
                        <a:t>akinesia</a:t>
                      </a:r>
                      <a:r>
                        <a:rPr lang="en-US" b="0" i="0" dirty="0">
                          <a:solidFill>
                            <a:schemeClr val="tx1"/>
                          </a:solidFill>
                          <a:latin typeface="nimbus-sans"/>
                        </a:rPr>
                        <a:t>, rigidity, tremor, </a:t>
                      </a:r>
                      <a:r>
                        <a:rPr lang="en-US" b="0" i="0" dirty="0" err="1">
                          <a:solidFill>
                            <a:schemeClr val="tx1"/>
                          </a:solidFill>
                          <a:latin typeface="nimbus-sans"/>
                        </a:rPr>
                        <a:t>dyskinesia</a:t>
                      </a:r>
                      <a:endParaRPr lang="en-US" b="0" i="0" dirty="0">
                        <a:solidFill>
                          <a:schemeClr val="tx1"/>
                        </a:solidFill>
                        <a:latin typeface="nimbus-sans"/>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a:t>
            </a:r>
            <a:br>
              <a:rPr lang="en-US" dirty="0" smtClean="0"/>
            </a:br>
            <a:endParaRPr lang="en-US" dirty="0"/>
          </a:p>
        </p:txBody>
      </p:sp>
      <p:sp>
        <p:nvSpPr>
          <p:cNvPr id="3" name="Content Placeholder 2"/>
          <p:cNvSpPr>
            <a:spLocks noGrp="1"/>
          </p:cNvSpPr>
          <p:nvPr>
            <p:ph sz="quarter" idx="1"/>
          </p:nvPr>
        </p:nvSpPr>
        <p:spPr/>
        <p:txBody>
          <a:bodyPr>
            <a:normAutofit/>
          </a:bodyPr>
          <a:lstStyle/>
          <a:p>
            <a:pPr marL="514350" indent="-514350">
              <a:lnSpc>
                <a:spcPct val="150000"/>
              </a:lnSpc>
              <a:buFont typeface="+mj-lt"/>
              <a:buAutoNum type="arabicPeriod"/>
            </a:pPr>
            <a:r>
              <a:rPr lang="en-US" dirty="0" smtClean="0"/>
              <a:t>Deep brain stimulation</a:t>
            </a:r>
          </a:p>
          <a:p>
            <a:pPr marL="514350" indent="-514350">
              <a:lnSpc>
                <a:spcPct val="150000"/>
              </a:lnSpc>
              <a:buFont typeface="+mj-lt"/>
              <a:buAutoNum type="arabicPeriod"/>
            </a:pPr>
            <a:r>
              <a:rPr lang="en-US" dirty="0" err="1" smtClean="0"/>
              <a:t>Pallidotomy</a:t>
            </a:r>
            <a:endParaRPr lang="en-US" dirty="0" smtClean="0"/>
          </a:p>
          <a:p>
            <a:pPr marL="514350" indent="-514350">
              <a:lnSpc>
                <a:spcPct val="150000"/>
              </a:lnSpc>
              <a:buFont typeface="+mj-lt"/>
              <a:buAutoNum type="arabicPeriod"/>
            </a:pPr>
            <a:r>
              <a:rPr lang="en-US" dirty="0" err="1" smtClean="0"/>
              <a:t>Thalamotomy</a:t>
            </a:r>
            <a:endParaRPr lang="en-US" dirty="0"/>
          </a:p>
        </p:txBody>
      </p:sp>
      <p:pic>
        <p:nvPicPr>
          <p:cNvPr id="4098" name="Picture 2" descr="C:\Users\lenovo\Desktop\Parkinsonism\management\images (1).jpg"/>
          <p:cNvPicPr>
            <a:picLocks noChangeAspect="1" noChangeArrowheads="1"/>
          </p:cNvPicPr>
          <p:nvPr/>
        </p:nvPicPr>
        <p:blipFill>
          <a:blip r:embed="rId2"/>
          <a:srcRect/>
          <a:stretch>
            <a:fillRect/>
          </a:stretch>
        </p:blipFill>
        <p:spPr bwMode="auto">
          <a:xfrm>
            <a:off x="3124200" y="2743200"/>
            <a:ext cx="4565650" cy="334582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686800" cy="3502152"/>
          </a:xfrm>
        </p:spPr>
        <p:txBody>
          <a:bodyPr>
            <a:normAutofit fontScale="92500" lnSpcReduction="10000"/>
          </a:bodyPr>
          <a:lstStyle/>
          <a:p>
            <a:r>
              <a:rPr lang="en-US" dirty="0" smtClean="0">
                <a:hlinkClick r:id="rId2"/>
              </a:rPr>
              <a:t>Deep brain stimulation</a:t>
            </a:r>
            <a:r>
              <a:rPr lang="en-US" dirty="0" smtClean="0"/>
              <a:t> </a:t>
            </a:r>
          </a:p>
          <a:p>
            <a:pPr>
              <a:buNone/>
            </a:pPr>
            <a:r>
              <a:rPr lang="en-US" dirty="0" smtClean="0"/>
              <a:t>    Affects movement by using electrical impulses to stimulate a target area in the </a:t>
            </a:r>
            <a:r>
              <a:rPr lang="en-US" dirty="0" smtClean="0">
                <a:hlinkClick r:id="rId3"/>
              </a:rPr>
              <a:t>brain</a:t>
            </a:r>
            <a:r>
              <a:rPr lang="en-US" dirty="0" smtClean="0"/>
              <a:t>. The electrical impulses are generated by wire electrodes surgically placed in the brain. Deep brain stimulation may be used in addition to therapy with </a:t>
            </a:r>
            <a:r>
              <a:rPr lang="en-US" dirty="0" err="1" smtClean="0"/>
              <a:t>levodopa</a:t>
            </a:r>
            <a:r>
              <a:rPr lang="en-US" dirty="0" smtClean="0"/>
              <a:t> or other drugs when drugs alone do not control symptoms adequately. </a:t>
            </a:r>
          </a:p>
          <a:p>
            <a:pPr>
              <a:buNone/>
            </a:pPr>
            <a:r>
              <a:rPr lang="en-US" dirty="0" smtClean="0"/>
              <a:t>    It does not destroy brain tissue and has fewer risks than older, more destructive surgical methods, such as </a:t>
            </a:r>
            <a:r>
              <a:rPr lang="en-US" dirty="0" err="1" smtClean="0">
                <a:hlinkClick r:id="rId4"/>
              </a:rPr>
              <a:t>pallidotomy</a:t>
            </a:r>
            <a:r>
              <a:rPr lang="en-US" dirty="0" smtClean="0"/>
              <a:t> and </a:t>
            </a:r>
            <a:r>
              <a:rPr lang="en-US" dirty="0" err="1" smtClean="0"/>
              <a:t>thalamotomy</a:t>
            </a:r>
            <a:r>
              <a:rPr lang="en-US" dirty="0" smtClean="0"/>
              <a:t>.</a:t>
            </a:r>
          </a:p>
          <a:p>
            <a:endParaRPr lang="en-US" dirty="0" smtClean="0">
              <a:hlinkClick r:id="rId4"/>
            </a:endParaRPr>
          </a:p>
          <a:p>
            <a:endParaRPr lang="en-US" dirty="0"/>
          </a:p>
        </p:txBody>
      </p:sp>
      <p:pic>
        <p:nvPicPr>
          <p:cNvPr id="2050" name="Picture 2" descr="C:\Users\lenovo\Desktop\Parkinsonism\management\xhevbfj7.jpg"/>
          <p:cNvPicPr>
            <a:picLocks noChangeAspect="1" noChangeArrowheads="1"/>
          </p:cNvPicPr>
          <p:nvPr/>
        </p:nvPicPr>
        <p:blipFill>
          <a:blip r:embed="rId5"/>
          <a:srcRect/>
          <a:stretch>
            <a:fillRect/>
          </a:stretch>
        </p:blipFill>
        <p:spPr bwMode="auto">
          <a:xfrm>
            <a:off x="2133600" y="3276600"/>
            <a:ext cx="51054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4873752"/>
          </a:xfrm>
        </p:spPr>
        <p:txBody>
          <a:bodyPr/>
          <a:lstStyle/>
          <a:p>
            <a:r>
              <a:rPr lang="en-US" dirty="0" err="1" smtClean="0">
                <a:hlinkClick r:id="rId2"/>
              </a:rPr>
              <a:t>Pallidotomy</a:t>
            </a:r>
            <a:r>
              <a:rPr lang="en-US" dirty="0" smtClean="0"/>
              <a:t> involves the precise destruction of a very small area in the deep part of the brain (the </a:t>
            </a:r>
            <a:r>
              <a:rPr lang="en-US" dirty="0" err="1" smtClean="0"/>
              <a:t>globus</a:t>
            </a:r>
            <a:r>
              <a:rPr lang="en-US" dirty="0" smtClean="0"/>
              <a:t> </a:t>
            </a:r>
            <a:r>
              <a:rPr lang="en-US" dirty="0" err="1" smtClean="0"/>
              <a:t>pallidus</a:t>
            </a:r>
            <a:r>
              <a:rPr lang="en-US" dirty="0" smtClean="0"/>
              <a:t>) that causes symptoms.</a:t>
            </a:r>
          </a:p>
          <a:p>
            <a:endParaRPr lang="en-US" dirty="0" smtClean="0">
              <a:hlinkClick r:id="rId3"/>
            </a:endParaRPr>
          </a:p>
          <a:p>
            <a:r>
              <a:rPr lang="en-US" dirty="0" err="1" smtClean="0">
                <a:hlinkClick r:id="rId3"/>
              </a:rPr>
              <a:t>Thalamotomy</a:t>
            </a:r>
            <a:r>
              <a:rPr lang="en-US" dirty="0" smtClean="0"/>
              <a:t> involves the precise destruction of very small area in the deep part of the brain (the thalamus) that causes symptoms.</a:t>
            </a:r>
          </a:p>
          <a:p>
            <a:endParaRPr lang="en-US" dirty="0"/>
          </a:p>
        </p:txBody>
      </p:sp>
      <p:pic>
        <p:nvPicPr>
          <p:cNvPr id="3074" name="Picture 2" descr="C:\Users\lenovo\Desktop\Parkinsonism\management\brain.gif"/>
          <p:cNvPicPr>
            <a:picLocks noChangeAspect="1" noChangeArrowheads="1"/>
          </p:cNvPicPr>
          <p:nvPr/>
        </p:nvPicPr>
        <p:blipFill>
          <a:blip r:embed="rId4"/>
          <a:srcRect/>
          <a:stretch>
            <a:fillRect/>
          </a:stretch>
        </p:blipFill>
        <p:spPr bwMode="auto">
          <a:xfrm>
            <a:off x="2895600" y="3657600"/>
            <a:ext cx="3271592" cy="2362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Pharmacological Treatment</a:t>
            </a:r>
            <a:br>
              <a:rPr lang="en-US" dirty="0" smtClean="0"/>
            </a:br>
            <a:endParaRPr lang="en-US" dirty="0"/>
          </a:p>
        </p:txBody>
      </p:sp>
      <p:sp>
        <p:nvSpPr>
          <p:cNvPr id="3" name="Content Placeholder 2"/>
          <p:cNvSpPr>
            <a:spLocks noGrp="1"/>
          </p:cNvSpPr>
          <p:nvPr>
            <p:ph sz="quarter" idx="1"/>
          </p:nvPr>
        </p:nvSpPr>
        <p:spPr>
          <a:xfrm>
            <a:off x="457200" y="1143000"/>
            <a:ext cx="7924800" cy="5410200"/>
          </a:xfrm>
        </p:spPr>
        <p:txBody>
          <a:bodyPr>
            <a:normAutofit fontScale="92500" lnSpcReduction="20000"/>
          </a:bodyPr>
          <a:lstStyle/>
          <a:p>
            <a:pPr>
              <a:buNone/>
            </a:pPr>
            <a:r>
              <a:rPr lang="en-US" sz="2500" b="1" u="sng" dirty="0" smtClean="0"/>
              <a:t>Healthy eating</a:t>
            </a:r>
          </a:p>
          <a:p>
            <a:pPr>
              <a:buFont typeface="Wingdings" pitchFamily="2" charset="2"/>
              <a:buChar char="§"/>
            </a:pPr>
            <a:r>
              <a:rPr lang="en-US" sz="1900" dirty="0" smtClean="0"/>
              <a:t>Eat a nutritionally balanced diet that contains plenty of fruits, vegetables and whole grains. Eating foods high in fiber and drinking an adequate amount of fluids can help prevent constipation that is common in Parkinson's disease.</a:t>
            </a:r>
          </a:p>
          <a:p>
            <a:pPr>
              <a:buFont typeface="Wingdings" pitchFamily="2" charset="2"/>
              <a:buChar char="§"/>
            </a:pPr>
            <a:r>
              <a:rPr lang="en-US" sz="1900" dirty="0" smtClean="0"/>
              <a:t>A balanced diet also provides nutrients, such as omega-3 fatty acids, that may be beneficial for people with Parkinson's disease.</a:t>
            </a:r>
          </a:p>
          <a:p>
            <a:pPr>
              <a:buNone/>
            </a:pPr>
            <a:endParaRPr lang="en-US" sz="2500" b="1" u="sng" dirty="0" smtClean="0"/>
          </a:p>
          <a:p>
            <a:pPr>
              <a:buNone/>
            </a:pPr>
            <a:r>
              <a:rPr lang="en-US" sz="2500" b="1" u="sng" dirty="0" smtClean="0"/>
              <a:t>Exercise</a:t>
            </a:r>
          </a:p>
          <a:p>
            <a:pPr>
              <a:buFont typeface="Wingdings" pitchFamily="2" charset="2"/>
              <a:buChar char="§"/>
            </a:pPr>
            <a:r>
              <a:rPr lang="en-US" sz="1900" dirty="0" smtClean="0"/>
              <a:t>Exercising may increase your muscle strength, flexibility and balance. Exercise can also improve your well-being and reduce depression or anxiety.</a:t>
            </a:r>
          </a:p>
          <a:p>
            <a:pPr>
              <a:buFont typeface="Wingdings" pitchFamily="2" charset="2"/>
              <a:buChar char="§"/>
            </a:pPr>
            <a:r>
              <a:rPr lang="en-US" sz="1900" dirty="0" smtClean="0"/>
              <a:t>Try not to move too quickly.</a:t>
            </a:r>
          </a:p>
          <a:p>
            <a:pPr>
              <a:buFont typeface="Wingdings" pitchFamily="2" charset="2"/>
              <a:buChar char="§"/>
            </a:pPr>
            <a:r>
              <a:rPr lang="en-US" sz="1900" dirty="0" smtClean="0"/>
              <a:t>Aim for your heel to strike the floor first when you're walking.</a:t>
            </a:r>
          </a:p>
          <a:p>
            <a:pPr>
              <a:buFont typeface="Wingdings" pitchFamily="2" charset="2"/>
              <a:buChar char="§"/>
            </a:pPr>
            <a:r>
              <a:rPr lang="en-US" sz="1900" dirty="0" smtClean="0"/>
              <a:t>If you notice yourself shuffling, stop and check your posture.</a:t>
            </a:r>
          </a:p>
          <a:p>
            <a:pPr>
              <a:buFont typeface="Wingdings" pitchFamily="2" charset="2"/>
              <a:buChar char="§"/>
            </a:pPr>
            <a:r>
              <a:rPr lang="en-US" sz="1900" dirty="0" smtClean="0"/>
              <a:t>It's best to stand up straight.</a:t>
            </a:r>
          </a:p>
          <a:p>
            <a:pPr>
              <a:buFont typeface="Wingdings" pitchFamily="2" charset="2"/>
              <a:buChar char="§"/>
            </a:pPr>
            <a:r>
              <a:rPr lang="en-US" sz="1900" dirty="0" smtClean="0"/>
              <a:t>Look in front of you, not directly down, while walking.</a:t>
            </a:r>
          </a:p>
          <a:p>
            <a:pPr>
              <a:buNone/>
            </a:pPr>
            <a:r>
              <a:rPr lang="en-US" sz="2500" dirty="0" smtClean="0"/>
              <a:t>.</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7467600" cy="4873752"/>
          </a:xfrm>
        </p:spPr>
        <p:txBody>
          <a:bodyPr>
            <a:normAutofit fontScale="92500" lnSpcReduction="10000"/>
          </a:bodyPr>
          <a:lstStyle/>
          <a:p>
            <a:pPr>
              <a:buNone/>
            </a:pPr>
            <a:r>
              <a:rPr lang="en-US" b="1" u="sng" dirty="0" smtClean="0"/>
              <a:t>Avoiding falls</a:t>
            </a:r>
          </a:p>
          <a:p>
            <a:pPr>
              <a:buFont typeface="Wingdings" pitchFamily="2" charset="2"/>
              <a:buChar char="§"/>
            </a:pPr>
            <a:r>
              <a:rPr lang="en-US" sz="2100" dirty="0" smtClean="0"/>
              <a:t>In the later stages of the disease, you may fall more easily. </a:t>
            </a:r>
          </a:p>
          <a:p>
            <a:pPr>
              <a:buFont typeface="Wingdings" pitchFamily="2" charset="2"/>
              <a:buChar char="§"/>
            </a:pPr>
            <a:r>
              <a:rPr lang="en-US" sz="2100" dirty="0" smtClean="0"/>
              <a:t>  The following suggestions may help:</a:t>
            </a:r>
          </a:p>
          <a:p>
            <a:pPr>
              <a:buFont typeface="Wingdings" pitchFamily="2" charset="2"/>
              <a:buChar char="§"/>
            </a:pPr>
            <a:r>
              <a:rPr lang="en-US" sz="2100" dirty="0" smtClean="0"/>
              <a:t>Make a U-turn instead of pivoting your body over your feet.</a:t>
            </a:r>
          </a:p>
          <a:p>
            <a:pPr>
              <a:buFont typeface="Wingdings" pitchFamily="2" charset="2"/>
              <a:buChar char="§"/>
            </a:pPr>
            <a:r>
              <a:rPr lang="en-US" sz="2100" dirty="0" smtClean="0"/>
              <a:t>Keep your center of gravity over your feet without leaning or reaching.</a:t>
            </a:r>
          </a:p>
          <a:p>
            <a:pPr>
              <a:buFont typeface="Wingdings" pitchFamily="2" charset="2"/>
              <a:buChar char="§"/>
            </a:pPr>
            <a:r>
              <a:rPr lang="en-US" sz="2100" dirty="0" smtClean="0"/>
              <a:t>Avoid carrying things while you walk.</a:t>
            </a:r>
          </a:p>
          <a:p>
            <a:pPr>
              <a:buFont typeface="Wingdings" pitchFamily="2" charset="2"/>
              <a:buChar char="§"/>
            </a:pPr>
            <a:r>
              <a:rPr lang="en-US" sz="2100" dirty="0" smtClean="0"/>
              <a:t>Avoid walking backward.</a:t>
            </a:r>
          </a:p>
          <a:p>
            <a:endParaRPr lang="en-US" dirty="0" smtClean="0"/>
          </a:p>
          <a:p>
            <a:pPr>
              <a:buNone/>
            </a:pPr>
            <a:r>
              <a:rPr lang="en-US" b="1" u="sng" dirty="0" smtClean="0"/>
              <a:t>Daily living activities</a:t>
            </a:r>
          </a:p>
          <a:p>
            <a:pPr>
              <a:buFont typeface="Wingdings" pitchFamily="2" charset="2"/>
              <a:buChar char="§"/>
            </a:pPr>
            <a:r>
              <a:rPr lang="en-US" sz="2100" dirty="0" smtClean="0"/>
              <a:t>Daily living activities — such as dressing, eating, bathing and writing — can be difficult for people with Parkinson's disease. An occupational therapist can show you techniques that make daily life easier</a:t>
            </a:r>
            <a:endParaRPr lang="en-US" sz="21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THANK YOU!!!</a:t>
            </a:r>
            <a:endParaRPr lang="en-US" sz="6000" dirty="0"/>
          </a:p>
        </p:txBody>
      </p:sp>
      <p:pic>
        <p:nvPicPr>
          <p:cNvPr id="5122" name="Picture 2" descr="C:\Users\lenovo\Desktop\Parkinsonism\management\awareness_2_parkinsons_disease_round_sticker-re13101e0ee274e1d97ed31316dbc7780_v9waf_8byvr_324.jpg"/>
          <p:cNvPicPr>
            <a:picLocks noChangeAspect="1" noChangeArrowheads="1"/>
          </p:cNvPicPr>
          <p:nvPr/>
        </p:nvPicPr>
        <p:blipFill>
          <a:blip r:embed="rId2"/>
          <a:srcRect/>
          <a:stretch>
            <a:fillRect/>
          </a:stretch>
        </p:blipFill>
        <p:spPr bwMode="auto">
          <a:xfrm>
            <a:off x="2286000" y="1600200"/>
            <a:ext cx="4724400" cy="472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Parkinson’s Disease</a:t>
            </a:r>
            <a:br>
              <a:rPr lang="en-US" dirty="0" smtClean="0"/>
            </a:br>
            <a:endParaRPr lang="en-US" dirty="0"/>
          </a:p>
        </p:txBody>
      </p:sp>
      <p:pic>
        <p:nvPicPr>
          <p:cNvPr id="1026" name="Picture 2" descr="C:\Users\lenovo\Desktop\Parkinsonism\epi\Prevalence of PwP.jpeg"/>
          <p:cNvPicPr>
            <a:picLocks noGrp="1" noChangeAspect="1" noChangeArrowheads="1"/>
          </p:cNvPicPr>
          <p:nvPr>
            <p:ph sz="quarter" idx="1"/>
          </p:nvPr>
        </p:nvPicPr>
        <p:blipFill>
          <a:blip r:embed="rId2"/>
          <a:srcRect/>
          <a:stretch>
            <a:fillRect/>
          </a:stretch>
        </p:blipFill>
        <p:spPr bwMode="auto">
          <a:xfrm>
            <a:off x="381000" y="1676400"/>
            <a:ext cx="4309718" cy="4873625"/>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5562599" y="1600200"/>
            <a:ext cx="2756889"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304800" y="1828800"/>
            <a:ext cx="845189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Autofit/>
          </a:bodyPr>
          <a:lstStyle/>
          <a:p>
            <a:r>
              <a:rPr lang="en-US" sz="3200" dirty="0" smtClean="0"/>
              <a:t>Etiology</a:t>
            </a:r>
            <a:br>
              <a:rPr lang="en-US" sz="3200" dirty="0" smtClean="0"/>
            </a:br>
            <a:endParaRPr lang="en-US" sz="3200" dirty="0"/>
          </a:p>
        </p:txBody>
      </p:sp>
      <p:sp>
        <p:nvSpPr>
          <p:cNvPr id="5" name="TextBox 4"/>
          <p:cNvSpPr txBox="1"/>
          <p:nvPr/>
        </p:nvSpPr>
        <p:spPr>
          <a:xfrm>
            <a:off x="381000" y="1066800"/>
            <a:ext cx="8458200" cy="5724644"/>
          </a:xfrm>
          <a:prstGeom prst="rect">
            <a:avLst/>
          </a:prstGeom>
          <a:noFill/>
        </p:spPr>
        <p:txBody>
          <a:bodyPr wrap="square" rtlCol="0">
            <a:spAutoFit/>
          </a:bodyPr>
          <a:lstStyle/>
          <a:p>
            <a:pPr marL="342900" indent="-342900">
              <a:lnSpc>
                <a:spcPct val="150000"/>
              </a:lnSpc>
              <a:buFont typeface="+mj-lt"/>
              <a:buAutoNum type="arabicPeriod"/>
            </a:pPr>
            <a:r>
              <a:rPr lang="en-US" sz="2400" u="sng" dirty="0" smtClean="0"/>
              <a:t>Age</a:t>
            </a:r>
            <a:r>
              <a:rPr lang="en-US" sz="2400" dirty="0" smtClean="0"/>
              <a:t> – more than 60years.</a:t>
            </a:r>
          </a:p>
          <a:p>
            <a:pPr marL="342900" indent="-342900">
              <a:lnSpc>
                <a:spcPct val="150000"/>
              </a:lnSpc>
              <a:buFont typeface="+mj-lt"/>
              <a:buAutoNum type="arabicPeriod"/>
            </a:pPr>
            <a:r>
              <a:rPr lang="en-US" sz="2400" dirty="0" smtClean="0"/>
              <a:t>Positive </a:t>
            </a:r>
            <a:r>
              <a:rPr lang="en-US" sz="2400" u="sng" dirty="0" smtClean="0"/>
              <a:t>family history </a:t>
            </a:r>
            <a:r>
              <a:rPr lang="en-US" sz="2400" dirty="0" smtClean="0"/>
              <a:t>and Race.</a:t>
            </a:r>
          </a:p>
          <a:p>
            <a:pPr marL="342900" indent="-342900">
              <a:spcBef>
                <a:spcPts val="600"/>
              </a:spcBef>
              <a:buFont typeface="+mj-lt"/>
              <a:buAutoNum type="arabicPeriod"/>
            </a:pPr>
            <a:r>
              <a:rPr lang="en-US" sz="2400" u="sng" dirty="0" smtClean="0"/>
              <a:t>Environmental Exposure</a:t>
            </a:r>
            <a:r>
              <a:rPr lang="en-US" sz="2400" dirty="0" smtClean="0"/>
              <a:t>: Herbicide and pesticide exposure, </a:t>
            </a:r>
            <a:r>
              <a:rPr lang="en-US" sz="2400" dirty="0" smtClean="0"/>
              <a:t>metals ( </a:t>
            </a:r>
            <a:r>
              <a:rPr lang="en-US" sz="2400" dirty="0" smtClean="0"/>
              <a:t>manganese</a:t>
            </a:r>
            <a:r>
              <a:rPr lang="en-US" sz="2400" dirty="0" smtClean="0"/>
              <a:t>, iron</a:t>
            </a:r>
            <a:r>
              <a:rPr lang="en-US" sz="2400" dirty="0" smtClean="0"/>
              <a:t>) and steel alloy industries.</a:t>
            </a:r>
          </a:p>
          <a:p>
            <a:pPr marL="342900" indent="-342900">
              <a:spcBef>
                <a:spcPts val="600"/>
              </a:spcBef>
              <a:buFont typeface="+mj-lt"/>
              <a:buAutoNum type="arabicPeriod"/>
            </a:pPr>
            <a:r>
              <a:rPr lang="en-US" sz="2400" dirty="0" smtClean="0"/>
              <a:t>Exposure to </a:t>
            </a:r>
            <a:r>
              <a:rPr lang="en-US" sz="2400" u="sng" dirty="0" smtClean="0"/>
              <a:t>MPTP</a:t>
            </a:r>
            <a:r>
              <a:rPr lang="en-US" sz="2400" dirty="0" smtClean="0"/>
              <a:t> (1- methyl-4-phenyl-1,2,3,6 </a:t>
            </a:r>
            <a:r>
              <a:rPr lang="en-US" sz="2400" dirty="0" err="1" smtClean="0"/>
              <a:t>tetrahydropyridine</a:t>
            </a:r>
            <a:r>
              <a:rPr lang="en-US" sz="2400" dirty="0" smtClean="0"/>
              <a:t>), a potent neurotoxin.</a:t>
            </a:r>
          </a:p>
          <a:p>
            <a:pPr marL="342900" indent="-342900">
              <a:spcBef>
                <a:spcPts val="600"/>
              </a:spcBef>
              <a:buFont typeface="+mj-lt"/>
              <a:buAutoNum type="arabicPeriod"/>
            </a:pPr>
            <a:r>
              <a:rPr lang="en-US" sz="2400" dirty="0" smtClean="0"/>
              <a:t>Environmental factors such </a:t>
            </a:r>
            <a:r>
              <a:rPr lang="en-US" sz="2400" u="sng" dirty="0" smtClean="0"/>
              <a:t>as rural living</a:t>
            </a:r>
            <a:r>
              <a:rPr lang="en-US" sz="2400" u="sng" dirty="0" smtClean="0"/>
              <a:t>, drinking </a:t>
            </a:r>
            <a:r>
              <a:rPr lang="en-US" sz="2400" u="sng" dirty="0" smtClean="0"/>
              <a:t>well water.</a:t>
            </a:r>
            <a:endParaRPr lang="en-US" sz="2400" dirty="0" smtClean="0"/>
          </a:p>
          <a:p>
            <a:pPr marL="342900" indent="-342900">
              <a:spcBef>
                <a:spcPts val="600"/>
              </a:spcBef>
              <a:buFont typeface="+mj-lt"/>
              <a:buAutoNum type="arabicPeriod"/>
            </a:pPr>
            <a:r>
              <a:rPr lang="en-US" sz="2400" dirty="0" smtClean="0"/>
              <a:t>Life experiences (</a:t>
            </a:r>
            <a:r>
              <a:rPr lang="en-US" sz="2400" u="sng" dirty="0" err="1" smtClean="0"/>
              <a:t>trauma,emotional</a:t>
            </a:r>
            <a:r>
              <a:rPr lang="en-US" sz="2400" u="sng" dirty="0" smtClean="0"/>
              <a:t> stress</a:t>
            </a:r>
            <a:r>
              <a:rPr lang="en-US" sz="2400" dirty="0" smtClean="0"/>
              <a:t>).</a:t>
            </a:r>
          </a:p>
          <a:p>
            <a:pPr marL="342900" indent="-342900">
              <a:spcBef>
                <a:spcPts val="1200"/>
              </a:spcBef>
              <a:buFont typeface="+mj-lt"/>
              <a:buAutoNum type="arabicPeriod"/>
            </a:pPr>
            <a:r>
              <a:rPr lang="en-US" sz="2400" dirty="0" smtClean="0"/>
              <a:t>An INVERSE correlation between </a:t>
            </a:r>
            <a:r>
              <a:rPr lang="en-US" sz="2400" u="sng" dirty="0" smtClean="0"/>
              <a:t>cigarette smoking and caffeine </a:t>
            </a:r>
            <a:r>
              <a:rPr lang="en-US" sz="2400" dirty="0" smtClean="0"/>
              <a:t>intake in case-control studies.</a:t>
            </a: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sz="3100" dirty="0" smtClean="0"/>
              <a:t>Risk Factor</a:t>
            </a:r>
            <a:r>
              <a:rPr lang="en-US" dirty="0" smtClean="0"/>
              <a:t/>
            </a:r>
            <a:br>
              <a:rPr lang="en-US" dirty="0" smtClean="0"/>
            </a:br>
            <a:endParaRPr lang="en-US" dirty="0"/>
          </a:p>
        </p:txBody>
      </p:sp>
      <p:sp>
        <p:nvSpPr>
          <p:cNvPr id="3" name="Content Placeholder 2"/>
          <p:cNvSpPr>
            <a:spLocks noGrp="1"/>
          </p:cNvSpPr>
          <p:nvPr>
            <p:ph sz="quarter" idx="1"/>
          </p:nvPr>
        </p:nvSpPr>
        <p:spPr>
          <a:xfrm>
            <a:off x="457200" y="917448"/>
            <a:ext cx="8077200" cy="5178552"/>
          </a:xfrm>
        </p:spPr>
        <p:txBody>
          <a:bodyPr>
            <a:normAutofit lnSpcReduction="10000"/>
          </a:bodyPr>
          <a:lstStyle/>
          <a:p>
            <a:r>
              <a:rPr lang="en-US" b="1" dirty="0" smtClean="0"/>
              <a:t>Age.</a:t>
            </a:r>
            <a:r>
              <a:rPr lang="en-US" dirty="0" smtClean="0"/>
              <a:t> Young adults rarely experience Parkinson's disease. It ordinarily begins in middle or late life, and the risk increases with age. People usually develop the disease around age 60 or older.</a:t>
            </a:r>
          </a:p>
          <a:p>
            <a:r>
              <a:rPr lang="en-US" b="1" dirty="0" smtClean="0"/>
              <a:t>Heredity.</a:t>
            </a:r>
            <a:r>
              <a:rPr lang="en-US" dirty="0" smtClean="0"/>
              <a:t> Having a close relative with Parkinson's disease increases the chances that you'll develop the disease. However, your risks are still small unless you have many relatives in your family with Parkinson's disease.</a:t>
            </a:r>
          </a:p>
          <a:p>
            <a:r>
              <a:rPr lang="en-US" b="1" dirty="0" smtClean="0"/>
              <a:t>Sex.</a:t>
            </a:r>
            <a:r>
              <a:rPr lang="en-US" dirty="0" smtClean="0"/>
              <a:t> Men are more likely to develop Parkinson's disease than are women.</a:t>
            </a:r>
          </a:p>
          <a:p>
            <a:r>
              <a:rPr lang="en-US" b="1" dirty="0" smtClean="0"/>
              <a:t>Exposure to toxins.</a:t>
            </a:r>
            <a:r>
              <a:rPr lang="en-US" dirty="0" smtClean="0"/>
              <a:t> Ongoing exposure to herbicides and pesticides may put you at a slightly increased risk of Parkinson's disease.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Autofit/>
          </a:bodyPr>
          <a:lstStyle/>
          <a:p>
            <a:r>
              <a:rPr lang="en-US" sz="3200" dirty="0" smtClean="0"/>
              <a:t>Types</a:t>
            </a:r>
            <a:br>
              <a:rPr lang="en-US" sz="3200" dirty="0" smtClean="0"/>
            </a:br>
            <a:endParaRPr lang="en-US" sz="3200" dirty="0"/>
          </a:p>
        </p:txBody>
      </p:sp>
      <p:sp>
        <p:nvSpPr>
          <p:cNvPr id="3" name="Content Placeholder 2"/>
          <p:cNvSpPr>
            <a:spLocks noGrp="1"/>
          </p:cNvSpPr>
          <p:nvPr>
            <p:ph sz="quarter" idx="1"/>
          </p:nvPr>
        </p:nvSpPr>
        <p:spPr>
          <a:xfrm>
            <a:off x="457200" y="1066800"/>
            <a:ext cx="8382000" cy="5334000"/>
          </a:xfrm>
        </p:spPr>
        <p:txBody>
          <a:bodyPr>
            <a:noAutofit/>
          </a:bodyPr>
          <a:lstStyle/>
          <a:p>
            <a:pPr marL="457200" indent="-457200">
              <a:buAutoNum type="arabicPeriod"/>
            </a:pPr>
            <a:r>
              <a:rPr lang="en-US" sz="2800" u="sng" dirty="0" smtClean="0"/>
              <a:t>Primary or Idiopathic Parkinsonism</a:t>
            </a:r>
          </a:p>
          <a:p>
            <a:pPr marL="457200" indent="-457200">
              <a:buFont typeface="Wingdings" pitchFamily="2" charset="2"/>
              <a:buChar char="§"/>
            </a:pPr>
            <a:r>
              <a:rPr lang="en-US" sz="2000" dirty="0" smtClean="0"/>
              <a:t>      The cause of the disease is unknown.</a:t>
            </a:r>
          </a:p>
          <a:p>
            <a:pPr marL="457200" indent="-457200">
              <a:buFont typeface="Wingdings" pitchFamily="2" charset="2"/>
              <a:buChar char="§"/>
            </a:pPr>
            <a:r>
              <a:rPr lang="en-US" sz="2000" dirty="0" smtClean="0"/>
              <a:t>      Predominantly affecting the individuals over 60years of age.</a:t>
            </a:r>
          </a:p>
          <a:p>
            <a:pPr marL="457200" indent="-457200">
              <a:buFont typeface="Wingdings" pitchFamily="2" charset="2"/>
              <a:buChar char="§"/>
            </a:pPr>
            <a:r>
              <a:rPr lang="en-US" sz="2000" dirty="0" smtClean="0"/>
              <a:t>      Over the years the dopaminergic neurons </a:t>
            </a:r>
            <a:r>
              <a:rPr lang="en-US" sz="2000" dirty="0" smtClean="0"/>
              <a:t>degenerate </a:t>
            </a:r>
            <a:r>
              <a:rPr lang="en-US" sz="2000" dirty="0" smtClean="0"/>
              <a:t>due to     </a:t>
            </a:r>
          </a:p>
          <a:p>
            <a:pPr marL="457200" indent="-457200">
              <a:buNone/>
            </a:pPr>
            <a:r>
              <a:rPr lang="en-US" sz="2000" dirty="0" smtClean="0"/>
              <a:t>              H</a:t>
            </a:r>
            <a:r>
              <a:rPr lang="en-US" sz="1200" dirty="0" smtClean="0"/>
              <a:t>2</a:t>
            </a:r>
            <a:r>
              <a:rPr lang="en-US" sz="2000" dirty="0" smtClean="0"/>
              <a:t>O</a:t>
            </a:r>
            <a:r>
              <a:rPr lang="en-US" sz="1200" dirty="0" smtClean="0"/>
              <a:t>2</a:t>
            </a:r>
            <a:r>
              <a:rPr lang="en-US" sz="2000" dirty="0" smtClean="0"/>
              <a:t> and free radicals such as O</a:t>
            </a:r>
            <a:r>
              <a:rPr lang="en-US" sz="1200" dirty="0" smtClean="0"/>
              <a:t>2</a:t>
            </a:r>
            <a:r>
              <a:rPr lang="en-US" sz="2000" dirty="0" smtClean="0"/>
              <a:t>-(superoxide) and OONO- </a:t>
            </a:r>
          </a:p>
          <a:p>
            <a:pPr marL="457200" indent="-457200">
              <a:buNone/>
            </a:pPr>
            <a:r>
              <a:rPr lang="en-US" sz="2000" dirty="0" smtClean="0"/>
              <a:t>              (</a:t>
            </a:r>
            <a:r>
              <a:rPr lang="en-US" sz="2000" dirty="0" err="1" smtClean="0"/>
              <a:t>Peroxynitrite</a:t>
            </a:r>
            <a:r>
              <a:rPr lang="en-US" sz="2000" dirty="0" smtClean="0"/>
              <a:t>).</a:t>
            </a:r>
          </a:p>
          <a:p>
            <a:pPr marL="457200" indent="-457200">
              <a:buNone/>
            </a:pPr>
            <a:endParaRPr lang="en-US" sz="2000" dirty="0" smtClean="0"/>
          </a:p>
          <a:p>
            <a:pPr marL="457200" indent="-457200">
              <a:buAutoNum type="arabicPeriod" startAt="2"/>
            </a:pPr>
            <a:r>
              <a:rPr lang="en-US" sz="2800" u="sng" dirty="0" smtClean="0"/>
              <a:t>Secondary or Drug Induced Parkinsonism</a:t>
            </a:r>
          </a:p>
          <a:p>
            <a:pPr marL="457200" indent="-457200">
              <a:buFont typeface="Arial" pitchFamily="34" charset="0"/>
              <a:buChar char="•"/>
            </a:pPr>
            <a:r>
              <a:rPr lang="en-US" sz="2000" dirty="0" smtClean="0"/>
              <a:t>       There is no degeneration as seen in above case, but the   </a:t>
            </a:r>
          </a:p>
          <a:p>
            <a:pPr marL="457200" indent="-457200">
              <a:buNone/>
            </a:pPr>
            <a:r>
              <a:rPr lang="en-US" sz="2000" dirty="0" smtClean="0"/>
              <a:t>              decrease ion dopamine is drug induced.</a:t>
            </a:r>
            <a:endParaRPr lang="en-US"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870</TotalTime>
  <Words>2318</Words>
  <Application>Microsoft Office PowerPoint</Application>
  <PresentationFormat>On-screen Show (4:3)</PresentationFormat>
  <Paragraphs>352</Paragraphs>
  <Slides>48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Gulim</vt:lpstr>
      <vt:lpstr>Gulim</vt:lpstr>
      <vt:lpstr>Arial</vt:lpstr>
      <vt:lpstr>Calibri</vt:lpstr>
      <vt:lpstr>Century Schoolbook</vt:lpstr>
      <vt:lpstr>nimbus-sans</vt:lpstr>
      <vt:lpstr>Symbol</vt:lpstr>
      <vt:lpstr>Times New Roman</vt:lpstr>
      <vt:lpstr>Wingdings</vt:lpstr>
      <vt:lpstr>Wingdings 2</vt:lpstr>
      <vt:lpstr>Oriel</vt:lpstr>
      <vt:lpstr>Parkinson’s Disease </vt:lpstr>
      <vt:lpstr>Topics to be discussed </vt:lpstr>
      <vt:lpstr>Definition </vt:lpstr>
      <vt:lpstr>Epidemiology </vt:lpstr>
      <vt:lpstr>Prevalence of Parkinson’s Disease </vt:lpstr>
      <vt:lpstr>PowerPoint Presentation</vt:lpstr>
      <vt:lpstr>Etiology </vt:lpstr>
      <vt:lpstr>Risk Factor </vt:lpstr>
      <vt:lpstr>Types </vt:lpstr>
      <vt:lpstr>Signs and symptoms</vt:lpstr>
      <vt:lpstr>Signs and Symptoms (SSS) </vt:lpstr>
      <vt:lpstr>PowerPoint Presentation</vt:lpstr>
      <vt:lpstr>Pathophysiology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vt:lpstr>
      <vt:lpstr>Diagnosis </vt:lpstr>
      <vt:lpstr>Diagnosis </vt:lpstr>
      <vt:lpstr>PowerPoint Presentation</vt:lpstr>
      <vt:lpstr>PowerPoint Presentation</vt:lpstr>
      <vt:lpstr>Management </vt:lpstr>
      <vt:lpstr>Anti-Parkinsons Drug </vt:lpstr>
      <vt:lpstr>PowerPoint Presentation</vt:lpstr>
      <vt:lpstr>PowerPoint Presentation</vt:lpstr>
      <vt:lpstr>PowerPoint Presentation</vt:lpstr>
      <vt:lpstr>PowerPoint Presentation</vt:lpstr>
      <vt:lpstr>Levodopa </vt:lpstr>
      <vt:lpstr>Carbidopa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Surgery </vt:lpstr>
      <vt:lpstr>PowerPoint Presentation</vt:lpstr>
      <vt:lpstr>PowerPoint Presentation</vt:lpstr>
      <vt:lpstr>Non- Pharmacological Treatment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Windows User</cp:lastModifiedBy>
  <cp:revision>45</cp:revision>
  <dcterms:created xsi:type="dcterms:W3CDTF">2014-02-24T11:06:03Z</dcterms:created>
  <dcterms:modified xsi:type="dcterms:W3CDTF">2016-01-31T18:42:01Z</dcterms:modified>
</cp:coreProperties>
</file>