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354" r:id="rId3"/>
    <p:sldId id="262" r:id="rId4"/>
    <p:sldId id="312" r:id="rId5"/>
    <p:sldId id="290" r:id="rId6"/>
    <p:sldId id="284" r:id="rId7"/>
    <p:sldId id="291" r:id="rId8"/>
    <p:sldId id="286" r:id="rId9"/>
    <p:sldId id="287" r:id="rId10"/>
    <p:sldId id="339" r:id="rId11"/>
    <p:sldId id="344" r:id="rId12"/>
    <p:sldId id="340" r:id="rId13"/>
    <p:sldId id="341" r:id="rId14"/>
    <p:sldId id="343" r:id="rId15"/>
    <p:sldId id="342" r:id="rId16"/>
    <p:sldId id="288" r:id="rId17"/>
    <p:sldId id="289" r:id="rId18"/>
    <p:sldId id="277" r:id="rId19"/>
    <p:sldId id="278" r:id="rId20"/>
    <p:sldId id="280" r:id="rId21"/>
    <p:sldId id="298" r:id="rId22"/>
    <p:sldId id="299" r:id="rId23"/>
    <p:sldId id="355" r:id="rId24"/>
    <p:sldId id="332" r:id="rId25"/>
    <p:sldId id="300" r:id="rId26"/>
    <p:sldId id="301" r:id="rId27"/>
    <p:sldId id="337" r:id="rId28"/>
    <p:sldId id="338" r:id="rId29"/>
    <p:sldId id="304" r:id="rId30"/>
    <p:sldId id="335" r:id="rId31"/>
    <p:sldId id="336" r:id="rId32"/>
    <p:sldId id="351" r:id="rId33"/>
    <p:sldId id="352" r:id="rId34"/>
    <p:sldId id="308" r:id="rId35"/>
    <p:sldId id="310" r:id="rId36"/>
    <p:sldId id="353" r:id="rId37"/>
    <p:sldId id="311" r:id="rId38"/>
    <p:sldId id="313" r:id="rId39"/>
    <p:sldId id="350" r:id="rId40"/>
    <p:sldId id="314" r:id="rId41"/>
    <p:sldId id="315" r:id="rId42"/>
    <p:sldId id="316" r:id="rId43"/>
    <p:sldId id="318" r:id="rId44"/>
    <p:sldId id="317" r:id="rId45"/>
    <p:sldId id="319" r:id="rId46"/>
    <p:sldId id="320" r:id="rId47"/>
    <p:sldId id="321" r:id="rId48"/>
    <p:sldId id="322" r:id="rId49"/>
    <p:sldId id="323" r:id="rId50"/>
    <p:sldId id="324" r:id="rId51"/>
    <p:sldId id="325" r:id="rId52"/>
    <p:sldId id="326" r:id="rId53"/>
    <p:sldId id="327" r:id="rId54"/>
    <p:sldId id="328" r:id="rId55"/>
    <p:sldId id="329" r:id="rId56"/>
    <p:sldId id="331" r:id="rId57"/>
    <p:sldId id="330" r:id="rId58"/>
    <p:sldId id="258" r:id="rId59"/>
    <p:sldId id="295" r:id="rId60"/>
    <p:sldId id="294" r:id="rId61"/>
    <p:sldId id="292" r:id="rId62"/>
    <p:sldId id="293" r:id="rId63"/>
    <p:sldId id="296" r:id="rId64"/>
    <p:sldId id="345" r:id="rId65"/>
    <p:sldId id="346" r:id="rId66"/>
    <p:sldId id="347" r:id="rId67"/>
    <p:sldId id="348" r:id="rId68"/>
    <p:sldId id="356" r:id="rId69"/>
    <p:sldId id="349" r:id="rId70"/>
    <p:sldId id="357" r:id="rId71"/>
    <p:sldId id="29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726"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3935700566186"/>
          <c:y val="1.6241881529514727E-2"/>
          <c:w val="0.83020892966266358"/>
          <c:h val="0.75183174451109536"/>
        </c:manualLayout>
      </c:layout>
      <c:barChart>
        <c:barDir val="col"/>
        <c:grouping val="clustered"/>
        <c:varyColors val="0"/>
        <c:ser>
          <c:idx val="0"/>
          <c:order val="0"/>
          <c:tx>
            <c:strRef>
              <c:f>Sheet1!$B$1</c:f>
              <c:strCache>
                <c:ptCount val="1"/>
                <c:pt idx="0">
                  <c:v>Amylase volume</c:v>
                </c:pt>
              </c:strCache>
            </c:strRef>
          </c:tx>
          <c:spPr>
            <a:solidFill>
              <a:srgbClr val="837C31"/>
            </a:solidFill>
            <a:ln w="9525">
              <a:noFill/>
            </a:ln>
          </c:spPr>
          <c:invertIfNegative val="0"/>
          <c:dLbls>
            <c:dLbl>
              <c:idx val="0"/>
              <c:layout/>
              <c:tx>
                <c:rich>
                  <a:bodyPr/>
                  <a:lstStyle/>
                  <a:p>
                    <a:r>
                      <a:rPr lang="en-US" sz="1400" dirty="0" smtClean="0">
                        <a:solidFill>
                          <a:schemeClr val="tx1"/>
                        </a:solidFill>
                        <a:latin typeface="Calibri" pitchFamily="34" charset="0"/>
                      </a:rPr>
                      <a:t>2478</a:t>
                    </a:r>
                    <a:endParaRPr lang="en-US" sz="1400" dirty="0">
                      <a:solidFill>
                        <a:schemeClr val="tx1"/>
                      </a:solidFill>
                      <a:latin typeface="Calibri" pitchFamily="34" charset="0"/>
                    </a:endParaRPr>
                  </a:p>
                </c:rich>
              </c:tx>
              <c:showLegendKey val="0"/>
              <c:showVal val="1"/>
              <c:showCatName val="0"/>
              <c:showSerName val="0"/>
              <c:showPercent val="0"/>
              <c:showBubbleSize val="0"/>
            </c:dLbl>
            <c:dLbl>
              <c:idx val="1"/>
              <c:layout/>
              <c:tx>
                <c:rich>
                  <a:bodyPr/>
                  <a:lstStyle/>
                  <a:p>
                    <a:r>
                      <a:rPr lang="en-US" sz="1400" dirty="0" smtClean="0">
                        <a:solidFill>
                          <a:schemeClr val="tx1"/>
                        </a:solidFill>
                        <a:latin typeface="Calibri" pitchFamily="34" charset="0"/>
                      </a:rPr>
                      <a:t>435</a:t>
                    </a:r>
                    <a:endParaRPr lang="en-US" sz="1400" dirty="0">
                      <a:solidFill>
                        <a:schemeClr val="tx1"/>
                      </a:solidFill>
                      <a:latin typeface="Calibri" pitchFamily="34" charset="0"/>
                    </a:endParaRPr>
                  </a:p>
                </c:rich>
              </c:tx>
              <c:showLegendKey val="0"/>
              <c:showVal val="1"/>
              <c:showCatName val="0"/>
              <c:showSerName val="0"/>
              <c:showPercent val="0"/>
              <c:showBubbleSize val="0"/>
            </c:dLbl>
            <c:txPr>
              <a:bodyPr/>
              <a:lstStyle/>
              <a:p>
                <a:pPr>
                  <a:defRPr sz="1400">
                    <a:solidFill>
                      <a:schemeClr val="tx1"/>
                    </a:solidFill>
                    <a:latin typeface="Calibri" pitchFamily="34" charset="0"/>
                  </a:defRPr>
                </a:pPr>
                <a:endParaRPr lang="en-US"/>
              </a:p>
            </c:txPr>
            <c:showLegendKey val="0"/>
            <c:showVal val="1"/>
            <c:showCatName val="0"/>
            <c:showSerName val="0"/>
            <c:showPercent val="0"/>
            <c:showBubbleSize val="0"/>
            <c:showLeaderLines val="0"/>
          </c:dLbls>
          <c:cat>
            <c:numRef>
              <c:f>Sheet1!$A$2:$A$8</c:f>
              <c:numCache>
                <c:formatCode>m/d/yyyy</c:formatCode>
                <c:ptCount val="7"/>
                <c:pt idx="0">
                  <c:v>42646</c:v>
                </c:pt>
                <c:pt idx="1">
                  <c:v>42648</c:v>
                </c:pt>
                <c:pt idx="2">
                  <c:v>42650</c:v>
                </c:pt>
                <c:pt idx="3">
                  <c:v>42652</c:v>
                </c:pt>
                <c:pt idx="4">
                  <c:v>42657</c:v>
                </c:pt>
                <c:pt idx="5">
                  <c:v>42660</c:v>
                </c:pt>
              </c:numCache>
            </c:numRef>
          </c:cat>
          <c:val>
            <c:numRef>
              <c:f>Sheet1!$B$2:$B$8</c:f>
              <c:numCache>
                <c:formatCode>General</c:formatCode>
                <c:ptCount val="7"/>
                <c:pt idx="0">
                  <c:v>2478</c:v>
                </c:pt>
                <c:pt idx="1">
                  <c:v>435</c:v>
                </c:pt>
                <c:pt idx="2">
                  <c:v>381</c:v>
                </c:pt>
                <c:pt idx="3">
                  <c:v>239</c:v>
                </c:pt>
                <c:pt idx="4">
                  <c:v>384</c:v>
                </c:pt>
                <c:pt idx="5">
                  <c:v>119</c:v>
                </c:pt>
              </c:numCache>
            </c:numRef>
          </c:val>
        </c:ser>
        <c:dLbls>
          <c:showLegendKey val="0"/>
          <c:showVal val="0"/>
          <c:showCatName val="0"/>
          <c:showSerName val="0"/>
          <c:showPercent val="0"/>
          <c:showBubbleSize val="0"/>
        </c:dLbls>
        <c:gapWidth val="150"/>
        <c:axId val="146945152"/>
        <c:axId val="146946688"/>
      </c:barChart>
      <c:dateAx>
        <c:axId val="146945152"/>
        <c:scaling>
          <c:orientation val="minMax"/>
        </c:scaling>
        <c:delete val="0"/>
        <c:axPos val="b"/>
        <c:numFmt formatCode="m/d/yyyy" sourceLinked="1"/>
        <c:majorTickMark val="out"/>
        <c:minorTickMark val="none"/>
        <c:tickLblPos val="nextTo"/>
        <c:spPr>
          <a:solidFill>
            <a:srgbClr val="FFFFFF">
              <a:alpha val="0"/>
            </a:srgbClr>
          </a:solidFill>
          <a:ln w="9525">
            <a:solidFill>
              <a:srgbClr val="808080"/>
            </a:solidFill>
            <a:prstDash val="solid"/>
          </a:ln>
        </c:spPr>
        <c:txPr>
          <a:bodyPr/>
          <a:lstStyle/>
          <a:p>
            <a:pPr>
              <a:defRPr sz="1400" baseline="0">
                <a:solidFill>
                  <a:schemeClr val="tx1"/>
                </a:solidFill>
                <a:latin typeface="Calibri" pitchFamily="34" charset="0"/>
              </a:defRPr>
            </a:pPr>
            <a:endParaRPr lang="en-US"/>
          </a:p>
        </c:txPr>
        <c:crossAx val="146946688"/>
        <c:crosses val="autoZero"/>
        <c:auto val="1"/>
        <c:lblOffset val="100"/>
        <c:baseTimeUnit val="days"/>
      </c:dateAx>
      <c:valAx>
        <c:axId val="146946688"/>
        <c:scaling>
          <c:orientation val="minMax"/>
        </c:scaling>
        <c:delete val="0"/>
        <c:axPos val="l"/>
        <c:majorGridlines/>
        <c:numFmt formatCode="General" sourceLinked="1"/>
        <c:majorTickMark val="out"/>
        <c:minorTickMark val="none"/>
        <c:tickLblPos val="nextTo"/>
        <c:spPr>
          <a:solidFill>
            <a:srgbClr val="FFFFFF">
              <a:alpha val="0"/>
            </a:srgbClr>
          </a:solidFill>
          <a:ln w="9525">
            <a:solidFill>
              <a:srgbClr val="808080"/>
            </a:solidFill>
            <a:prstDash val="solid"/>
          </a:ln>
        </c:spPr>
        <c:txPr>
          <a:bodyPr/>
          <a:lstStyle/>
          <a:p>
            <a:pPr>
              <a:defRPr>
                <a:solidFill>
                  <a:schemeClr val="bg1"/>
                </a:solidFill>
              </a:defRPr>
            </a:pPr>
            <a:endParaRPr lang="en-US"/>
          </a:p>
        </c:txPr>
        <c:crossAx val="146945152"/>
        <c:crosses val="autoZero"/>
        <c:crossBetween val="between"/>
      </c:valAx>
      <c:spPr>
        <a:solidFill>
          <a:srgbClr val="FFFFFF"/>
        </a:solidFill>
        <a:ln w="9525">
          <a:noFill/>
        </a:ln>
      </c:spPr>
    </c:plotArea>
    <c:legend>
      <c:legendPos val="r"/>
      <c:layout/>
      <c:overlay val="0"/>
      <c:spPr>
        <a:noFill/>
        <a:ln w="9525">
          <a:solidFill>
            <a:srgbClr val="FFFFFF">
              <a:alpha val="0"/>
            </a:srgbClr>
          </a:solidFill>
          <a:prstDash val="solid"/>
        </a:ln>
      </c:spPr>
      <c:txPr>
        <a:bodyPr/>
        <a:lstStyle/>
        <a:p>
          <a:pPr>
            <a:defRPr sz="1400"/>
          </a:pPr>
          <a:endParaRPr lang="en-US"/>
        </a:p>
      </c:txPr>
    </c:legend>
    <c:plotVisOnly val="1"/>
    <c:dispBlanksAs val="gap"/>
    <c:showDLblsOverMax val="0"/>
  </c:chart>
  <c:spPr>
    <a:solidFill>
      <a:srgbClr val="FFFFFF"/>
    </a:solidFill>
    <a:ln w="9525">
      <a:solidFill>
        <a:srgbClr val="898989"/>
      </a:solidFill>
      <a:prstDash val="solid"/>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45687374511103"/>
          <c:y val="3.489170692921504E-2"/>
          <c:w val="0.75694717349479301"/>
          <c:h val="0.71666474523773827"/>
        </c:manualLayout>
      </c:layout>
      <c:barChart>
        <c:barDir val="col"/>
        <c:grouping val="clustered"/>
        <c:varyColors val="0"/>
        <c:ser>
          <c:idx val="0"/>
          <c:order val="0"/>
          <c:tx>
            <c:strRef>
              <c:f>Sheet1!$B$1</c:f>
              <c:strCache>
                <c:ptCount val="1"/>
                <c:pt idx="0">
                  <c:v>Lipase volume</c:v>
                </c:pt>
              </c:strCache>
            </c:strRef>
          </c:tx>
          <c:spPr>
            <a:solidFill>
              <a:srgbClr val="837C31"/>
            </a:solidFill>
            <a:ln w="9525">
              <a:noFill/>
            </a:ln>
          </c:spPr>
          <c:invertIfNegative val="0"/>
          <c:dLbls>
            <c:txPr>
              <a:bodyPr/>
              <a:lstStyle/>
              <a:p>
                <a:pPr>
                  <a:defRPr sz="1400">
                    <a:solidFill>
                      <a:schemeClr val="tx1"/>
                    </a:solidFill>
                    <a:latin typeface="Calibri" pitchFamily="34" charset="0"/>
                  </a:defRPr>
                </a:pPr>
                <a:endParaRPr lang="en-US"/>
              </a:p>
            </c:txPr>
            <c:showLegendKey val="0"/>
            <c:showVal val="1"/>
            <c:showCatName val="0"/>
            <c:showSerName val="0"/>
            <c:showPercent val="0"/>
            <c:showBubbleSize val="0"/>
            <c:showLeaderLines val="0"/>
          </c:dLbls>
          <c:cat>
            <c:numRef>
              <c:f>Sheet1!$A$2:$A$6</c:f>
              <c:numCache>
                <c:formatCode>m/d/yyyy</c:formatCode>
                <c:ptCount val="5"/>
                <c:pt idx="0">
                  <c:v>42646</c:v>
                </c:pt>
                <c:pt idx="1">
                  <c:v>42648</c:v>
                </c:pt>
                <c:pt idx="2">
                  <c:v>42650</c:v>
                </c:pt>
                <c:pt idx="3">
                  <c:v>42652</c:v>
                </c:pt>
                <c:pt idx="4">
                  <c:v>42657</c:v>
                </c:pt>
              </c:numCache>
            </c:numRef>
          </c:cat>
          <c:val>
            <c:numRef>
              <c:f>Sheet1!$B$2:$B$6</c:f>
              <c:numCache>
                <c:formatCode>General</c:formatCode>
                <c:ptCount val="5"/>
                <c:pt idx="0">
                  <c:v>133</c:v>
                </c:pt>
                <c:pt idx="1">
                  <c:v>27</c:v>
                </c:pt>
                <c:pt idx="2">
                  <c:v>27</c:v>
                </c:pt>
                <c:pt idx="3">
                  <c:v>21</c:v>
                </c:pt>
                <c:pt idx="4">
                  <c:v>27</c:v>
                </c:pt>
              </c:numCache>
            </c:numRef>
          </c:val>
        </c:ser>
        <c:dLbls>
          <c:showLegendKey val="0"/>
          <c:showVal val="0"/>
          <c:showCatName val="0"/>
          <c:showSerName val="0"/>
          <c:showPercent val="0"/>
          <c:showBubbleSize val="0"/>
        </c:dLbls>
        <c:gapWidth val="150"/>
        <c:axId val="146909440"/>
        <c:axId val="146911232"/>
      </c:barChart>
      <c:dateAx>
        <c:axId val="146909440"/>
        <c:scaling>
          <c:orientation val="minMax"/>
          <c:max val="42660"/>
        </c:scaling>
        <c:delete val="0"/>
        <c:axPos val="b"/>
        <c:numFmt formatCode="m/d/yyyy" sourceLinked="1"/>
        <c:majorTickMark val="out"/>
        <c:minorTickMark val="none"/>
        <c:tickLblPos val="nextTo"/>
        <c:spPr>
          <a:solidFill>
            <a:srgbClr val="FFFFFF">
              <a:alpha val="0"/>
            </a:srgbClr>
          </a:solidFill>
          <a:ln w="9525">
            <a:solidFill>
              <a:srgbClr val="808080"/>
            </a:solidFill>
            <a:prstDash val="solid"/>
          </a:ln>
        </c:spPr>
        <c:txPr>
          <a:bodyPr/>
          <a:lstStyle/>
          <a:p>
            <a:pPr>
              <a:defRPr sz="1400">
                <a:solidFill>
                  <a:schemeClr val="tx1"/>
                </a:solidFill>
                <a:latin typeface="Calibri" pitchFamily="34" charset="0"/>
              </a:defRPr>
            </a:pPr>
            <a:endParaRPr lang="en-US"/>
          </a:p>
        </c:txPr>
        <c:crossAx val="146911232"/>
        <c:crosses val="autoZero"/>
        <c:auto val="1"/>
        <c:lblOffset val="100"/>
        <c:baseTimeUnit val="days"/>
      </c:dateAx>
      <c:valAx>
        <c:axId val="146911232"/>
        <c:scaling>
          <c:orientation val="minMax"/>
        </c:scaling>
        <c:delete val="0"/>
        <c:axPos val="l"/>
        <c:majorGridlines/>
        <c:numFmt formatCode="General" sourceLinked="1"/>
        <c:majorTickMark val="out"/>
        <c:minorTickMark val="none"/>
        <c:tickLblPos val="nextTo"/>
        <c:spPr>
          <a:solidFill>
            <a:srgbClr val="FFFFFF">
              <a:alpha val="0"/>
            </a:srgbClr>
          </a:solidFill>
          <a:ln w="9525">
            <a:solidFill>
              <a:srgbClr val="808080"/>
            </a:solidFill>
            <a:prstDash val="solid"/>
          </a:ln>
        </c:spPr>
        <c:txPr>
          <a:bodyPr/>
          <a:lstStyle/>
          <a:p>
            <a:pPr>
              <a:defRPr sz="1400">
                <a:solidFill>
                  <a:schemeClr val="tx1"/>
                </a:solidFill>
                <a:latin typeface="Calibri" pitchFamily="34" charset="0"/>
              </a:defRPr>
            </a:pPr>
            <a:endParaRPr lang="en-US"/>
          </a:p>
        </c:txPr>
        <c:crossAx val="146909440"/>
        <c:crosses val="autoZero"/>
        <c:crossBetween val="between"/>
      </c:valAx>
      <c:spPr>
        <a:solidFill>
          <a:srgbClr val="FFFFFF"/>
        </a:solidFill>
        <a:ln w="9525">
          <a:noFill/>
        </a:ln>
      </c:spPr>
    </c:plotArea>
    <c:legend>
      <c:legendPos val="r"/>
      <c:legendEntry>
        <c:idx val="0"/>
        <c:txPr>
          <a:bodyPr/>
          <a:lstStyle/>
          <a:p>
            <a:pPr>
              <a:defRPr sz="1400">
                <a:latin typeface="+mn-lt"/>
              </a:defRPr>
            </a:pPr>
            <a:endParaRPr lang="en-US"/>
          </a:p>
        </c:txPr>
      </c:legendEntry>
      <c:layout>
        <c:manualLayout>
          <c:xMode val="edge"/>
          <c:yMode val="edge"/>
          <c:x val="0.82974707676045334"/>
          <c:y val="0.37624550215612529"/>
          <c:w val="0.16096467148843141"/>
          <c:h val="0.14704511433752404"/>
        </c:manualLayout>
      </c:layout>
      <c:overlay val="0"/>
      <c:spPr>
        <a:noFill/>
        <a:ln w="9525">
          <a:solidFill>
            <a:srgbClr val="FFFFFF">
              <a:alpha val="0"/>
            </a:srgbClr>
          </a:solidFill>
          <a:prstDash val="solid"/>
        </a:ln>
      </c:spPr>
    </c:legend>
    <c:plotVisOnly val="1"/>
    <c:dispBlanksAs val="gap"/>
    <c:showDLblsOverMax val="0"/>
  </c:chart>
  <c:spPr>
    <a:solidFill>
      <a:srgbClr val="FFFFFF"/>
    </a:solidFill>
    <a:ln w="9525">
      <a:solidFill>
        <a:srgbClr val="898989"/>
      </a:solidFill>
      <a:prstDash val="solid"/>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0.06286</cdr:x>
      <cdr:y>0.10294</cdr:y>
    </cdr:from>
    <cdr:to>
      <cdr:x>0.10776</cdr:x>
      <cdr:y>0.27647</cdr:y>
    </cdr:to>
    <cdr:sp macro="" textlink="">
      <cdr:nvSpPr>
        <cdr:cNvPr id="5" name="TextBox 4"/>
        <cdr:cNvSpPr txBox="1"/>
      </cdr:nvSpPr>
      <cdr:spPr>
        <a:xfrm xmlns:a="http://schemas.openxmlformats.org/drawingml/2006/main">
          <a:off x="500066" y="500066"/>
          <a:ext cx="357190" cy="84296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Calibri" pitchFamily="34" charset="0"/>
            </a:rPr>
            <a:t>2500</a:t>
          </a:r>
          <a:endParaRPr lang="en-US" sz="1400" dirty="0">
            <a:latin typeface="Calibri" pitchFamily="34" charset="0"/>
          </a:endParaRPr>
        </a:p>
      </cdr:txBody>
    </cdr:sp>
  </cdr:relSizeAnchor>
  <cdr:relSizeAnchor xmlns:cdr="http://schemas.openxmlformats.org/drawingml/2006/chartDrawing">
    <cdr:from>
      <cdr:x>0.06286</cdr:x>
      <cdr:y>0.2353</cdr:y>
    </cdr:from>
    <cdr:to>
      <cdr:x>0.1778</cdr:x>
      <cdr:y>0.42353</cdr:y>
    </cdr:to>
    <cdr:sp macro="" textlink="">
      <cdr:nvSpPr>
        <cdr:cNvPr id="6" name="TextBox 5"/>
        <cdr:cNvSpPr txBox="1"/>
      </cdr:nvSpPr>
      <cdr:spPr>
        <a:xfrm xmlns:a="http://schemas.openxmlformats.org/drawingml/2006/main">
          <a:off x="500066" y="1143008"/>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Calibri" pitchFamily="34" charset="0"/>
            </a:rPr>
            <a:t>2000</a:t>
          </a:r>
          <a:endParaRPr lang="en-US" sz="1400" dirty="0">
            <a:latin typeface="Calibri" pitchFamily="34" charset="0"/>
          </a:endParaRPr>
        </a:p>
      </cdr:txBody>
    </cdr:sp>
  </cdr:relSizeAnchor>
  <cdr:relSizeAnchor xmlns:cdr="http://schemas.openxmlformats.org/drawingml/2006/chartDrawing">
    <cdr:from>
      <cdr:x>0.06286</cdr:x>
      <cdr:y>0.38236</cdr:y>
    </cdr:from>
    <cdr:to>
      <cdr:x>0.1778</cdr:x>
      <cdr:y>0.57059</cdr:y>
    </cdr:to>
    <cdr:sp macro="" textlink="">
      <cdr:nvSpPr>
        <cdr:cNvPr id="7" name="TextBox 6"/>
        <cdr:cNvSpPr txBox="1"/>
      </cdr:nvSpPr>
      <cdr:spPr>
        <a:xfrm xmlns:a="http://schemas.openxmlformats.org/drawingml/2006/main">
          <a:off x="500066" y="1857388"/>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Calibri" pitchFamily="34" charset="0"/>
            </a:rPr>
            <a:t>1500</a:t>
          </a:r>
          <a:endParaRPr lang="en-US" sz="1400" dirty="0">
            <a:latin typeface="Calibri" pitchFamily="34" charset="0"/>
          </a:endParaRPr>
        </a:p>
      </cdr:txBody>
    </cdr:sp>
  </cdr:relSizeAnchor>
  <cdr:relSizeAnchor xmlns:cdr="http://schemas.openxmlformats.org/drawingml/2006/chartDrawing">
    <cdr:from>
      <cdr:x>0.06286</cdr:x>
      <cdr:y>0.51471</cdr:y>
    </cdr:from>
    <cdr:to>
      <cdr:x>0.1778</cdr:x>
      <cdr:y>0.70294</cdr:y>
    </cdr:to>
    <cdr:sp macro="" textlink="">
      <cdr:nvSpPr>
        <cdr:cNvPr id="8" name="TextBox 7"/>
        <cdr:cNvSpPr txBox="1"/>
      </cdr:nvSpPr>
      <cdr:spPr>
        <a:xfrm xmlns:a="http://schemas.openxmlformats.org/drawingml/2006/main">
          <a:off x="500066" y="250033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Calibri" pitchFamily="34" charset="0"/>
            </a:rPr>
            <a:t>1000</a:t>
          </a:r>
          <a:endParaRPr lang="en-US" sz="1400" dirty="0">
            <a:latin typeface="Calibri" pitchFamily="34" charset="0"/>
          </a:endParaRPr>
        </a:p>
      </cdr:txBody>
    </cdr:sp>
  </cdr:relSizeAnchor>
  <cdr:relSizeAnchor xmlns:cdr="http://schemas.openxmlformats.org/drawingml/2006/chartDrawing">
    <cdr:from>
      <cdr:x>0.07184</cdr:x>
      <cdr:y>0.66177</cdr:y>
    </cdr:from>
    <cdr:to>
      <cdr:x>0.18678</cdr:x>
      <cdr:y>0.85</cdr:y>
    </cdr:to>
    <cdr:sp macro="" textlink="">
      <cdr:nvSpPr>
        <cdr:cNvPr id="9" name="TextBox 8"/>
        <cdr:cNvSpPr txBox="1"/>
      </cdr:nvSpPr>
      <cdr:spPr>
        <a:xfrm xmlns:a="http://schemas.openxmlformats.org/drawingml/2006/main">
          <a:off x="571504" y="321471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Calibri" pitchFamily="34" charset="0"/>
            </a:rPr>
            <a:t>500</a:t>
          </a:r>
          <a:endParaRPr lang="en-US" sz="1400" dirty="0">
            <a:latin typeface="Calibri" pitchFamily="34" charset="0"/>
          </a:endParaRPr>
        </a:p>
      </cdr:txBody>
    </cdr:sp>
  </cdr:relSizeAnchor>
  <cdr:relSizeAnchor xmlns:cdr="http://schemas.openxmlformats.org/drawingml/2006/chartDrawing">
    <cdr:from>
      <cdr:x>0.01796</cdr:x>
      <cdr:y>0</cdr:y>
    </cdr:from>
    <cdr:to>
      <cdr:x>0.05388</cdr:x>
      <cdr:y>1</cdr:y>
    </cdr:to>
    <cdr:sp macro="" textlink="">
      <cdr:nvSpPr>
        <cdr:cNvPr id="11" name="TextBox 10"/>
        <cdr:cNvSpPr txBox="1"/>
      </cdr:nvSpPr>
      <cdr:spPr>
        <a:xfrm xmlns:a="http://schemas.openxmlformats.org/drawingml/2006/main" rot="16200000">
          <a:off x="-2143123" y="2000247"/>
          <a:ext cx="4857750"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smtClean="0">
              <a:latin typeface="Calibri" pitchFamily="34" charset="0"/>
            </a:rPr>
            <a:t>       LEVEL OF AMYLASE IN BLOOD (SERUM,PLASMA)  IN  U/L</a:t>
          </a:r>
          <a:endParaRPr lang="en-US" sz="1600" dirty="0">
            <a:latin typeface="Calibri" pitchFamily="34" charset="0"/>
          </a:endParaRPr>
        </a:p>
      </cdr:txBody>
    </cdr:sp>
  </cdr:relSizeAnchor>
  <cdr:relSizeAnchor xmlns:cdr="http://schemas.openxmlformats.org/drawingml/2006/chartDrawing">
    <cdr:from>
      <cdr:x>0.25</cdr:x>
      <cdr:y>0.92648</cdr:y>
    </cdr:from>
    <cdr:to>
      <cdr:x>0.84268</cdr:x>
      <cdr:y>1</cdr:y>
    </cdr:to>
    <cdr:sp macro="" textlink="">
      <cdr:nvSpPr>
        <cdr:cNvPr id="13" name="TextBox 12"/>
        <cdr:cNvSpPr txBox="1"/>
      </cdr:nvSpPr>
      <cdr:spPr>
        <a:xfrm xmlns:a="http://schemas.openxmlformats.org/drawingml/2006/main">
          <a:off x="2071702" y="4857784"/>
          <a:ext cx="4911397" cy="38342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smtClean="0">
              <a:latin typeface="Calibri" pitchFamily="34" charset="0"/>
            </a:rPr>
            <a:t>                                   DATE OF TEST</a:t>
          </a:r>
          <a:endParaRPr lang="en-US" sz="1600" dirty="0">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0.04354</cdr:x>
      <cdr:y>0.78246</cdr:y>
    </cdr:to>
    <cdr:sp macro="" textlink="">
      <cdr:nvSpPr>
        <cdr:cNvPr id="2" name="TextBox 1"/>
        <cdr:cNvSpPr txBox="1"/>
      </cdr:nvSpPr>
      <cdr:spPr>
        <a:xfrm xmlns:a="http://schemas.openxmlformats.org/drawingml/2006/main" rot="16200000">
          <a:off x="-1821670" y="1668303"/>
          <a:ext cx="3857652"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600" dirty="0" smtClean="0">
              <a:solidFill>
                <a:schemeClr val="tx1"/>
              </a:solidFill>
              <a:latin typeface="Calibri" pitchFamily="34" charset="0"/>
            </a:rPr>
            <a:t>LEVEL OF LIPASE IN BLOOD(SERUM,PLASMA)</a:t>
          </a:r>
          <a:endParaRPr lang="en-US" sz="1600" dirty="0">
            <a:solidFill>
              <a:schemeClr val="tx1"/>
            </a:solidFill>
            <a:latin typeface="Calibri" pitchFamily="34" charset="0"/>
          </a:endParaRPr>
        </a:p>
      </cdr:txBody>
    </cdr:sp>
  </cdr:relSizeAnchor>
  <cdr:relSizeAnchor xmlns:cdr="http://schemas.openxmlformats.org/drawingml/2006/chartDrawing">
    <cdr:from>
      <cdr:x>0.82956</cdr:x>
      <cdr:y>0.68326</cdr:y>
    </cdr:from>
    <cdr:to>
      <cdr:x>0.84698</cdr:x>
      <cdr:y>0.75572</cdr:y>
    </cdr:to>
    <cdr:sp macro="" textlink="">
      <cdr:nvSpPr>
        <cdr:cNvPr id="3" name="Rectangle 2"/>
        <cdr:cNvSpPr/>
      </cdr:nvSpPr>
      <cdr:spPr>
        <a:xfrm xmlns:a="http://schemas.openxmlformats.org/drawingml/2006/main">
          <a:off x="6805641" y="3451860"/>
          <a:ext cx="142912" cy="366073"/>
        </a:xfrm>
        <a:prstGeom xmlns:a="http://schemas.openxmlformats.org/drawingml/2006/main" prst="rect">
          <a:avLst/>
        </a:prstGeom>
        <a:solidFill xmlns:a="http://schemas.openxmlformats.org/drawingml/2006/main">
          <a:schemeClr val="bg2">
            <a:lumMod val="50000"/>
          </a:schemeClr>
        </a:solidFill>
        <a:ln xmlns:a="http://schemas.openxmlformats.org/drawingml/2006/main">
          <a:solidFill>
            <a:schemeClr val="bg2">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dirty="0">
            <a:solidFill>
              <a:schemeClr val="bg1"/>
            </a:solidFill>
          </a:endParaRPr>
        </a:p>
      </cdr:txBody>
    </cdr:sp>
  </cdr:relSizeAnchor>
  <cdr:relSizeAnchor xmlns:cdr="http://schemas.openxmlformats.org/drawingml/2006/chartDrawing">
    <cdr:from>
      <cdr:x>0.81853</cdr:x>
      <cdr:y>0.62293</cdr:y>
    </cdr:from>
    <cdr:to>
      <cdr:x>0.86207</cdr:x>
      <cdr:y>0.69339</cdr:y>
    </cdr:to>
    <cdr:sp macro="" textlink="">
      <cdr:nvSpPr>
        <cdr:cNvPr id="4" name="TextBox 3"/>
        <cdr:cNvSpPr txBox="1"/>
      </cdr:nvSpPr>
      <cdr:spPr>
        <a:xfrm xmlns:a="http://schemas.openxmlformats.org/drawingml/2006/main">
          <a:off x="6715148" y="3147060"/>
          <a:ext cx="357198" cy="35598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Calibri" pitchFamily="34" charset="0"/>
            </a:rPr>
            <a:t>12</a:t>
          </a:r>
          <a:endParaRPr lang="en-US" sz="1400" dirty="0">
            <a:latin typeface="Calibri"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89CCE-95BF-47E7-BC05-202B4F8F1172}" type="datetimeFigureOut">
              <a:rPr lang="en-US" smtClean="0"/>
              <a:pPr/>
              <a:t>11/22/2016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351A4-0C87-49FC-88C6-6491ACB2F971}" type="slidenum">
              <a:rPr lang="en-US" smtClean="0"/>
              <a:pPr/>
              <a:t>‹#›</a:t>
            </a:fld>
            <a:endParaRPr lang="en-US" dirty="0"/>
          </a:p>
        </p:txBody>
      </p:sp>
    </p:spTree>
    <p:extLst>
      <p:ext uri="{BB962C8B-B14F-4D97-AF65-F5344CB8AC3E}">
        <p14:creationId xmlns:p14="http://schemas.microsoft.com/office/powerpoint/2010/main" val="273880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9C8487-246B-4B57-841D-564CB3A72B34}"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0351A4-0C87-49FC-88C6-6491ACB2F971}" type="slidenum">
              <a:rPr lang="en-US" smtClean="0"/>
              <a:pPr/>
              <a:t>41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11/22/2016</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11/22/2016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3048000"/>
          </a:xfrm>
        </p:spPr>
        <p:txBody>
          <a:bodyPr>
            <a:noAutofit/>
          </a:bodyPr>
          <a:lstStyle/>
          <a:p>
            <a:r>
              <a:rPr lang="en-US" sz="3200" dirty="0" smtClean="0">
                <a:solidFill>
                  <a:schemeClr val="tx1"/>
                </a:solidFill>
              </a:rPr>
              <a:t>GUIDED BY:-</a:t>
            </a:r>
          </a:p>
          <a:p>
            <a:r>
              <a:rPr lang="en-US" sz="3200" dirty="0" smtClean="0">
                <a:solidFill>
                  <a:schemeClr val="tx1"/>
                </a:solidFill>
              </a:rPr>
              <a:t>DR. PIYUSH SIR</a:t>
            </a:r>
          </a:p>
          <a:p>
            <a:r>
              <a:rPr lang="en-US" sz="3200" dirty="0" smtClean="0">
                <a:solidFill>
                  <a:schemeClr val="tx1"/>
                </a:solidFill>
              </a:rPr>
              <a:t>DR. MANISHA MA’AM</a:t>
            </a:r>
            <a:endParaRPr lang="en-US" sz="3200" dirty="0">
              <a:solidFill>
                <a:schemeClr val="tx1"/>
              </a:solidFill>
            </a:endParaRPr>
          </a:p>
        </p:txBody>
      </p:sp>
      <p:sp>
        <p:nvSpPr>
          <p:cNvPr id="2" name="Title 1"/>
          <p:cNvSpPr>
            <a:spLocks noGrp="1"/>
          </p:cNvSpPr>
          <p:nvPr>
            <p:ph type="ctrTitle"/>
          </p:nvPr>
        </p:nvSpPr>
        <p:spPr>
          <a:xfrm>
            <a:off x="762000" y="1447800"/>
            <a:ext cx="7772400" cy="1470025"/>
          </a:xfrm>
        </p:spPr>
        <p:txBody>
          <a:bodyPr>
            <a:normAutofit/>
          </a:bodyPr>
          <a:lstStyle/>
          <a:p>
            <a:r>
              <a:rPr lang="en-US" sz="5400" dirty="0" smtClean="0">
                <a:solidFill>
                  <a:schemeClr val="tx1"/>
                </a:solidFill>
              </a:rPr>
              <a:t>ACUTE PANCREATITIS</a:t>
            </a:r>
            <a:endParaRPr lang="en-US" sz="5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ALT RAISED?</a:t>
            </a:r>
            <a:endParaRPr lang="en-US" sz="3200" dirty="0"/>
          </a:p>
        </p:txBody>
      </p:sp>
      <p:sp>
        <p:nvSpPr>
          <p:cNvPr id="3" name="Subtitle 2"/>
          <p:cNvSpPr>
            <a:spLocks noGrp="1"/>
          </p:cNvSpPr>
          <p:nvPr>
            <p:ph sz="quarter" idx="1"/>
          </p:nvPr>
        </p:nvSpPr>
        <p:spPr/>
        <p:txBody>
          <a:bodyPr>
            <a:normAutofit/>
          </a:bodyPr>
          <a:lstStyle/>
          <a:p>
            <a:r>
              <a:rPr lang="en-US" sz="3200" dirty="0" smtClean="0"/>
              <a:t>Bile is a yellow-green fluid that is made by liver, stores in gallbladder and passes through the common bile duct into the duodenum where it helps digest fat.</a:t>
            </a:r>
          </a:p>
          <a:p>
            <a:r>
              <a:rPr lang="en-US" sz="3200" dirty="0" smtClean="0"/>
              <a:t> The principal components of bile are cholesterol, bile salts and pigment bilirubin.</a:t>
            </a:r>
          </a:p>
          <a:p>
            <a:endParaRPr lang="en-US" sz="3200" dirty="0"/>
          </a:p>
          <a:p>
            <a:endParaRPr lang="en-US" sz="3200" dirty="0"/>
          </a:p>
        </p:txBody>
      </p:sp>
    </p:spTree>
    <p:extLst>
      <p:ext uri="{BB962C8B-B14F-4D97-AF65-F5344CB8AC3E}">
        <p14:creationId xmlns:p14="http://schemas.microsoft.com/office/powerpoint/2010/main" val="1578531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3200" dirty="0"/>
              <a:t>There is a gallstone between gallbladder and common bile duct so bile cannot pass away and go in backward direction.</a:t>
            </a:r>
          </a:p>
          <a:p>
            <a:r>
              <a:rPr lang="en-US" sz="3200" dirty="0"/>
              <a:t>Hepatocyte or liver cells are also made up from proteins, lipids and carbohydrates. The bile denatured this proteins so cells are ruptured.</a:t>
            </a:r>
          </a:p>
          <a:p>
            <a:endParaRPr lang="en-US" sz="3200" dirty="0"/>
          </a:p>
        </p:txBody>
      </p:sp>
    </p:spTree>
    <p:extLst>
      <p:ext uri="{BB962C8B-B14F-4D97-AF65-F5344CB8AC3E}">
        <p14:creationId xmlns:p14="http://schemas.microsoft.com/office/powerpoint/2010/main" val="2774658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7924800" cy="685800"/>
          </a:xfrm>
        </p:spPr>
        <p:txBody>
          <a:bodyPr>
            <a:normAutofit/>
          </a:bodyPr>
          <a:lstStyle/>
          <a:p>
            <a:r>
              <a:rPr lang="en-US" sz="3600" dirty="0" smtClean="0"/>
              <a:t>WHY BILIRUBIN </a:t>
            </a:r>
            <a:r>
              <a:rPr lang="en-US" sz="3200" dirty="0" smtClean="0"/>
              <a:t>IS NORMAL ?</a:t>
            </a:r>
            <a:endParaRPr lang="en-US" dirty="0"/>
          </a:p>
        </p:txBody>
      </p:sp>
      <p:sp>
        <p:nvSpPr>
          <p:cNvPr id="3" name="Content Placeholder 2"/>
          <p:cNvSpPr>
            <a:spLocks noGrp="1"/>
          </p:cNvSpPr>
          <p:nvPr>
            <p:ph idx="1"/>
          </p:nvPr>
        </p:nvSpPr>
        <p:spPr>
          <a:xfrm>
            <a:off x="609600" y="304800"/>
            <a:ext cx="8153400" cy="6248400"/>
          </a:xfrm>
        </p:spPr>
        <p:txBody>
          <a:bodyPr>
            <a:normAutofit/>
          </a:bodyPr>
          <a:lstStyle/>
          <a:p>
            <a:r>
              <a:rPr lang="en-US" sz="3200" dirty="0" smtClean="0"/>
              <a:t>Hepatocyte are supplied by blood vessels so ALT from these ruptured cells goes into the blood, so ALT increases in the blood.</a:t>
            </a:r>
          </a:p>
          <a:p>
            <a:pPr marL="0" indent="0">
              <a:buNone/>
            </a:pPr>
            <a:endParaRPr lang="en-US" dirty="0"/>
          </a:p>
          <a:p>
            <a:endParaRPr lang="en-US" dirty="0" smtClean="0"/>
          </a:p>
          <a:p>
            <a:r>
              <a:rPr lang="en-US" sz="3200" dirty="0" smtClean="0"/>
              <a:t>Because there is a narrow gap between gallstone and the wall of common bile duct, so small amount of bilirubin was secreted.</a:t>
            </a:r>
          </a:p>
          <a:p>
            <a:pPr marL="0" indent="0">
              <a:buNone/>
            </a:pPr>
            <a:endParaRPr lang="en-US" dirty="0"/>
          </a:p>
        </p:txBody>
      </p:sp>
    </p:spTree>
    <p:extLst>
      <p:ext uri="{BB962C8B-B14F-4D97-AF65-F5344CB8AC3E}">
        <p14:creationId xmlns:p14="http://schemas.microsoft.com/office/powerpoint/2010/main" val="2466603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ASPARTATE AMINOTRANSFERASE (AST)</a:t>
            </a:r>
            <a:endParaRPr lang="en-US" sz="3200" dirty="0"/>
          </a:p>
        </p:txBody>
      </p:sp>
      <p:sp>
        <p:nvSpPr>
          <p:cNvPr id="3" name="Content Placeholder 2"/>
          <p:cNvSpPr>
            <a:spLocks noGrp="1"/>
          </p:cNvSpPr>
          <p:nvPr>
            <p:ph idx="1"/>
          </p:nvPr>
        </p:nvSpPr>
        <p:spPr/>
        <p:txBody>
          <a:bodyPr>
            <a:noAutofit/>
          </a:bodyPr>
          <a:lstStyle/>
          <a:p>
            <a:r>
              <a:rPr lang="en-US" sz="3200" dirty="0" smtClean="0"/>
              <a:t>An aspartate aminotransferase test measures the amount of this enzyme in the blood.</a:t>
            </a:r>
          </a:p>
          <a:p>
            <a:r>
              <a:rPr lang="en-US" sz="3200" dirty="0" smtClean="0"/>
              <a:t>AST is normally found in red blood cells, liver, heart, muscle tissue, pancreas and kidneys. Low level of AST are normally found in the blood.</a:t>
            </a:r>
          </a:p>
        </p:txBody>
      </p:sp>
    </p:spTree>
    <p:extLst>
      <p:ext uri="{BB962C8B-B14F-4D97-AF65-F5344CB8AC3E}">
        <p14:creationId xmlns:p14="http://schemas.microsoft.com/office/powerpoint/2010/main" val="803517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762000"/>
            <a:ext cx="7772400" cy="5257800"/>
          </a:xfrm>
        </p:spPr>
        <p:txBody>
          <a:bodyPr anchor="ctr">
            <a:normAutofit/>
          </a:bodyPr>
          <a:lstStyle/>
          <a:p>
            <a:r>
              <a:rPr lang="en-US" sz="3200" dirty="0"/>
              <a:t>When body tissue or organ such as liver is damaged, additional </a:t>
            </a:r>
            <a:r>
              <a:rPr lang="en-US" sz="3200" dirty="0" smtClean="0"/>
              <a:t> AST </a:t>
            </a:r>
            <a:r>
              <a:rPr lang="en-US" sz="3200" dirty="0"/>
              <a:t>is released into the blood </a:t>
            </a:r>
            <a:r>
              <a:rPr lang="en-US" sz="3200" dirty="0" smtClean="0"/>
              <a:t>stream</a:t>
            </a:r>
            <a:r>
              <a:rPr lang="en-US" sz="3200" dirty="0"/>
              <a:t>.</a:t>
            </a:r>
          </a:p>
          <a:p>
            <a:r>
              <a:rPr lang="en-US" sz="3200" dirty="0"/>
              <a:t>The amount of AST in the blood is directly related to the extent of the tissue damage.</a:t>
            </a:r>
          </a:p>
          <a:p>
            <a:pPr marL="0" indent="0">
              <a:buNone/>
            </a:pPr>
            <a:endParaRPr lang="en-US" sz="3200" dirty="0"/>
          </a:p>
        </p:txBody>
      </p:sp>
    </p:spTree>
    <p:extLst>
      <p:ext uri="{BB962C8B-B14F-4D97-AF65-F5344CB8AC3E}">
        <p14:creationId xmlns:p14="http://schemas.microsoft.com/office/powerpoint/2010/main" val="146703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334000"/>
          </a:xfrm>
        </p:spPr>
        <p:txBody>
          <a:bodyPr>
            <a:normAutofit/>
          </a:bodyPr>
          <a:lstStyle/>
          <a:p>
            <a:r>
              <a:rPr lang="en-US" sz="3200" dirty="0" smtClean="0"/>
              <a:t>After severe damage, AST levels rise in 6 to 10 hours &amp; remain high for about 4 days.</a:t>
            </a:r>
          </a:p>
          <a:p>
            <a:r>
              <a:rPr lang="en-US" sz="3200" dirty="0" smtClean="0"/>
              <a:t>The AST test may be done at the same time as a test for ALT.</a:t>
            </a:r>
          </a:p>
          <a:p>
            <a:r>
              <a:rPr lang="en-US" sz="3200" dirty="0" smtClean="0"/>
              <a:t>The ratio of ALT to AST sometimes can help determine whether the liver or another organ has been damaged.</a:t>
            </a:r>
          </a:p>
          <a:p>
            <a:r>
              <a:rPr lang="en-US" sz="3200" dirty="0" smtClean="0"/>
              <a:t>Both ALT &amp; AST levels can test for liver damage.</a:t>
            </a:r>
          </a:p>
        </p:txBody>
      </p:sp>
    </p:spTree>
    <p:extLst>
      <p:ext uri="{BB962C8B-B14F-4D97-AF65-F5344CB8AC3E}">
        <p14:creationId xmlns:p14="http://schemas.microsoft.com/office/powerpoint/2010/main" val="3051482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REPORT AFTER ADMISSION</a:t>
            </a:r>
            <a:endParaRPr lang="en-US" dirty="0">
              <a:solidFill>
                <a:schemeClr val="accent4">
                  <a:lumMod val="50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92622351"/>
              </p:ext>
            </p:extLst>
          </p:nvPr>
        </p:nvGraphicFramePr>
        <p:xfrm>
          <a:off x="457200" y="1371600"/>
          <a:ext cx="8229600" cy="24688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33383">
                <a:tc>
                  <a:txBody>
                    <a:bodyPr/>
                    <a:lstStyle/>
                    <a:p>
                      <a:r>
                        <a:rPr lang="en-US" dirty="0" smtClean="0"/>
                        <a:t>Day of Admission</a:t>
                      </a:r>
                      <a:endParaRPr lang="en-US" dirty="0"/>
                    </a:p>
                  </a:txBody>
                  <a:tcPr/>
                </a:tc>
                <a:tc>
                  <a:txBody>
                    <a:bodyPr/>
                    <a:lstStyle/>
                    <a:p>
                      <a:r>
                        <a:rPr lang="en-US" dirty="0" smtClean="0"/>
                        <a:t>Date</a:t>
                      </a:r>
                      <a:endParaRPr lang="en-US" dirty="0"/>
                    </a:p>
                  </a:txBody>
                  <a:tcPr/>
                </a:tc>
                <a:tc>
                  <a:txBody>
                    <a:bodyPr/>
                    <a:lstStyle/>
                    <a:p>
                      <a:r>
                        <a:rPr lang="en-US" dirty="0" smtClean="0"/>
                        <a:t>Examination</a:t>
                      </a:r>
                      <a:endParaRPr lang="en-US" dirty="0"/>
                    </a:p>
                  </a:txBody>
                  <a:tcPr/>
                </a:tc>
                <a:tc>
                  <a:txBody>
                    <a:bodyPr/>
                    <a:lstStyle/>
                    <a:p>
                      <a:r>
                        <a:rPr lang="en-US" dirty="0" smtClean="0"/>
                        <a:t>Result</a:t>
                      </a:r>
                      <a:endParaRPr lang="en-US" dirty="0"/>
                    </a:p>
                  </a:txBody>
                  <a:tcPr/>
                </a:tc>
                <a:tc>
                  <a:txBody>
                    <a:bodyPr/>
                    <a:lstStyle/>
                    <a:p>
                      <a:r>
                        <a:rPr lang="en-US" dirty="0" smtClean="0"/>
                        <a:t>Reference range </a:t>
                      </a:r>
                      <a:endParaRPr lang="en-US" dirty="0"/>
                    </a:p>
                  </a:txBody>
                  <a:tcPr/>
                </a:tc>
              </a:tr>
              <a:tr h="333383">
                <a:tc>
                  <a:txBody>
                    <a:bodyPr/>
                    <a:lstStyle/>
                    <a:p>
                      <a:r>
                        <a:rPr lang="en-US" dirty="0" smtClean="0"/>
                        <a:t>1</a:t>
                      </a:r>
                      <a:r>
                        <a:rPr lang="en-US" baseline="30000" dirty="0" smtClean="0"/>
                        <a:t>st</a:t>
                      </a:r>
                      <a:r>
                        <a:rPr lang="en-US" dirty="0" smtClean="0"/>
                        <a:t> day</a:t>
                      </a:r>
                      <a:endParaRPr lang="en-US" dirty="0"/>
                    </a:p>
                  </a:txBody>
                  <a:tcPr/>
                </a:tc>
                <a:tc>
                  <a:txBody>
                    <a:bodyPr/>
                    <a:lstStyle/>
                    <a:p>
                      <a:r>
                        <a:rPr lang="en-US" dirty="0" smtClean="0"/>
                        <a:t>29/9/2016</a:t>
                      </a:r>
                      <a:endParaRPr lang="en-US" dirty="0"/>
                    </a:p>
                  </a:txBody>
                  <a:tcPr/>
                </a:tc>
                <a:tc>
                  <a:txBody>
                    <a:bodyPr/>
                    <a:lstStyle/>
                    <a:p>
                      <a:r>
                        <a:rPr lang="en-US" dirty="0" smtClean="0"/>
                        <a:t>ALT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61 U/L</a:t>
                      </a:r>
                    </a:p>
                  </a:txBody>
                  <a:tcPr/>
                </a:tc>
                <a:tc>
                  <a:txBody>
                    <a:bodyPr/>
                    <a:lstStyle/>
                    <a:p>
                      <a:r>
                        <a:rPr lang="en-US" dirty="0" smtClean="0"/>
                        <a:t>&lt;45 U/L</a:t>
                      </a:r>
                      <a:endParaRPr lang="en-US" dirty="0"/>
                    </a:p>
                  </a:txBody>
                  <a:tcPr/>
                </a:tc>
              </a:tr>
              <a:tr h="333383">
                <a:tc>
                  <a:txBody>
                    <a:bodyPr/>
                    <a:lstStyle/>
                    <a:p>
                      <a:r>
                        <a:rPr lang="en-US" dirty="0" smtClean="0"/>
                        <a:t>4</a:t>
                      </a:r>
                      <a:r>
                        <a:rPr lang="en-US" baseline="30000" dirty="0" smtClean="0"/>
                        <a:t>th</a:t>
                      </a:r>
                      <a:r>
                        <a:rPr lang="en-US" dirty="0" smtClean="0"/>
                        <a:t> day</a:t>
                      </a:r>
                      <a:endParaRPr lang="en-US" dirty="0"/>
                    </a:p>
                  </a:txBody>
                  <a:tcPr/>
                </a:tc>
                <a:tc>
                  <a:txBody>
                    <a:bodyPr/>
                    <a:lstStyle/>
                    <a:p>
                      <a:r>
                        <a:rPr lang="en-US" dirty="0" smtClean="0"/>
                        <a:t>2/10/2016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28 U/L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&lt;45 U/L</a:t>
                      </a:r>
                    </a:p>
                  </a:txBody>
                  <a:tcPr/>
                </a:tc>
              </a:tr>
              <a:tr h="333383">
                <a:tc>
                  <a:txBody>
                    <a:bodyPr/>
                    <a:lstStyle/>
                    <a:p>
                      <a:r>
                        <a:rPr lang="en-US" dirty="0" smtClean="0"/>
                        <a:t>7</a:t>
                      </a:r>
                      <a:r>
                        <a:rPr lang="en-US" baseline="30000" dirty="0" smtClean="0"/>
                        <a:t>th</a:t>
                      </a:r>
                      <a:r>
                        <a:rPr lang="en-US" dirty="0" smtClean="0"/>
                        <a:t> day</a:t>
                      </a:r>
                      <a:endParaRPr lang="en-US" dirty="0"/>
                    </a:p>
                  </a:txBody>
                  <a:tcPr/>
                </a:tc>
                <a:tc>
                  <a:txBody>
                    <a:bodyPr/>
                    <a:lstStyle/>
                    <a:p>
                      <a:r>
                        <a:rPr lang="en-US" dirty="0" smtClean="0"/>
                        <a:t>5/10/2016</a:t>
                      </a:r>
                      <a:endParaRPr lang="en-US" dirty="0"/>
                    </a:p>
                  </a:txBody>
                  <a:tcPr/>
                </a:tc>
                <a:tc>
                  <a:txBody>
                    <a:bodyPr/>
                    <a:lstStyle/>
                    <a:p>
                      <a:r>
                        <a:rPr lang="en-US" dirty="0" smtClean="0"/>
                        <a:t>ALT</a:t>
                      </a:r>
                      <a:endParaRPr lang="en-US" dirty="0"/>
                    </a:p>
                  </a:txBody>
                  <a:tcPr/>
                </a:tc>
                <a:tc>
                  <a:txBody>
                    <a:bodyPr/>
                    <a:lstStyle/>
                    <a:p>
                      <a:r>
                        <a:rPr lang="en-US" dirty="0" smtClean="0"/>
                        <a:t>112 U/L</a:t>
                      </a:r>
                      <a:endParaRPr lang="en-US" dirty="0"/>
                    </a:p>
                  </a:txBody>
                  <a:tcPr/>
                </a:tc>
                <a:tc>
                  <a:txBody>
                    <a:bodyPr/>
                    <a:lstStyle/>
                    <a:p>
                      <a:r>
                        <a:rPr lang="en-US" dirty="0" smtClean="0"/>
                        <a:t>&lt;45 U/L</a:t>
                      </a:r>
                      <a:endParaRPr lang="en-US" dirty="0"/>
                    </a:p>
                  </a:txBody>
                  <a:tcPr/>
                </a:tc>
              </a:tr>
              <a:tr h="3333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a:t>
                      </a:r>
                      <a:r>
                        <a:rPr lang="en-US" baseline="30000" dirty="0" smtClean="0"/>
                        <a:t>th</a:t>
                      </a:r>
                      <a:r>
                        <a:rPr lang="en-US" dirty="0" smtClean="0"/>
                        <a:t> day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7/10/2016</a:t>
                      </a:r>
                    </a:p>
                  </a:txBody>
                  <a:tcPr/>
                </a:tc>
                <a:tc>
                  <a:txBody>
                    <a:bodyPr/>
                    <a:lstStyle/>
                    <a:p>
                      <a:r>
                        <a:rPr lang="en-US" dirty="0" smtClean="0"/>
                        <a:t>ALT</a:t>
                      </a:r>
                      <a:endParaRPr lang="en-US" dirty="0"/>
                    </a:p>
                  </a:txBody>
                  <a:tcPr/>
                </a:tc>
                <a:tc>
                  <a:txBody>
                    <a:bodyPr/>
                    <a:lstStyle/>
                    <a:p>
                      <a:r>
                        <a:rPr lang="en-US" dirty="0" smtClean="0"/>
                        <a:t>65 U/L</a:t>
                      </a:r>
                      <a:endParaRPr lang="en-US" dirty="0"/>
                    </a:p>
                  </a:txBody>
                  <a:tcPr/>
                </a:tc>
                <a:tc>
                  <a:txBody>
                    <a:bodyPr/>
                    <a:lstStyle/>
                    <a:p>
                      <a:r>
                        <a:rPr lang="en-US" dirty="0" smtClean="0"/>
                        <a:t>&lt;45 U/L</a:t>
                      </a:r>
                      <a:endParaRPr lang="en-US" dirty="0"/>
                    </a:p>
                  </a:txBody>
                  <a:tcPr/>
                </a:tc>
              </a:tr>
              <a:tr h="3333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r>
                        <a:rPr lang="en-US" baseline="30000" dirty="0" smtClean="0"/>
                        <a:t>th</a:t>
                      </a:r>
                      <a:r>
                        <a:rPr lang="en-US" dirty="0" smtClean="0"/>
                        <a:t> day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9/10/2016</a:t>
                      </a:r>
                    </a:p>
                  </a:txBody>
                  <a:tcPr/>
                </a:tc>
                <a:tc>
                  <a:txBody>
                    <a:bodyPr/>
                    <a:lstStyle/>
                    <a:p>
                      <a:r>
                        <a:rPr lang="en-US" dirty="0" smtClean="0"/>
                        <a:t>ALT</a:t>
                      </a:r>
                      <a:endParaRPr lang="en-US" dirty="0"/>
                    </a:p>
                  </a:txBody>
                  <a:tcPr/>
                </a:tc>
                <a:tc>
                  <a:txBody>
                    <a:bodyPr/>
                    <a:lstStyle/>
                    <a:p>
                      <a:r>
                        <a:rPr lang="en-US" dirty="0" smtClean="0"/>
                        <a:t>39 U/L</a:t>
                      </a:r>
                      <a:endParaRPr lang="en-US" dirty="0"/>
                    </a:p>
                  </a:txBody>
                  <a:tcPr/>
                </a:tc>
                <a:tc>
                  <a:txBody>
                    <a:bodyPr/>
                    <a:lstStyle/>
                    <a:p>
                      <a:r>
                        <a:rPr lang="en-US" dirty="0" smtClean="0"/>
                        <a:t>&lt;45 U/L</a:t>
                      </a:r>
                      <a:endParaRPr lang="en-US" dirty="0"/>
                    </a:p>
                  </a:txBody>
                  <a:tcPr/>
                </a:tc>
              </a:tr>
            </a:tbl>
          </a:graphicData>
        </a:graphic>
      </p:graphicFrame>
      <p:sp>
        <p:nvSpPr>
          <p:cNvPr id="5" name="TextBox 4"/>
          <p:cNvSpPr txBox="1"/>
          <p:nvPr/>
        </p:nvSpPr>
        <p:spPr>
          <a:xfrm>
            <a:off x="457200" y="4191000"/>
            <a:ext cx="8153400" cy="2554545"/>
          </a:xfrm>
          <a:prstGeom prst="rect">
            <a:avLst/>
          </a:prstGeom>
          <a:noFill/>
        </p:spPr>
        <p:txBody>
          <a:bodyPr wrap="square" rtlCol="0">
            <a:spAutoFit/>
          </a:bodyPr>
          <a:lstStyle/>
          <a:p>
            <a:r>
              <a:rPr lang="en-US" sz="3200" dirty="0" smtClean="0"/>
              <a:t>Surgery was suggested to the patient. </a:t>
            </a:r>
          </a:p>
          <a:p>
            <a:r>
              <a:rPr lang="en-US" sz="3200" dirty="0" smtClean="0"/>
              <a:t>But on 7</a:t>
            </a:r>
            <a:r>
              <a:rPr lang="en-US" sz="3200" baseline="30000" dirty="0" smtClean="0"/>
              <a:t>th</a:t>
            </a:r>
            <a:r>
              <a:rPr lang="en-US" sz="3200" dirty="0" smtClean="0"/>
              <a:t> day after admission the patient had abdominal pain, thus surgery was cancelled and further examination was done.</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381000"/>
            <a:ext cx="7467600" cy="5943600"/>
          </a:xfrm>
        </p:spPr>
        <p:txBody>
          <a:bodyPr numCol="1">
            <a:normAutofit fontScale="92500" lnSpcReduction="20000"/>
          </a:bodyPr>
          <a:lstStyle/>
          <a:p>
            <a:pPr>
              <a:lnSpc>
                <a:spcPct val="170000"/>
              </a:lnSpc>
            </a:pPr>
            <a:r>
              <a:rPr lang="en-US" sz="3200" dirty="0" smtClean="0"/>
              <a:t>Due to abdominal pain doctor decided to check amylase and lipase levels in blood.</a:t>
            </a:r>
          </a:p>
          <a:p>
            <a:pPr>
              <a:lnSpc>
                <a:spcPct val="170000"/>
              </a:lnSpc>
            </a:pPr>
            <a:r>
              <a:rPr lang="en-US" sz="3200" dirty="0" smtClean="0"/>
              <a:t>They were found to be high so it was diagnosed that the stone had moved from common bile duct to ampulla of Vater and was now affecting the pancreatic secretion causing “ACUTE PANCREATITIS”.</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a:solidFill>
            <a:srgbClr val="FFFFFF"/>
          </a:solidFill>
          <a:ln w="25400">
            <a:solidFill>
              <a:srgbClr val="CCCCCC"/>
            </a:solidFill>
            <a:prstDash val="solid"/>
          </a:ln>
        </p:spPr>
        <p:txBody>
          <a:bodyPr vert="horz" anchor="ctr" anchorCtr="0">
            <a:normAutofit fontScale="90000"/>
          </a:bodyPr>
          <a:lstStyle/>
          <a:p>
            <a:pPr algn="ctr">
              <a:lnSpc>
                <a:spcPct val="100000"/>
              </a:lnSpc>
              <a:buNone/>
            </a:pPr>
            <a:r>
              <a:rPr lang="en-US" sz="4800" i="0" dirty="0" smtClean="0">
                <a:solidFill>
                  <a:srgbClr val="000000"/>
                </a:solidFill>
              </a:rPr>
              <a:t>WHAT IS AMPULLA OF VATER ?</a:t>
            </a:r>
            <a:endParaRPr lang="en-IN" dirty="0"/>
          </a:p>
        </p:txBody>
      </p:sp>
      <p:sp>
        <p:nvSpPr>
          <p:cNvPr id="4" name="Content Placeholder 3"/>
          <p:cNvSpPr>
            <a:spLocks noGrp="1"/>
          </p:cNvSpPr>
          <p:nvPr>
            <p:ph sz="quarter" idx="1"/>
          </p:nvPr>
        </p:nvSpPr>
        <p:spPr/>
        <p:txBody>
          <a:bodyPr/>
          <a:lstStyle/>
          <a:p>
            <a:pPr>
              <a:buFont typeface="Arial" pitchFamily="34" charset="0"/>
              <a:buChar char="•"/>
            </a:pPr>
            <a:r>
              <a:rPr lang="en-US" altLang="zh-CN" sz="3600" dirty="0" smtClean="0">
                <a:solidFill>
                  <a:srgbClr val="323232"/>
                </a:solidFill>
                <a:ea typeface="AndroidClock"/>
              </a:rPr>
              <a:t>The ampulla of  Vater, also known as the hepatopancreatic ampulla or the hepatopancreatic duct, is formed by the union of the pancreatic duct and the common bile duct.</a:t>
            </a:r>
            <a:endParaRPr lang="zh-CN" altLang="en-US" sz="3600" dirty="0" smtClean="0"/>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6-21 at 8.10.45 AM.png"/>
          <p:cNvPicPr>
            <a:picLocks noGrp="1" noChangeAspect="1"/>
          </p:cNvPicPr>
          <p:nvPr>
            <p:ph sz="quarter" idx="1"/>
          </p:nvPr>
        </p:nvPicPr>
        <p:blipFill>
          <a:blip r:embed="rId2"/>
          <a:stretch>
            <a:fillRect/>
          </a:stretch>
        </p:blipFill>
        <p:spPr>
          <a:xfrm>
            <a:off x="928663" y="285729"/>
            <a:ext cx="7376244" cy="6286544"/>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400" dirty="0"/>
              <a:t>GROUP 13(ROLL NO 61-65</a:t>
            </a:r>
            <a:r>
              <a:rPr lang="en-US" sz="4400" dirty="0" smtClean="0"/>
              <a:t>)</a:t>
            </a:r>
            <a:endParaRPr lang="en-US" sz="4400" dirty="0"/>
          </a:p>
        </p:txBody>
      </p:sp>
      <p:sp>
        <p:nvSpPr>
          <p:cNvPr id="3" name="Content Placeholder 2"/>
          <p:cNvSpPr>
            <a:spLocks noGrp="1"/>
          </p:cNvSpPr>
          <p:nvPr>
            <p:ph sz="quarter" idx="1"/>
          </p:nvPr>
        </p:nvSpPr>
        <p:spPr/>
        <p:txBody>
          <a:bodyPr>
            <a:normAutofit/>
          </a:bodyPr>
          <a:lstStyle/>
          <a:p>
            <a:pPr marL="0" indent="0" algn="ctr">
              <a:buNone/>
            </a:pPr>
            <a:r>
              <a:rPr lang="en-US" sz="3600" dirty="0" smtClean="0"/>
              <a:t>NIDHI </a:t>
            </a:r>
            <a:r>
              <a:rPr lang="en-US" sz="3600" dirty="0"/>
              <a:t>MODI(61)</a:t>
            </a:r>
          </a:p>
          <a:p>
            <a:pPr marL="0" indent="0" algn="ctr">
              <a:buNone/>
            </a:pPr>
            <a:r>
              <a:rPr lang="en-US" sz="3600" dirty="0"/>
              <a:t> VISHAL MODI(62)</a:t>
            </a:r>
          </a:p>
          <a:p>
            <a:pPr marL="0" indent="0" algn="ctr">
              <a:buNone/>
            </a:pPr>
            <a:r>
              <a:rPr lang="en-US" sz="3600" dirty="0"/>
              <a:t>DHVANI NAIK(63)</a:t>
            </a:r>
          </a:p>
          <a:p>
            <a:pPr marL="0" indent="0" algn="ctr">
              <a:buNone/>
            </a:pPr>
            <a:r>
              <a:rPr lang="en-US" sz="3600" dirty="0"/>
              <a:t> HITESH NAKUM(64)</a:t>
            </a:r>
          </a:p>
          <a:p>
            <a:pPr marL="0" indent="0" algn="ctr">
              <a:buNone/>
            </a:pPr>
            <a:r>
              <a:rPr lang="en-US" sz="3600" dirty="0"/>
              <a:t> NARENDRA MEENA(65)</a:t>
            </a:r>
          </a:p>
        </p:txBody>
      </p:sp>
    </p:spTree>
    <p:extLst>
      <p:ext uri="{BB962C8B-B14F-4D97-AF65-F5344CB8AC3E}">
        <p14:creationId xmlns:p14="http://schemas.microsoft.com/office/powerpoint/2010/main" val="2123811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185d07bb5fdfde41a6a69a0c7a9fee1.jpg"/>
          <p:cNvPicPr>
            <a:picLocks noGrp="1" noChangeAspect="1"/>
          </p:cNvPicPr>
          <p:nvPr>
            <p:ph sz="quarter" idx="1"/>
          </p:nvPr>
        </p:nvPicPr>
        <p:blipFill>
          <a:blip r:embed="rId2"/>
          <a:stretch>
            <a:fillRect/>
          </a:stretch>
        </p:blipFill>
        <p:spPr>
          <a:xfrm>
            <a:off x="571500" y="253365"/>
            <a:ext cx="7858153" cy="632442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7772400" cy="1829761"/>
          </a:xfrm>
          <a:effectLst>
            <a:outerShdw blurRad="50800" dist="38100" dir="16200000" rotWithShape="0">
              <a:prstClr val="black">
                <a:alpha val="40000"/>
              </a:prstClr>
            </a:outerShdw>
          </a:effectLst>
        </p:spPr>
        <p:txBody>
          <a:bodyPr>
            <a:normAutofit/>
          </a:bodyPr>
          <a:lstStyle/>
          <a:p>
            <a:r>
              <a:rPr lang="en-US" sz="8800" dirty="0" smtClean="0">
                <a:solidFill>
                  <a:schemeClr val="tx1"/>
                </a:solidFill>
              </a:rPr>
              <a:t>ERCP</a:t>
            </a:r>
            <a:endParaRPr lang="en-US" sz="8800" dirty="0">
              <a:solidFill>
                <a:schemeClr val="tx1"/>
              </a:solidFill>
            </a:endParaRPr>
          </a:p>
        </p:txBody>
      </p:sp>
      <p:pic>
        <p:nvPicPr>
          <p:cNvPr id="1026" name="Picture 2" descr="C:\Program Files (x86)\Microsoft Office\MEDIA\CAGCAT10\j0301252.wmf"/>
          <p:cNvPicPr>
            <a:picLocks noChangeAspect="1" noChangeArrowheads="1"/>
          </p:cNvPicPr>
          <p:nvPr/>
        </p:nvPicPr>
        <p:blipFill>
          <a:blip r:embed="rId2"/>
          <a:srcRect/>
          <a:stretch>
            <a:fillRect/>
          </a:stretch>
        </p:blipFill>
        <p:spPr bwMode="auto">
          <a:xfrm>
            <a:off x="3657142" y="2646273"/>
            <a:ext cx="4572457" cy="391206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458200" cy="3582362"/>
          </a:xfrm>
        </p:spPr>
        <p:txBody>
          <a:bodyPr>
            <a:normAutofit/>
          </a:bodyPr>
          <a:lstStyle/>
          <a:p>
            <a:r>
              <a:rPr lang="en-US" sz="4800" dirty="0" smtClean="0">
                <a:solidFill>
                  <a:schemeClr val="tx1"/>
                </a:solidFill>
              </a:rPr>
              <a:t>ERCP</a:t>
            </a:r>
            <a:r>
              <a:rPr lang="en-US" sz="4800" dirty="0" smtClean="0">
                <a:solidFill>
                  <a:schemeClr val="accent2"/>
                </a:solidFill>
              </a:rPr>
              <a:t> </a:t>
            </a:r>
            <a:r>
              <a:rPr lang="en-US" sz="4800" dirty="0" smtClean="0"/>
              <a:t>         </a:t>
            </a:r>
            <a:r>
              <a:rPr lang="en-US" dirty="0" smtClean="0"/>
              <a:t>     -                                        </a:t>
            </a:r>
            <a:r>
              <a:rPr lang="en-US" sz="3600" dirty="0" smtClean="0">
                <a:solidFill>
                  <a:schemeClr val="tx1"/>
                </a:solidFill>
              </a:rPr>
              <a:t>ENDOSCOPIC RETROGRADE CHOLANGIO-PANCREATO GRAPHY    </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093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52400"/>
            <a:ext cx="8305798"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946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pic>
        <p:nvPicPr>
          <p:cNvPr id="6" name="Content Placeholder 5" descr="Screenshot_2016-10-23-21-44-58.png"/>
          <p:cNvPicPr>
            <a:picLocks noGrp="1" noChangeAspect="1"/>
          </p:cNvPicPr>
          <p:nvPr>
            <p:ph sz="half" idx="1"/>
          </p:nvPr>
        </p:nvPicPr>
        <p:blipFill>
          <a:blip r:embed="rId2"/>
          <a:srcRect t="22140" b="19991"/>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5" name="Content Placeholder 4" descr="Screenshot_2016-10-23-21-40-53.png"/>
          <p:cNvPicPr>
            <a:picLocks noGrp="1" noChangeAspect="1"/>
          </p:cNvPicPr>
          <p:nvPr>
            <p:ph idx="4294967295"/>
          </p:nvPr>
        </p:nvPicPr>
        <p:blipFill>
          <a:blip r:embed="rId3"/>
          <a:stretch>
            <a:fillRect/>
          </a:stretch>
        </p:blipFill>
        <p:spPr>
          <a:xfrm>
            <a:off x="0" y="-457200"/>
            <a:ext cx="9144000" cy="8077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2016-10-23-21-35-15.png"/>
          <p:cNvPicPr>
            <a:picLocks noChangeAspect="1"/>
          </p:cNvPicPr>
          <p:nvPr/>
        </p:nvPicPr>
        <p:blipFill>
          <a:blip r:embed="rId2"/>
          <a:srcRect t="24444" b="12222"/>
          <a:stretch>
            <a:fillRect/>
          </a:stretch>
        </p:blipFill>
        <p:spPr>
          <a:xfrm>
            <a:off x="0" y="0"/>
            <a:ext cx="9144000" cy="7239000"/>
          </a:xfrm>
          <a:prstGeom prst="rect">
            <a:avLst/>
          </a:prstGeom>
        </p:spPr>
      </p:pic>
    </p:spTree>
    <p:extLst>
      <p:ext uri="{BB962C8B-B14F-4D97-AF65-F5344CB8AC3E}">
        <p14:creationId xmlns:p14="http://schemas.microsoft.com/office/powerpoint/2010/main" val="2990998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_2016-10-23-21-36-48.png"/>
          <p:cNvPicPr>
            <a:picLocks noChangeAspect="1"/>
          </p:cNvPicPr>
          <p:nvPr/>
        </p:nvPicPr>
        <p:blipFill>
          <a:blip r:embed="rId2"/>
          <a:srcRect t="24444" b="22222"/>
          <a:stretch>
            <a:fillRect/>
          </a:stretch>
        </p:blipFill>
        <p:spPr>
          <a:xfrm>
            <a:off x="0" y="0"/>
            <a:ext cx="9144000" cy="6858000"/>
          </a:xfrm>
          <a:prstGeom prst="rect">
            <a:avLst/>
          </a:prstGeom>
        </p:spPr>
      </p:pic>
    </p:spTree>
    <p:extLst>
      <p:ext uri="{BB962C8B-B14F-4D97-AF65-F5344CB8AC3E}">
        <p14:creationId xmlns:p14="http://schemas.microsoft.com/office/powerpoint/2010/main" val="76230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2016-10-23-21-44-13.png"/>
          <p:cNvPicPr>
            <a:picLocks noChangeAspect="1"/>
          </p:cNvPicPr>
          <p:nvPr/>
        </p:nvPicPr>
        <p:blipFill>
          <a:blip r:embed="rId2"/>
          <a:srcRect t="10000" b="15556"/>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tx1"/>
                </a:solidFill>
              </a:rPr>
              <a:t>PATIENT HISTORY</a:t>
            </a:r>
            <a:endParaRPr lang="en-US" sz="4800" dirty="0">
              <a:solidFill>
                <a:schemeClr val="tx1"/>
              </a:solidFill>
            </a:endParaRPr>
          </a:p>
        </p:txBody>
      </p:sp>
      <p:sp>
        <p:nvSpPr>
          <p:cNvPr id="3" name="Content Placeholder 2"/>
          <p:cNvSpPr>
            <a:spLocks noGrp="1"/>
          </p:cNvSpPr>
          <p:nvPr>
            <p:ph sz="quarter" idx="1"/>
          </p:nvPr>
        </p:nvSpPr>
        <p:spPr/>
        <p:txBody>
          <a:bodyPr anchor="ctr">
            <a:normAutofit/>
          </a:bodyPr>
          <a:lstStyle/>
          <a:p>
            <a:pPr>
              <a:lnSpc>
                <a:spcPct val="150000"/>
              </a:lnSpc>
            </a:pPr>
            <a:r>
              <a:rPr lang="en-US" sz="3200" dirty="0" smtClean="0"/>
              <a:t>Name - XYZ</a:t>
            </a:r>
          </a:p>
          <a:p>
            <a:pPr>
              <a:lnSpc>
                <a:spcPct val="150000"/>
              </a:lnSpc>
            </a:pPr>
            <a:r>
              <a:rPr lang="en-US" sz="3200" dirty="0" smtClean="0"/>
              <a:t>Age -70 years</a:t>
            </a:r>
          </a:p>
          <a:p>
            <a:pPr>
              <a:lnSpc>
                <a:spcPct val="150000"/>
              </a:lnSpc>
            </a:pPr>
            <a:r>
              <a:rPr lang="en-US" sz="3200" dirty="0" smtClean="0"/>
              <a:t>Gender - Female</a:t>
            </a:r>
          </a:p>
          <a:p>
            <a:pPr>
              <a:lnSpc>
                <a:spcPct val="150000"/>
              </a:lnSpc>
            </a:pPr>
            <a:r>
              <a:rPr lang="en-US" sz="3200" dirty="0" smtClean="0"/>
              <a:t>Occupation - Farming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53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32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10600" cy="649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903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ERCP Procedure</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sz="3200" dirty="0"/>
              <a:t>ERCP is a procedure that </a:t>
            </a:r>
            <a:r>
              <a:rPr lang="en-US" sz="3200" dirty="0" smtClean="0"/>
              <a:t>one </a:t>
            </a:r>
            <a:r>
              <a:rPr lang="en-US" sz="3200" dirty="0"/>
              <a:t>to examine the pancreatic and bile ducts</a:t>
            </a:r>
            <a:r>
              <a:rPr lang="en-US" sz="3200" dirty="0" smtClean="0"/>
              <a:t>.</a:t>
            </a:r>
          </a:p>
          <a:p>
            <a:r>
              <a:rPr lang="en-US" sz="3200" dirty="0" smtClean="0"/>
              <a:t> </a:t>
            </a:r>
            <a:r>
              <a:rPr lang="en-US" sz="3200" dirty="0"/>
              <a:t>A bendable, lighted tube (endoscope) about the thickness of </a:t>
            </a:r>
            <a:r>
              <a:rPr lang="en-US" sz="3200" dirty="0" smtClean="0"/>
              <a:t>index </a:t>
            </a:r>
            <a:r>
              <a:rPr lang="en-US" sz="3200" dirty="0"/>
              <a:t>finger is placed through </a:t>
            </a:r>
            <a:r>
              <a:rPr lang="en-US" sz="3200" dirty="0" smtClean="0"/>
              <a:t>the </a:t>
            </a:r>
            <a:r>
              <a:rPr lang="en-US" sz="3200" dirty="0"/>
              <a:t>mouth and into </a:t>
            </a:r>
            <a:r>
              <a:rPr lang="en-US" sz="3200" dirty="0" smtClean="0"/>
              <a:t>stomach </a:t>
            </a:r>
            <a:r>
              <a:rPr lang="en-US" sz="3200" dirty="0"/>
              <a:t>and first part of the small intestine (duodenum</a:t>
            </a:r>
            <a:r>
              <a:rPr lang="en-US" sz="3200" dirty="0" smtClean="0"/>
              <a:t>).</a:t>
            </a:r>
          </a:p>
          <a:p>
            <a:pPr marL="0" indent="0">
              <a:buNone/>
            </a:pPr>
            <a:r>
              <a:rPr lang="en-US" dirty="0" smtClean="0"/>
              <a:t> </a:t>
            </a:r>
            <a:endParaRPr lang="en-US" dirty="0"/>
          </a:p>
        </p:txBody>
      </p:sp>
    </p:spTree>
    <p:extLst>
      <p:ext uri="{BB962C8B-B14F-4D97-AF65-F5344CB8AC3E}">
        <p14:creationId xmlns:p14="http://schemas.microsoft.com/office/powerpoint/2010/main" val="414538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chor="ctr">
            <a:normAutofit/>
          </a:bodyPr>
          <a:lstStyle/>
          <a:p>
            <a:r>
              <a:rPr lang="en-US" sz="3200" dirty="0"/>
              <a:t>In the duodenum a small opening is identified (ampulla) and a small plastic tube (cannula) is passed through the endoscope and into this opening. </a:t>
            </a:r>
          </a:p>
          <a:p>
            <a:r>
              <a:rPr lang="en-US" sz="3200" dirty="0"/>
              <a:t>Dye (contrast material) is injected and X-rays are taken to study the ducts of the pancreas and liver.</a:t>
            </a:r>
          </a:p>
          <a:p>
            <a:r>
              <a:rPr lang="en-US" sz="3200" dirty="0" smtClean="0"/>
              <a:t>Diagnosis - Choledochal cyst with cholecystitis</a:t>
            </a:r>
            <a:endParaRPr lang="en-US" sz="3200" dirty="0"/>
          </a:p>
        </p:txBody>
      </p:sp>
    </p:spTree>
    <p:extLst>
      <p:ext uri="{BB962C8B-B14F-4D97-AF65-F5344CB8AC3E}">
        <p14:creationId xmlns:p14="http://schemas.microsoft.com/office/powerpoint/2010/main" val="4120236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solidFill>
                  <a:schemeClr val="tx1"/>
                </a:solidFill>
              </a:rPr>
              <a:t>Choledochal cyst with obstructive stone, cholecystitis and pancreatitis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_2016-10-23-21-55-52.png"/>
          <p:cNvPicPr>
            <a:picLocks noChangeAspect="1"/>
          </p:cNvPicPr>
          <p:nvPr/>
        </p:nvPicPr>
        <p:blipFill>
          <a:blip r:embed="rId2"/>
          <a:srcRect t="31111" b="22223"/>
          <a:stretch>
            <a:fillRect/>
          </a:stretch>
        </p:blipFill>
        <p:spPr>
          <a:xfrm>
            <a:off x="-1230756" y="0"/>
            <a:ext cx="10334274"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45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337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2016-10-23-21-56-09.png"/>
          <p:cNvPicPr>
            <a:picLocks noChangeAspect="1"/>
          </p:cNvPicPr>
          <p:nvPr/>
        </p:nvPicPr>
        <p:blipFill>
          <a:blip r:embed="rId2"/>
          <a:srcRect t="16667"/>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04800"/>
            <a:ext cx="8763000" cy="1143000"/>
          </a:xfrm>
          <a:solidFill>
            <a:srgbClr val="FFFFFF"/>
          </a:solidFill>
          <a:ln w="25400">
            <a:solidFill>
              <a:srgbClr val="CCCCCC"/>
            </a:solidFill>
            <a:prstDash val="solid"/>
          </a:ln>
        </p:spPr>
        <p:txBody>
          <a:bodyPr vert="horz" anchor="ctr" anchorCtr="0">
            <a:noAutofit/>
          </a:bodyPr>
          <a:lstStyle/>
          <a:p>
            <a:pPr lvl="0" algn="ctr">
              <a:lnSpc>
                <a:spcPct val="200000"/>
              </a:lnSpc>
              <a:buNone/>
            </a:pPr>
            <a:r>
              <a:rPr lang="en-US" dirty="0" smtClean="0">
                <a:solidFill>
                  <a:srgbClr val="000000"/>
                </a:solidFill>
              </a:rPr>
              <a:t>WHAT IS ACUTE PANCREATITIS ?</a:t>
            </a:r>
            <a:endParaRPr lang="en-IN" dirty="0"/>
          </a:p>
        </p:txBody>
      </p:sp>
      <p:sp>
        <p:nvSpPr>
          <p:cNvPr id="3" name="Content Placeholder 2"/>
          <p:cNvSpPr>
            <a:spLocks noGrp="1"/>
          </p:cNvSpPr>
          <p:nvPr>
            <p:ph sz="quarter" idx="1"/>
          </p:nvPr>
        </p:nvSpPr>
        <p:spPr>
          <a:xfrm>
            <a:off x="504825" y="1510665"/>
            <a:ext cx="8229600" cy="4747260"/>
          </a:xfrm>
          <a:noFill/>
          <a:ln w="25400">
            <a:noFill/>
          </a:ln>
        </p:spPr>
        <p:txBody>
          <a:bodyPr vert="horz" anchor="t" anchorCtr="0">
            <a:normAutofit/>
          </a:bodyPr>
          <a:lstStyle/>
          <a:p>
            <a:pPr algn="l">
              <a:lnSpc>
                <a:spcPct val="100000"/>
              </a:lnSpc>
            </a:pPr>
            <a:r>
              <a:rPr lang="en-US" altLang="zh-CN" sz="3200" i="0" dirty="0" smtClean="0">
                <a:solidFill>
                  <a:srgbClr val="323232"/>
                </a:solidFill>
                <a:ea typeface="AndroidClock"/>
              </a:rPr>
              <a:t>It is a sudden inflammation of the pancreas. </a:t>
            </a:r>
          </a:p>
          <a:p>
            <a:pPr algn="l">
              <a:lnSpc>
                <a:spcPct val="100000"/>
              </a:lnSpc>
            </a:pPr>
            <a:r>
              <a:rPr lang="en-US" altLang="zh-CN" sz="3200" i="0" dirty="0" smtClean="0">
                <a:solidFill>
                  <a:srgbClr val="323232"/>
                </a:solidFill>
                <a:ea typeface="AndroidClock"/>
              </a:rPr>
              <a:t>Abnormal activation of pancreatic enzymes occurs. Normal proenzymes converted to active form by cathepsin and later by trypsin also.</a:t>
            </a:r>
          </a:p>
          <a:p>
            <a:pPr algn="l">
              <a:lnSpc>
                <a:spcPct val="100000"/>
              </a:lnSpc>
            </a:pPr>
            <a:r>
              <a:rPr lang="en-US" altLang="zh-CN" sz="3200" i="0" dirty="0" smtClean="0">
                <a:solidFill>
                  <a:srgbClr val="323232"/>
                </a:solidFill>
                <a:ea typeface="AndroidClock"/>
              </a:rPr>
              <a:t>Treatment includes fasting, aggressive IV  fluid rehydration, medication and surgery.</a:t>
            </a:r>
          </a:p>
          <a:p>
            <a:pPr algn="l">
              <a:lnSpc>
                <a:spcPct val="100000"/>
              </a:lnSpc>
              <a:buNone/>
            </a:pPr>
            <a:endParaRPr lang="en-IN" sz="3200" dirty="0"/>
          </a:p>
        </p:txBody>
      </p:sp>
    </p:spTree>
    <p:extLst>
      <p:ext uri="{BB962C8B-B14F-4D97-AF65-F5344CB8AC3E}">
        <p14:creationId xmlns:p14="http://schemas.microsoft.com/office/powerpoint/2010/main" val="542733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8"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99" y="304800"/>
            <a:ext cx="8523917"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32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lstStyle/>
          <a:p>
            <a:r>
              <a:rPr lang="en-US" sz="3200" dirty="0"/>
              <a:t>Complaints </a:t>
            </a:r>
          </a:p>
          <a:p>
            <a:pPr marL="0" indent="0">
              <a:buNone/>
            </a:pPr>
            <a:r>
              <a:rPr lang="en-US" sz="3200" dirty="0"/>
              <a:t>   - pain in right hypochondriac region</a:t>
            </a:r>
          </a:p>
          <a:p>
            <a:pPr marL="0" indent="0">
              <a:buNone/>
            </a:pPr>
            <a:r>
              <a:rPr lang="en-US" sz="3200" dirty="0"/>
              <a:t>   - pain in epigastric region</a:t>
            </a:r>
          </a:p>
          <a:p>
            <a:pPr marL="0" indent="0">
              <a:buNone/>
            </a:pPr>
            <a:r>
              <a:rPr lang="en-US" sz="3200" dirty="0"/>
              <a:t>   - loss of appetite,</a:t>
            </a:r>
          </a:p>
          <a:p>
            <a:pPr marL="0" indent="0">
              <a:buNone/>
            </a:pPr>
            <a:r>
              <a:rPr lang="en-US" sz="3200" dirty="0"/>
              <a:t>   - </a:t>
            </a:r>
            <a:r>
              <a:rPr lang="en-US" sz="3200" dirty="0" smtClean="0"/>
              <a:t>vomiting</a:t>
            </a:r>
          </a:p>
          <a:p>
            <a:r>
              <a:rPr lang="en-US" sz="3200" dirty="0"/>
              <a:t>No past medical history</a:t>
            </a:r>
          </a:p>
          <a:p>
            <a:r>
              <a:rPr lang="en-US" sz="3200" dirty="0" smtClean="0"/>
              <a:t>When </a:t>
            </a:r>
            <a:r>
              <a:rPr lang="en-US" sz="3200" dirty="0"/>
              <a:t>admitted had hypertension</a:t>
            </a:r>
          </a:p>
          <a:p>
            <a:pPr>
              <a:buNone/>
            </a:pPr>
            <a:r>
              <a:rPr lang="en-US" sz="3200" dirty="0"/>
              <a:t>     (190/80 mm Hg)</a:t>
            </a:r>
          </a:p>
          <a:p>
            <a:pPr marL="0" indent="0">
              <a:buNone/>
            </a:pPr>
            <a:endParaRPr lang="en-US" dirty="0"/>
          </a:p>
        </p:txBody>
      </p:sp>
    </p:spTree>
    <p:extLst>
      <p:ext uri="{BB962C8B-B14F-4D97-AF65-F5344CB8AC3E}">
        <p14:creationId xmlns:p14="http://schemas.microsoft.com/office/powerpoint/2010/main" val="1109321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304800"/>
            <a:ext cx="8229600" cy="1143000"/>
          </a:xfrm>
          <a:solidFill>
            <a:srgbClr val="FFFFFF"/>
          </a:solidFill>
          <a:ln w="25400">
            <a:solidFill>
              <a:srgbClr val="CCCCCC"/>
            </a:solidFill>
            <a:prstDash val="solid"/>
          </a:ln>
        </p:spPr>
        <p:txBody>
          <a:bodyPr/>
          <a:lstStyle/>
          <a:p>
            <a:r>
              <a:rPr lang="en-US" altLang="zh-CN" sz="5400" b="0" dirty="0" smtClean="0">
                <a:solidFill>
                  <a:srgbClr val="000000"/>
                </a:solidFill>
                <a:ea typeface="Roboto Medium"/>
              </a:rPr>
              <a:t>AMYLASE GRAPH</a:t>
            </a:r>
            <a:endParaRPr lang="en-IN" dirty="0"/>
          </a:p>
        </p:txBody>
      </p:sp>
      <p:graphicFrame>
        <p:nvGraphicFramePr>
          <p:cNvPr id="9" name="Content Placeholder 8"/>
          <p:cNvGraphicFramePr>
            <a:graphicFrameLocks noGrp="1"/>
          </p:cNvGraphicFramePr>
          <p:nvPr>
            <p:ph sz="quarter" idx="1"/>
          </p:nvPr>
        </p:nvGraphicFramePr>
        <p:xfrm>
          <a:off x="428596" y="1357298"/>
          <a:ext cx="8286808" cy="5214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8480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9"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w="25400">
            <a:solidFill>
              <a:srgbClr val="CCCCCC"/>
            </a:solidFill>
            <a:prstDash val="solid"/>
          </a:ln>
        </p:spPr>
        <p:txBody>
          <a:bodyPr/>
          <a:lstStyle/>
          <a:p>
            <a:r>
              <a:rPr lang="en-US" sz="5400" u="sng" dirty="0" smtClean="0">
                <a:solidFill>
                  <a:srgbClr val="000000"/>
                </a:solidFill>
              </a:rPr>
              <a:t>LIPASE GRAPH</a:t>
            </a:r>
            <a:endParaRPr lang="en-IN" dirty="0"/>
          </a:p>
        </p:txBody>
      </p:sp>
      <p:graphicFrame>
        <p:nvGraphicFramePr>
          <p:cNvPr id="8" name="Content Placeholder 7"/>
          <p:cNvGraphicFramePr>
            <a:graphicFrameLocks noGrp="1"/>
          </p:cNvGraphicFramePr>
          <p:nvPr>
            <p:ph sz="quarter" idx="1"/>
          </p:nvPr>
        </p:nvGraphicFramePr>
        <p:xfrm>
          <a:off x="357159" y="1653540"/>
          <a:ext cx="8203912" cy="505206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0" y="6324600"/>
            <a:ext cx="3714776" cy="338554"/>
          </a:xfrm>
          <a:prstGeom prst="rect">
            <a:avLst/>
          </a:prstGeom>
          <a:noFill/>
        </p:spPr>
        <p:txBody>
          <a:bodyPr wrap="square" rtlCol="0">
            <a:spAutoFit/>
          </a:bodyPr>
          <a:lstStyle/>
          <a:p>
            <a:pPr algn="ctr"/>
            <a:r>
              <a:rPr lang="en-US" sz="1600" dirty="0" smtClean="0">
                <a:latin typeface="Calibri" pitchFamily="34" charset="0"/>
              </a:rPr>
              <a:t>DATE OF TEST</a:t>
            </a:r>
            <a:endParaRPr lang="en-US" sz="1600" dirty="0">
              <a:latin typeface="Calibri" pitchFamily="34" charset="0"/>
            </a:endParaRPr>
          </a:p>
        </p:txBody>
      </p:sp>
    </p:spTree>
    <p:extLst>
      <p:ext uri="{BB962C8B-B14F-4D97-AF65-F5344CB8AC3E}">
        <p14:creationId xmlns:p14="http://schemas.microsoft.com/office/powerpoint/2010/main" val="163895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186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smtClean="0"/>
              <a:t>CONSERVATIVE TREATMENT</a:t>
            </a:r>
            <a:endParaRPr lang="en-US" sz="4400" dirty="0"/>
          </a:p>
        </p:txBody>
      </p:sp>
    </p:spTree>
    <p:extLst>
      <p:ext uri="{BB962C8B-B14F-4D97-AF65-F5344CB8AC3E}">
        <p14:creationId xmlns:p14="http://schemas.microsoft.com/office/powerpoint/2010/main" val="2382141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a:bodyPr>
          <a:lstStyle/>
          <a:p>
            <a:r>
              <a:rPr lang="en-US" sz="3200" dirty="0" smtClean="0"/>
              <a:t>To prevent release of bile and pancreatic enzymes the patient was kept Nil By Mouth(NBM).</a:t>
            </a:r>
          </a:p>
          <a:p>
            <a:r>
              <a:rPr lang="en-US" sz="3200" dirty="0" smtClean="0"/>
              <a:t>IV Fluids – DNS,RL fluids</a:t>
            </a:r>
          </a:p>
          <a:p>
            <a:r>
              <a:rPr lang="en-US" sz="3200" dirty="0" smtClean="0"/>
              <a:t>Total Parenteral Nutrition(TPN)</a:t>
            </a:r>
          </a:p>
          <a:p>
            <a:r>
              <a:rPr lang="en-US" sz="3200" dirty="0" smtClean="0"/>
              <a:t>Antibiotics, Antihypertensive, Painkiller, Vomiting Medication</a:t>
            </a:r>
          </a:p>
          <a:p>
            <a:r>
              <a:rPr lang="en-US" sz="3200" dirty="0" smtClean="0"/>
              <a:t>Pantoprazole </a:t>
            </a:r>
          </a:p>
          <a:p>
            <a:r>
              <a:rPr lang="en-US" sz="3200" dirty="0" smtClean="0"/>
              <a:t>Vitamin K injections</a:t>
            </a:r>
            <a:endParaRPr lang="en-US" sz="3200" dirty="0"/>
          </a:p>
        </p:txBody>
      </p:sp>
    </p:spTree>
    <p:extLst>
      <p:ext uri="{BB962C8B-B14F-4D97-AF65-F5344CB8AC3E}">
        <p14:creationId xmlns:p14="http://schemas.microsoft.com/office/powerpoint/2010/main" val="4160986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ANTIBIOTICS</a:t>
            </a:r>
            <a:endParaRPr lang="en-US" sz="4400" dirty="0"/>
          </a:p>
        </p:txBody>
      </p:sp>
      <p:sp>
        <p:nvSpPr>
          <p:cNvPr id="3" name="Content Placeholder 2"/>
          <p:cNvSpPr>
            <a:spLocks noGrp="1"/>
          </p:cNvSpPr>
          <p:nvPr>
            <p:ph sz="quarter" idx="1"/>
          </p:nvPr>
        </p:nvSpPr>
        <p:spPr>
          <a:xfrm>
            <a:off x="152400" y="1600200"/>
            <a:ext cx="8839200" cy="4525963"/>
          </a:xfrm>
        </p:spPr>
        <p:txBody>
          <a:bodyPr>
            <a:normAutofit/>
          </a:bodyPr>
          <a:lstStyle/>
          <a:p>
            <a:r>
              <a:rPr lang="en-US" sz="3200" dirty="0" smtClean="0"/>
              <a:t>Antibiotics(OFLOX-Ofloxacin, METRO-Metronidazole)</a:t>
            </a:r>
          </a:p>
          <a:p>
            <a:pPr>
              <a:buNone/>
            </a:pPr>
            <a:endParaRPr lang="en-US" sz="3200" dirty="0" smtClean="0"/>
          </a:p>
          <a:p>
            <a:pPr>
              <a:buNone/>
            </a:pPr>
            <a:endParaRPr lang="en-US" sz="3200" dirty="0"/>
          </a:p>
        </p:txBody>
      </p:sp>
      <p:pic>
        <p:nvPicPr>
          <p:cNvPr id="4098" name="Picture 2"/>
          <p:cNvPicPr>
            <a:picLocks noChangeAspect="1" noChangeArrowheads="1"/>
          </p:cNvPicPr>
          <p:nvPr/>
        </p:nvPicPr>
        <p:blipFill>
          <a:blip r:embed="rId2"/>
          <a:srcRect/>
          <a:stretch>
            <a:fillRect/>
          </a:stretch>
        </p:blipFill>
        <p:spPr bwMode="auto">
          <a:xfrm>
            <a:off x="901700" y="2819400"/>
            <a:ext cx="3657600" cy="3505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257800" y="3124200"/>
            <a:ext cx="3200400" cy="3200400"/>
          </a:xfrm>
          <a:prstGeom prst="rect">
            <a:avLst/>
          </a:prstGeom>
          <a:noFill/>
          <a:ln w="9525">
            <a:noFill/>
            <a:miter lim="800000"/>
            <a:headEnd/>
            <a:tailEnd/>
          </a:ln>
          <a:effectLst/>
        </p:spPr>
      </p:pic>
    </p:spTree>
    <p:extLst>
      <p:ext uri="{BB962C8B-B14F-4D97-AF65-F5344CB8AC3E}">
        <p14:creationId xmlns:p14="http://schemas.microsoft.com/office/powerpoint/2010/main" val="493288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chemeClr val="tx1"/>
                </a:solidFill>
              </a:rPr>
              <a:t>PAINKILLER</a:t>
            </a:r>
            <a:endParaRPr lang="en-US" sz="4400" dirty="0">
              <a:solidFill>
                <a:schemeClr val="tx1"/>
              </a:solidFill>
            </a:endParaRPr>
          </a:p>
        </p:txBody>
      </p:sp>
      <p:sp>
        <p:nvSpPr>
          <p:cNvPr id="6" name="Content Placeholder 5"/>
          <p:cNvSpPr>
            <a:spLocks noGrp="1"/>
          </p:cNvSpPr>
          <p:nvPr>
            <p:ph sz="quarter" idx="1"/>
          </p:nvPr>
        </p:nvSpPr>
        <p:spPr/>
        <p:txBody>
          <a:bodyPr>
            <a:normAutofit/>
          </a:bodyPr>
          <a:lstStyle/>
          <a:p>
            <a:r>
              <a:rPr lang="en-US" sz="3200" dirty="0" smtClean="0"/>
              <a:t>Painkiller(CONTRAMAL-Tramadol)</a:t>
            </a:r>
          </a:p>
        </p:txBody>
      </p:sp>
      <p:pic>
        <p:nvPicPr>
          <p:cNvPr id="5124" name="Picture 4" descr="Image result for contramal"/>
          <p:cNvPicPr>
            <a:picLocks noChangeAspect="1" noChangeArrowheads="1"/>
          </p:cNvPicPr>
          <p:nvPr/>
        </p:nvPicPr>
        <p:blipFill>
          <a:blip r:embed="rId2"/>
          <a:srcRect/>
          <a:stretch>
            <a:fillRect/>
          </a:stretch>
        </p:blipFill>
        <p:spPr bwMode="auto">
          <a:xfrm>
            <a:off x="1828800" y="2209800"/>
            <a:ext cx="5437686" cy="4038600"/>
          </a:xfrm>
          <a:prstGeom prst="rect">
            <a:avLst/>
          </a:prstGeom>
          <a:noFill/>
        </p:spPr>
      </p:pic>
    </p:spTree>
    <p:extLst>
      <p:ext uri="{BB962C8B-B14F-4D97-AF65-F5344CB8AC3E}">
        <p14:creationId xmlns:p14="http://schemas.microsoft.com/office/powerpoint/2010/main" val="3639091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solidFill>
              </a:rPr>
              <a:t>WHAT IS PANTOPRAZOLE?</a:t>
            </a:r>
            <a:endParaRPr lang="en-US" sz="4400" dirty="0">
              <a:solidFill>
                <a:schemeClr val="tx1"/>
              </a:solidFill>
            </a:endParaRPr>
          </a:p>
        </p:txBody>
      </p:sp>
      <p:sp>
        <p:nvSpPr>
          <p:cNvPr id="3" name="Content Placeholder 2"/>
          <p:cNvSpPr>
            <a:spLocks noGrp="1"/>
          </p:cNvSpPr>
          <p:nvPr>
            <p:ph sz="quarter" idx="1"/>
          </p:nvPr>
        </p:nvSpPr>
        <p:spPr>
          <a:xfrm>
            <a:off x="533400" y="1447800"/>
            <a:ext cx="4953000" cy="4572000"/>
          </a:xfrm>
        </p:spPr>
        <p:txBody>
          <a:bodyPr>
            <a:noAutofit/>
          </a:bodyPr>
          <a:lstStyle/>
          <a:p>
            <a:r>
              <a:rPr lang="en-US" sz="3200" dirty="0" smtClean="0"/>
              <a:t>Pantoprazole is a proton pump inhibitor drug that inhibits gastric acid secretion.</a:t>
            </a:r>
          </a:p>
          <a:p>
            <a:r>
              <a:rPr lang="en-US" sz="3200" dirty="0" smtClean="0"/>
              <a:t> It works on gastric parietal cells to irreversibly inhibit H</a:t>
            </a:r>
            <a:r>
              <a:rPr lang="en-US" sz="3200" baseline="30000" dirty="0" smtClean="0"/>
              <a:t>+</a:t>
            </a:r>
            <a:r>
              <a:rPr lang="en-US" sz="3200" dirty="0" smtClean="0"/>
              <a:t>/K</a:t>
            </a:r>
            <a:r>
              <a:rPr lang="en-US" sz="3200" baseline="30000" dirty="0" smtClean="0"/>
              <a:t>+</a:t>
            </a:r>
            <a:r>
              <a:rPr lang="en-US" sz="3200" dirty="0" smtClean="0"/>
              <a:t>-ATPase function and suppress the production of gastric acid.</a:t>
            </a:r>
            <a:endParaRPr lang="en-US" sz="3200" dirty="0"/>
          </a:p>
        </p:txBody>
      </p:sp>
      <p:pic>
        <p:nvPicPr>
          <p:cNvPr id="2051" name="Picture 3"/>
          <p:cNvPicPr>
            <a:picLocks noGrp="1" noChangeAspect="1" noChangeArrowheads="1"/>
          </p:cNvPicPr>
          <p:nvPr>
            <p:ph sz="quarter" idx="2"/>
          </p:nvPr>
        </p:nvPicPr>
        <p:blipFill>
          <a:blip r:embed="rId2"/>
          <a:srcRect l="6605" t="25614" r="8044" b="21549"/>
          <a:stretch>
            <a:fillRect/>
          </a:stretch>
        </p:blipFill>
        <p:spPr bwMode="auto">
          <a:xfrm>
            <a:off x="5562600" y="1295400"/>
            <a:ext cx="3337107" cy="4038600"/>
          </a:xfrm>
          <a:prstGeom prst="rect">
            <a:avLst/>
          </a:prstGeom>
          <a:noFill/>
          <a:ln w="9525">
            <a:noFill/>
            <a:miter lim="800000"/>
            <a:headEnd/>
            <a:tailEnd/>
          </a:ln>
          <a:effectLst/>
        </p:spPr>
      </p:pic>
    </p:spTree>
    <p:extLst>
      <p:ext uri="{BB962C8B-B14F-4D97-AF65-F5344CB8AC3E}">
        <p14:creationId xmlns:p14="http://schemas.microsoft.com/office/powerpoint/2010/main" val="31418378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a:stretch>
            <a:fillRect/>
          </a:stretch>
        </p:blipFill>
        <p:spPr bwMode="auto">
          <a:xfrm>
            <a:off x="762000" y="1223891"/>
            <a:ext cx="7391399" cy="5120224"/>
          </a:xfrm>
          <a:prstGeom prst="rect">
            <a:avLst/>
          </a:prstGeom>
          <a:noFill/>
          <a:ln w="9525">
            <a:noFill/>
            <a:miter lim="800000"/>
            <a:headEnd/>
            <a:tailEnd/>
          </a:ln>
          <a:effectLst/>
        </p:spPr>
      </p:pic>
      <p:sp>
        <p:nvSpPr>
          <p:cNvPr id="5" name="Title 4"/>
          <p:cNvSpPr>
            <a:spLocks noGrp="1"/>
          </p:cNvSpPr>
          <p:nvPr>
            <p:ph type="title"/>
          </p:nvPr>
        </p:nvSpPr>
        <p:spPr/>
        <p:txBody>
          <a:bodyPr>
            <a:normAutofit/>
          </a:bodyPr>
          <a:lstStyle/>
          <a:p>
            <a:r>
              <a:rPr lang="en-US" sz="4400" dirty="0" smtClean="0">
                <a:solidFill>
                  <a:schemeClr val="tx1"/>
                </a:solidFill>
              </a:rPr>
              <a:t>H</a:t>
            </a:r>
            <a:r>
              <a:rPr lang="en-US" sz="4400" baseline="30000" dirty="0" smtClean="0">
                <a:solidFill>
                  <a:schemeClr val="tx1"/>
                </a:solidFill>
              </a:rPr>
              <a:t>+</a:t>
            </a:r>
            <a:r>
              <a:rPr lang="en-US" sz="4400" dirty="0" smtClean="0">
                <a:solidFill>
                  <a:schemeClr val="tx1"/>
                </a:solidFill>
              </a:rPr>
              <a:t>/K</a:t>
            </a:r>
            <a:r>
              <a:rPr lang="en-US" sz="4400" baseline="30000" dirty="0" smtClean="0">
                <a:solidFill>
                  <a:schemeClr val="tx1"/>
                </a:solidFill>
              </a:rPr>
              <a:t>+</a:t>
            </a:r>
            <a:r>
              <a:rPr lang="en-US" sz="4400" dirty="0" smtClean="0">
                <a:solidFill>
                  <a:schemeClr val="tx1"/>
                </a:solidFill>
              </a:rPr>
              <a:t>-ATPase pump</a:t>
            </a:r>
            <a:endParaRPr lang="en-US" sz="4400" dirty="0">
              <a:solidFill>
                <a:schemeClr val="tx1"/>
              </a:solidFill>
            </a:endParaRPr>
          </a:p>
        </p:txBody>
      </p:sp>
    </p:spTree>
    <p:extLst>
      <p:ext uri="{BB962C8B-B14F-4D97-AF65-F5344CB8AC3E}">
        <p14:creationId xmlns:p14="http://schemas.microsoft.com/office/powerpoint/2010/main" val="1602057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solidFill>
              </a:rPr>
              <a:t>USE OF PANTOPRAZOLE</a:t>
            </a:r>
            <a:endParaRPr lang="en-US" sz="4400" dirty="0">
              <a:solidFill>
                <a:schemeClr val="tx1"/>
              </a:solidFill>
            </a:endParaRPr>
          </a:p>
        </p:txBody>
      </p:sp>
      <p:sp>
        <p:nvSpPr>
          <p:cNvPr id="3" name="Content Placeholder 2"/>
          <p:cNvSpPr>
            <a:spLocks noGrp="1"/>
          </p:cNvSpPr>
          <p:nvPr>
            <p:ph sz="quarter" idx="1"/>
          </p:nvPr>
        </p:nvSpPr>
        <p:spPr/>
        <p:txBody>
          <a:bodyPr>
            <a:normAutofit/>
          </a:bodyPr>
          <a:lstStyle/>
          <a:p>
            <a:r>
              <a:rPr lang="en-US" sz="3200" dirty="0" smtClean="0"/>
              <a:t>It is given to reduce gastric acid secretion as the patient is NBM so secretion of gastric acid can damage the walls of gastrointestinal tract and cause further complications as peptic ulcers,etc </a:t>
            </a:r>
            <a:endParaRPr lang="en-US" sz="3200" dirty="0"/>
          </a:p>
        </p:txBody>
      </p:sp>
    </p:spTree>
    <p:extLst>
      <p:ext uri="{BB962C8B-B14F-4D97-AF65-F5344CB8AC3E}">
        <p14:creationId xmlns:p14="http://schemas.microsoft.com/office/powerpoint/2010/main" val="1947460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pPr algn="ctr"/>
            <a:r>
              <a:rPr lang="en-US" sz="3600" dirty="0" smtClean="0">
                <a:solidFill>
                  <a:schemeClr val="tx1"/>
                </a:solidFill>
              </a:rPr>
              <a:t>9 QUADRANTS OF ABDOMINAL REGION</a:t>
            </a:r>
            <a:endParaRPr lang="en-US" sz="3600" dirty="0">
              <a:solidFill>
                <a:schemeClr val="tx1"/>
              </a:solidFill>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1828800" y="1371600"/>
            <a:ext cx="5372515"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7333" t="2667" r="16000"/>
          <a:stretch>
            <a:fillRect/>
          </a:stretch>
        </p:blipFill>
        <p:spPr bwMode="auto">
          <a:xfrm>
            <a:off x="3048000" y="2286000"/>
            <a:ext cx="2870548" cy="419100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sz="4400" dirty="0" smtClean="0">
                <a:solidFill>
                  <a:schemeClr val="tx1"/>
                </a:solidFill>
              </a:rPr>
              <a:t>VOMITING MEDICATION</a:t>
            </a:r>
            <a:endParaRPr lang="en-US" sz="4400" dirty="0">
              <a:solidFill>
                <a:schemeClr val="tx1"/>
              </a:solidFill>
            </a:endParaRPr>
          </a:p>
        </p:txBody>
      </p:sp>
      <p:sp>
        <p:nvSpPr>
          <p:cNvPr id="3" name="Content Placeholder 2"/>
          <p:cNvSpPr>
            <a:spLocks noGrp="1"/>
          </p:cNvSpPr>
          <p:nvPr>
            <p:ph sz="quarter" idx="1"/>
          </p:nvPr>
        </p:nvSpPr>
        <p:spPr/>
        <p:txBody>
          <a:bodyPr>
            <a:normAutofit/>
          </a:bodyPr>
          <a:lstStyle/>
          <a:p>
            <a:r>
              <a:rPr lang="en-US" sz="3200" dirty="0" smtClean="0"/>
              <a:t>Vomiting Medication(EMESET-Ondansetron)</a:t>
            </a:r>
          </a:p>
          <a:p>
            <a:endParaRPr lang="en-US" sz="3200" dirty="0"/>
          </a:p>
        </p:txBody>
      </p:sp>
    </p:spTree>
    <p:extLst>
      <p:ext uri="{BB962C8B-B14F-4D97-AF65-F5344CB8AC3E}">
        <p14:creationId xmlns:p14="http://schemas.microsoft.com/office/powerpoint/2010/main" val="37347478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a:stretch>
            <a:fillRect/>
          </a:stretch>
        </p:blipFill>
        <p:spPr bwMode="auto">
          <a:xfrm>
            <a:off x="5486400" y="2819400"/>
            <a:ext cx="2916801" cy="24384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t="28000" b="25333"/>
          <a:stretch>
            <a:fillRect/>
          </a:stretch>
        </p:blipFill>
        <p:spPr bwMode="auto">
          <a:xfrm>
            <a:off x="609600" y="3124200"/>
            <a:ext cx="5061857" cy="236220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sz="4400" dirty="0" smtClean="0">
                <a:solidFill>
                  <a:schemeClr val="tx1"/>
                </a:solidFill>
              </a:rPr>
              <a:t>ANTIHYPERTENSIVES</a:t>
            </a:r>
            <a:endParaRPr lang="en-US" sz="4400" dirty="0">
              <a:solidFill>
                <a:schemeClr val="tx1"/>
              </a:solidFill>
            </a:endParaRPr>
          </a:p>
        </p:txBody>
      </p:sp>
      <p:sp>
        <p:nvSpPr>
          <p:cNvPr id="3" name="Content Placeholder 2"/>
          <p:cNvSpPr>
            <a:spLocks noGrp="1"/>
          </p:cNvSpPr>
          <p:nvPr>
            <p:ph sz="quarter" idx="1"/>
          </p:nvPr>
        </p:nvSpPr>
        <p:spPr/>
        <p:txBody>
          <a:bodyPr>
            <a:normAutofit/>
          </a:bodyPr>
          <a:lstStyle/>
          <a:p>
            <a:r>
              <a:rPr lang="en-US" sz="3200" dirty="0" err="1" smtClean="0"/>
              <a:t>Antihypertensives</a:t>
            </a:r>
            <a:r>
              <a:rPr lang="en-US" sz="3200" dirty="0" smtClean="0"/>
              <a:t>(CTD-Chlorthalidone, AMLO-Amlodipine)</a:t>
            </a:r>
          </a:p>
          <a:p>
            <a:pPr>
              <a:buNone/>
            </a:pPr>
            <a:endParaRPr lang="en-US" sz="3200" dirty="0"/>
          </a:p>
        </p:txBody>
      </p:sp>
    </p:spTree>
    <p:extLst>
      <p:ext uri="{BB962C8B-B14F-4D97-AF65-F5344CB8AC3E}">
        <p14:creationId xmlns:p14="http://schemas.microsoft.com/office/powerpoint/2010/main" val="3977938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686800" cy="1143000"/>
          </a:xfrm>
        </p:spPr>
        <p:txBody>
          <a:bodyPr>
            <a:normAutofit fontScale="90000"/>
          </a:bodyPr>
          <a:lstStyle/>
          <a:p>
            <a:r>
              <a:rPr lang="en-US" sz="3600" dirty="0" smtClean="0">
                <a:solidFill>
                  <a:schemeClr val="tx1"/>
                </a:solidFill>
              </a:rPr>
              <a:t>WHY VITAMIN K INJECTIONS ARE GIVEN?</a:t>
            </a:r>
            <a:endParaRPr lang="en-US" sz="3600" dirty="0">
              <a:solidFill>
                <a:schemeClr val="tx1"/>
              </a:solidFill>
            </a:endParaRPr>
          </a:p>
        </p:txBody>
      </p:sp>
      <p:pic>
        <p:nvPicPr>
          <p:cNvPr id="1026" name="Picture 2"/>
          <p:cNvPicPr>
            <a:picLocks noGrp="1" noChangeAspect="1" noChangeArrowheads="1"/>
          </p:cNvPicPr>
          <p:nvPr>
            <p:ph sz="quarter" idx="1"/>
          </p:nvPr>
        </p:nvPicPr>
        <p:blipFill>
          <a:blip r:embed="rId2" cstate="print"/>
          <a:stretch>
            <a:fillRect/>
          </a:stretch>
        </p:blipFill>
        <p:spPr bwMode="auto">
          <a:xfrm>
            <a:off x="7010400" y="1447800"/>
            <a:ext cx="1848671" cy="4525963"/>
          </a:xfrm>
          <a:prstGeom prst="rect">
            <a:avLst/>
          </a:prstGeom>
          <a:noFill/>
          <a:ln w="9525">
            <a:noFill/>
            <a:miter lim="800000"/>
            <a:headEnd/>
            <a:tailEnd/>
          </a:ln>
          <a:effectLst/>
        </p:spPr>
      </p:pic>
      <p:sp>
        <p:nvSpPr>
          <p:cNvPr id="8" name="Content Placeholder 7"/>
          <p:cNvSpPr>
            <a:spLocks noGrp="1"/>
          </p:cNvSpPr>
          <p:nvPr>
            <p:ph sz="quarter" idx="2"/>
          </p:nvPr>
        </p:nvSpPr>
        <p:spPr>
          <a:xfrm>
            <a:off x="228600" y="1447800"/>
            <a:ext cx="6705600" cy="5410200"/>
          </a:xfrm>
        </p:spPr>
        <p:txBody>
          <a:bodyPr>
            <a:noAutofit/>
          </a:bodyPr>
          <a:lstStyle/>
          <a:p>
            <a:r>
              <a:rPr lang="en-US" sz="3200" dirty="0" smtClean="0"/>
              <a:t>Intestinal bacteria produce vitamin K (fat soluble vitamin) but it’s absorption requires fats in diet.</a:t>
            </a:r>
          </a:p>
          <a:p>
            <a:r>
              <a:rPr lang="en-US" sz="3200" dirty="0" smtClean="0"/>
              <a:t>The patient was NBM so vitamin K couldn’t be absorbed and patient was to undergo surgery .</a:t>
            </a:r>
          </a:p>
          <a:p>
            <a:r>
              <a:rPr lang="en-US" sz="3200" dirty="0" smtClean="0"/>
              <a:t>Clotting of blood requires this vitamin thus injections were given to the patient.</a:t>
            </a:r>
            <a:endParaRPr lang="en-US" sz="3200" dirty="0"/>
          </a:p>
        </p:txBody>
      </p:sp>
    </p:spTree>
    <p:extLst>
      <p:ext uri="{BB962C8B-B14F-4D97-AF65-F5344CB8AC3E}">
        <p14:creationId xmlns:p14="http://schemas.microsoft.com/office/powerpoint/2010/main" val="38253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a:stretch>
            <a:fillRect/>
          </a:stretch>
        </p:blipFill>
        <p:spPr bwMode="auto">
          <a:xfrm>
            <a:off x="5791200" y="609600"/>
            <a:ext cx="3175000" cy="5956300"/>
          </a:xfrm>
          <a:prstGeom prst="rect">
            <a:avLst/>
          </a:prstGeom>
          <a:noFill/>
          <a:ln w="9525">
            <a:noFill/>
            <a:miter lim="800000"/>
            <a:headEnd/>
            <a:tailEnd/>
          </a:ln>
          <a:effectLst/>
        </p:spPr>
      </p:pic>
      <p:sp>
        <p:nvSpPr>
          <p:cNvPr id="5" name="Title 4"/>
          <p:cNvSpPr>
            <a:spLocks noGrp="1"/>
          </p:cNvSpPr>
          <p:nvPr>
            <p:ph type="title"/>
          </p:nvPr>
        </p:nvSpPr>
        <p:spPr/>
        <p:txBody>
          <a:bodyPr>
            <a:normAutofit/>
          </a:bodyPr>
          <a:lstStyle/>
          <a:p>
            <a:r>
              <a:rPr lang="en-US" sz="4400" dirty="0" smtClean="0">
                <a:solidFill>
                  <a:schemeClr val="tx1"/>
                </a:solidFill>
              </a:rPr>
              <a:t>DNS IV FLUID</a:t>
            </a:r>
            <a:endParaRPr lang="en-US" sz="4400" dirty="0">
              <a:solidFill>
                <a:schemeClr val="tx1"/>
              </a:solidFill>
            </a:endParaRPr>
          </a:p>
        </p:txBody>
      </p:sp>
      <p:sp>
        <p:nvSpPr>
          <p:cNvPr id="6" name="Content Placeholder 5"/>
          <p:cNvSpPr>
            <a:spLocks noGrp="1"/>
          </p:cNvSpPr>
          <p:nvPr>
            <p:ph sz="quarter" idx="1"/>
          </p:nvPr>
        </p:nvSpPr>
        <p:spPr>
          <a:xfrm>
            <a:off x="457200" y="1600200"/>
            <a:ext cx="5791200" cy="4525963"/>
          </a:xfrm>
        </p:spPr>
        <p:txBody>
          <a:bodyPr>
            <a:normAutofit/>
          </a:bodyPr>
          <a:lstStyle/>
          <a:p>
            <a:r>
              <a:rPr lang="en-US" sz="3200" dirty="0" smtClean="0"/>
              <a:t>DNS – Dextrose and Sodium Chloride Solution. This medication is an intravenous (IV) solution used to supply water, calories, and electrolytes (e.g., sodium, chloride) to the body.</a:t>
            </a:r>
          </a:p>
          <a:p>
            <a:endParaRPr lang="en-US" sz="3200" dirty="0"/>
          </a:p>
        </p:txBody>
      </p:sp>
    </p:spTree>
    <p:extLst>
      <p:ext uri="{BB962C8B-B14F-4D97-AF65-F5344CB8AC3E}">
        <p14:creationId xmlns:p14="http://schemas.microsoft.com/office/powerpoint/2010/main" val="3484292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l iv fluid"/>
          <p:cNvPicPr>
            <a:picLocks noChangeAspect="1" noChangeArrowheads="1"/>
          </p:cNvPicPr>
          <p:nvPr/>
        </p:nvPicPr>
        <p:blipFill>
          <a:blip r:embed="rId2"/>
          <a:srcRect l="29794" t="2383" r="31344"/>
          <a:stretch>
            <a:fillRect/>
          </a:stretch>
        </p:blipFill>
        <p:spPr bwMode="auto">
          <a:xfrm>
            <a:off x="5486400" y="381000"/>
            <a:ext cx="3276600" cy="6242447"/>
          </a:xfrm>
          <a:prstGeom prst="rect">
            <a:avLst/>
          </a:prstGeom>
          <a:noFill/>
        </p:spPr>
      </p:pic>
      <p:sp>
        <p:nvSpPr>
          <p:cNvPr id="2" name="Title 1"/>
          <p:cNvSpPr>
            <a:spLocks noGrp="1"/>
          </p:cNvSpPr>
          <p:nvPr>
            <p:ph type="title"/>
          </p:nvPr>
        </p:nvSpPr>
        <p:spPr/>
        <p:txBody>
          <a:bodyPr>
            <a:normAutofit/>
          </a:bodyPr>
          <a:lstStyle/>
          <a:p>
            <a:r>
              <a:rPr lang="en-US" sz="4400" dirty="0" smtClean="0">
                <a:solidFill>
                  <a:schemeClr val="tx1"/>
                </a:solidFill>
              </a:rPr>
              <a:t>RL IV FLUID</a:t>
            </a:r>
            <a:endParaRPr lang="en-US" sz="4400" dirty="0">
              <a:solidFill>
                <a:schemeClr val="tx1"/>
              </a:solidFill>
            </a:endParaRPr>
          </a:p>
        </p:txBody>
      </p:sp>
      <p:sp>
        <p:nvSpPr>
          <p:cNvPr id="3" name="Content Placeholder 2"/>
          <p:cNvSpPr>
            <a:spLocks noGrp="1"/>
          </p:cNvSpPr>
          <p:nvPr>
            <p:ph sz="quarter" idx="1"/>
          </p:nvPr>
        </p:nvSpPr>
        <p:spPr>
          <a:xfrm>
            <a:off x="457200" y="1600200"/>
            <a:ext cx="5105400" cy="4525963"/>
          </a:xfrm>
        </p:spPr>
        <p:txBody>
          <a:bodyPr>
            <a:normAutofit/>
          </a:bodyPr>
          <a:lstStyle/>
          <a:p>
            <a:r>
              <a:rPr lang="en-US" sz="3200" dirty="0" smtClean="0"/>
              <a:t>RL - Ringer's lactate solution, also known as Ringer-Locke's solution is an intravenous fluid that contains sodium chloride, potassium </a:t>
            </a:r>
            <a:r>
              <a:rPr lang="en-US" sz="3200"/>
              <a:t>chloride and sodium lactate.</a:t>
            </a:r>
            <a:endParaRPr lang="en-US" sz="3200" dirty="0" smtClean="0"/>
          </a:p>
          <a:p>
            <a:endParaRPr lang="en-US" sz="3200" dirty="0" smtClean="0"/>
          </a:p>
          <a:p>
            <a:endParaRPr lang="en-US" sz="3200" dirty="0"/>
          </a:p>
        </p:txBody>
      </p:sp>
    </p:spTree>
    <p:extLst>
      <p:ext uri="{BB962C8B-B14F-4D97-AF65-F5344CB8AC3E}">
        <p14:creationId xmlns:p14="http://schemas.microsoft.com/office/powerpoint/2010/main" val="16648576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r>
              <a:rPr lang="en-US" dirty="0" smtClean="0">
                <a:solidFill>
                  <a:schemeClr val="tx1"/>
                </a:solidFill>
              </a:rPr>
              <a:t>TOTAL PARENTERAL NUTRITION</a:t>
            </a:r>
            <a:endParaRPr lang="en-US" dirty="0">
              <a:solidFill>
                <a:schemeClr val="tx1"/>
              </a:solidFill>
            </a:endParaRPr>
          </a:p>
        </p:txBody>
      </p:sp>
      <p:sp>
        <p:nvSpPr>
          <p:cNvPr id="3" name="Content Placeholder 2"/>
          <p:cNvSpPr>
            <a:spLocks noGrp="1"/>
          </p:cNvSpPr>
          <p:nvPr>
            <p:ph sz="quarter" idx="1"/>
          </p:nvPr>
        </p:nvSpPr>
        <p:spPr/>
        <p:txBody>
          <a:bodyPr>
            <a:noAutofit/>
          </a:bodyPr>
          <a:lstStyle/>
          <a:p>
            <a:r>
              <a:rPr lang="en-US" sz="3200" dirty="0" smtClean="0"/>
              <a:t>Total parenteral nutrition (TPN) is a method of feeding that bypasses the gastrointestinal tract. </a:t>
            </a:r>
          </a:p>
          <a:p>
            <a:r>
              <a:rPr lang="en-US" sz="3200" dirty="0" smtClean="0"/>
              <a:t>Fluids are given into a </a:t>
            </a:r>
            <a:r>
              <a:rPr lang="en-US" sz="3200" dirty="0" smtClean="0"/>
              <a:t>large vein </a:t>
            </a:r>
            <a:r>
              <a:rPr lang="en-US" sz="3200" dirty="0" smtClean="0"/>
              <a:t>to provide most of the nutrients the body needs. </a:t>
            </a:r>
            <a:endParaRPr lang="en-US" sz="3200" dirty="0" smtClean="0"/>
          </a:p>
          <a:p>
            <a:r>
              <a:rPr lang="en-US" sz="3200" dirty="0" smtClean="0"/>
              <a:t>A large vein is selected as the lipids are large molecules and can cause obstruction in small veins.</a:t>
            </a:r>
            <a:endParaRPr lang="en-US" sz="3200" dirty="0" smtClean="0"/>
          </a:p>
        </p:txBody>
      </p:sp>
    </p:spTree>
    <p:extLst>
      <p:ext uri="{BB962C8B-B14F-4D97-AF65-F5344CB8AC3E}">
        <p14:creationId xmlns:p14="http://schemas.microsoft.com/office/powerpoint/2010/main" val="4035895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85800"/>
            <a:ext cx="7772400" cy="5334000"/>
          </a:xfrm>
        </p:spPr>
        <p:txBody>
          <a:bodyPr>
            <a:normAutofit/>
          </a:bodyPr>
          <a:lstStyle/>
          <a:p>
            <a:r>
              <a:rPr lang="en-US" sz="3200" dirty="0"/>
              <a:t>The method is used when a person cannot or should not receive feedings or fluids by mouth. </a:t>
            </a:r>
          </a:p>
          <a:p>
            <a:r>
              <a:rPr lang="en-US" sz="3200" dirty="0"/>
              <a:t>Prepared solutions generally consist of water and </a:t>
            </a:r>
            <a:r>
              <a:rPr lang="en-US" sz="3200" dirty="0" smtClean="0"/>
              <a:t>electrolytes, </a:t>
            </a:r>
            <a:r>
              <a:rPr lang="en-US" sz="3200" dirty="0"/>
              <a:t>glucose, amino </a:t>
            </a:r>
            <a:r>
              <a:rPr lang="en-US" sz="3200" dirty="0" smtClean="0"/>
              <a:t>acids and lipids.</a:t>
            </a:r>
          </a:p>
          <a:p>
            <a:r>
              <a:rPr lang="en-US" sz="3200" dirty="0" smtClean="0"/>
              <a:t>Essential </a:t>
            </a:r>
            <a:r>
              <a:rPr lang="en-US" sz="3200" dirty="0"/>
              <a:t>vitamins, minerals and trace elements are added or given separately.</a:t>
            </a:r>
          </a:p>
          <a:p>
            <a:pPr marL="0" indent="0">
              <a:buNone/>
            </a:pPr>
            <a:endParaRPr lang="en-US" sz="3200" dirty="0"/>
          </a:p>
        </p:txBody>
      </p:sp>
    </p:spTree>
    <p:extLst>
      <p:ext uri="{BB962C8B-B14F-4D97-AF65-F5344CB8AC3E}">
        <p14:creationId xmlns:p14="http://schemas.microsoft.com/office/powerpoint/2010/main" val="35688828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Image result for TP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2771" name="Picture 3"/>
          <p:cNvPicPr>
            <a:picLocks noChangeAspect="1" noChangeArrowheads="1"/>
          </p:cNvPicPr>
          <p:nvPr/>
        </p:nvPicPr>
        <p:blipFill>
          <a:blip r:embed="rId2"/>
          <a:srcRect/>
          <a:stretch>
            <a:fillRect/>
          </a:stretch>
        </p:blipFill>
        <p:spPr bwMode="auto">
          <a:xfrm>
            <a:off x="609600" y="381000"/>
            <a:ext cx="3733800" cy="5791200"/>
          </a:xfrm>
          <a:prstGeom prst="rect">
            <a:avLst/>
          </a:prstGeom>
          <a:noFill/>
          <a:ln w="9525">
            <a:noFill/>
            <a:miter lim="800000"/>
            <a:headEnd/>
            <a:tailEnd/>
          </a:ln>
          <a:effectLst/>
        </p:spPr>
      </p:pic>
      <p:pic>
        <p:nvPicPr>
          <p:cNvPr id="32772" name="Picture 4"/>
          <p:cNvPicPr>
            <a:picLocks noChangeAspect="1" noChangeArrowheads="1"/>
          </p:cNvPicPr>
          <p:nvPr/>
        </p:nvPicPr>
        <p:blipFill>
          <a:blip r:embed="rId3"/>
          <a:srcRect/>
          <a:stretch>
            <a:fillRect/>
          </a:stretch>
        </p:blipFill>
        <p:spPr bwMode="auto">
          <a:xfrm>
            <a:off x="4648200" y="457200"/>
            <a:ext cx="3883025" cy="5791200"/>
          </a:xfrm>
          <a:prstGeom prst="rect">
            <a:avLst/>
          </a:prstGeom>
          <a:noFill/>
          <a:ln w="9525">
            <a:noFill/>
            <a:miter lim="800000"/>
            <a:headEnd/>
            <a:tailEnd/>
          </a:ln>
          <a:effectLst/>
        </p:spPr>
      </p:pic>
    </p:spTree>
    <p:extLst>
      <p:ext uri="{BB962C8B-B14F-4D97-AF65-F5344CB8AC3E}">
        <p14:creationId xmlns:p14="http://schemas.microsoft.com/office/powerpoint/2010/main" val="5667650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tx1"/>
                </a:solidFill>
              </a:rPr>
              <a:t>EXPLORATORY LAPAROTOMY </a:t>
            </a:r>
            <a:endParaRPr lang="en-US" sz="4400" dirty="0">
              <a:solidFill>
                <a:schemeClr val="tx1"/>
              </a:solidFill>
            </a:endParaRPr>
          </a:p>
        </p:txBody>
      </p:sp>
      <p:sp>
        <p:nvSpPr>
          <p:cNvPr id="3" name="Content Placeholder 2"/>
          <p:cNvSpPr>
            <a:spLocks noGrp="1"/>
          </p:cNvSpPr>
          <p:nvPr>
            <p:ph sz="quarter" idx="1"/>
          </p:nvPr>
        </p:nvSpPr>
        <p:spPr>
          <a:xfrm>
            <a:off x="457200" y="1371600"/>
            <a:ext cx="8229600" cy="4754563"/>
          </a:xfrm>
        </p:spPr>
        <p:txBody>
          <a:bodyPr>
            <a:noAutofit/>
          </a:bodyPr>
          <a:lstStyle/>
          <a:p>
            <a:r>
              <a:rPr lang="en-US" sz="3200" dirty="0" smtClean="0"/>
              <a:t>During a laparotomy an incision is made into the patient's abdomen (A). </a:t>
            </a:r>
          </a:p>
          <a:p>
            <a:r>
              <a:rPr lang="en-US" sz="3200" dirty="0" smtClean="0"/>
              <a:t>Skin and connective tissue called fascia is divided (B). </a:t>
            </a:r>
          </a:p>
          <a:p>
            <a:r>
              <a:rPr lang="en-US" sz="3200" dirty="0" smtClean="0"/>
              <a:t>The lining of the abdominal cavity, the peritoneum, is cut, and any exploratory procedures are undertaken (C). </a:t>
            </a:r>
          </a:p>
          <a:p>
            <a:r>
              <a:rPr lang="en-US" sz="3200" dirty="0" smtClean="0"/>
              <a:t>To close the incision, the peritoneum, fascia, and skin are stitched (E). </a:t>
            </a:r>
          </a:p>
          <a:p>
            <a:pPr>
              <a:buNone/>
            </a:pPr>
            <a:r>
              <a:rPr lang="en-US" sz="3200" dirty="0" smtClean="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6488668"/>
            <a:ext cx="9144000" cy="369332"/>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rot="16200000">
            <a:off x="5530334" y="3244334"/>
            <a:ext cx="6858000" cy="369332"/>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rot="16200000">
            <a:off x="-3015734" y="3320534"/>
            <a:ext cx="6400800" cy="369332"/>
          </a:xfrm>
          <a:prstGeom prst="rect">
            <a:avLst/>
          </a:prstGeom>
          <a:solidFill>
            <a:schemeClr val="bg1"/>
          </a:solidFill>
        </p:spPr>
        <p:txBody>
          <a:bodyPr wrap="square" rtlCol="0">
            <a:spAutoFit/>
          </a:bodyPr>
          <a:lstStyle/>
          <a:p>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228600" y="0"/>
            <a:ext cx="8686800" cy="6705600"/>
          </a:xfrm>
          <a:prstGeom prst="rect">
            <a:avLst/>
          </a:prstGeom>
          <a:noFill/>
          <a:ln w="9525">
            <a:noFill/>
            <a:miter lim="800000"/>
            <a:headEnd/>
            <a:tailEnd/>
          </a:ln>
          <a:effectLst/>
        </p:spPr>
      </p:pic>
      <p:sp>
        <p:nvSpPr>
          <p:cNvPr id="5" name="TextBox 4"/>
          <p:cNvSpPr txBox="1"/>
          <p:nvPr/>
        </p:nvSpPr>
        <p:spPr>
          <a:xfrm>
            <a:off x="0" y="0"/>
            <a:ext cx="1524000" cy="338554"/>
          </a:xfrm>
          <a:prstGeom prst="rect">
            <a:avLst/>
          </a:prstGeom>
          <a:solidFill>
            <a:schemeClr val="bg1"/>
          </a:solidFill>
        </p:spPr>
        <p:txBody>
          <a:bodyPr wrap="square" rtlCol="0">
            <a:spAutoFit/>
          </a:bodyPr>
          <a:lstStyle/>
          <a:p>
            <a:r>
              <a:rPr lang="en-US" sz="1600" dirty="0" smtClean="0"/>
              <a:t>Laparotomy</a:t>
            </a:r>
            <a:endParaRPr lang="en-US" sz="1600" dirty="0"/>
          </a:p>
        </p:txBody>
      </p:sp>
      <p:sp>
        <p:nvSpPr>
          <p:cNvPr id="6" name="TextBox 5"/>
          <p:cNvSpPr txBox="1"/>
          <p:nvPr/>
        </p:nvSpPr>
        <p:spPr>
          <a:xfrm>
            <a:off x="3124200" y="457200"/>
            <a:ext cx="1143000" cy="369332"/>
          </a:xfrm>
          <a:prstGeom prst="rect">
            <a:avLst/>
          </a:prstGeom>
          <a:solidFill>
            <a:schemeClr val="bg1"/>
          </a:solidFill>
        </p:spPr>
        <p:txBody>
          <a:bodyPr wrap="square" rtlCol="0">
            <a:spAutoFit/>
          </a:bodyPr>
          <a:lstStyle/>
          <a:p>
            <a:r>
              <a:rPr lang="en-US" dirty="0" smtClean="0"/>
              <a:t>Incision</a:t>
            </a:r>
            <a:endParaRPr lang="en-US" dirty="0"/>
          </a:p>
        </p:txBody>
      </p:sp>
      <p:sp>
        <p:nvSpPr>
          <p:cNvPr id="7" name="TextBox 6"/>
          <p:cNvSpPr txBox="1"/>
          <p:nvPr/>
        </p:nvSpPr>
        <p:spPr>
          <a:xfrm>
            <a:off x="4648200" y="457200"/>
            <a:ext cx="1858073" cy="338554"/>
          </a:xfrm>
          <a:prstGeom prst="rect">
            <a:avLst/>
          </a:prstGeom>
          <a:solidFill>
            <a:schemeClr val="bg1"/>
          </a:solidFill>
        </p:spPr>
        <p:txBody>
          <a:bodyPr wrap="none" rtlCol="0">
            <a:spAutoFit/>
          </a:bodyPr>
          <a:lstStyle/>
          <a:p>
            <a:r>
              <a:rPr lang="en-US" sz="1600" dirty="0" smtClean="0"/>
              <a:t>Linea  Alba Fascia</a:t>
            </a:r>
            <a:endParaRPr lang="en-US" sz="1600" dirty="0"/>
          </a:p>
        </p:txBody>
      </p:sp>
      <p:sp>
        <p:nvSpPr>
          <p:cNvPr id="8" name="TextBox 7"/>
          <p:cNvSpPr txBox="1"/>
          <p:nvPr/>
        </p:nvSpPr>
        <p:spPr>
          <a:xfrm flipH="1">
            <a:off x="228600" y="2286000"/>
            <a:ext cx="304800" cy="369332"/>
          </a:xfrm>
          <a:prstGeom prst="rect">
            <a:avLst/>
          </a:prstGeom>
          <a:solidFill>
            <a:schemeClr val="bg1"/>
          </a:solidFill>
        </p:spPr>
        <p:txBody>
          <a:bodyPr wrap="square" rtlCol="0">
            <a:spAutoFit/>
          </a:bodyPr>
          <a:lstStyle/>
          <a:p>
            <a:r>
              <a:rPr lang="en-US" dirty="0" smtClean="0"/>
              <a:t>A</a:t>
            </a:r>
            <a:endParaRPr lang="en-US" dirty="0"/>
          </a:p>
        </p:txBody>
      </p:sp>
      <p:sp>
        <p:nvSpPr>
          <p:cNvPr id="10" name="TextBox 9"/>
          <p:cNvSpPr txBox="1"/>
          <p:nvPr/>
        </p:nvSpPr>
        <p:spPr>
          <a:xfrm>
            <a:off x="4876800" y="1981200"/>
            <a:ext cx="304800" cy="369332"/>
          </a:xfrm>
          <a:prstGeom prst="rect">
            <a:avLst/>
          </a:prstGeom>
          <a:solidFill>
            <a:schemeClr val="bg1"/>
          </a:solidFill>
        </p:spPr>
        <p:txBody>
          <a:bodyPr wrap="square" rtlCol="0">
            <a:spAutoFit/>
          </a:bodyPr>
          <a:lstStyle/>
          <a:p>
            <a:r>
              <a:rPr lang="en-US" dirty="0" smtClean="0"/>
              <a:t>B</a:t>
            </a:r>
            <a:endParaRPr lang="en-US" dirty="0"/>
          </a:p>
        </p:txBody>
      </p:sp>
      <p:sp>
        <p:nvSpPr>
          <p:cNvPr id="11" name="TextBox 10"/>
          <p:cNvSpPr txBox="1"/>
          <p:nvPr/>
        </p:nvSpPr>
        <p:spPr>
          <a:xfrm>
            <a:off x="304800" y="2895600"/>
            <a:ext cx="1233030" cy="338554"/>
          </a:xfrm>
          <a:prstGeom prst="rect">
            <a:avLst/>
          </a:prstGeom>
          <a:solidFill>
            <a:schemeClr val="bg1"/>
          </a:solidFill>
        </p:spPr>
        <p:txBody>
          <a:bodyPr wrap="none" rtlCol="0">
            <a:spAutoFit/>
          </a:bodyPr>
          <a:lstStyle/>
          <a:p>
            <a:r>
              <a:rPr lang="en-US" sz="1600" dirty="0" smtClean="0"/>
              <a:t>Peritoneum</a:t>
            </a:r>
            <a:endParaRPr lang="en-US" sz="1600" dirty="0"/>
          </a:p>
        </p:txBody>
      </p:sp>
      <p:sp>
        <p:nvSpPr>
          <p:cNvPr id="12" name="TextBox 11"/>
          <p:cNvSpPr txBox="1"/>
          <p:nvPr/>
        </p:nvSpPr>
        <p:spPr>
          <a:xfrm>
            <a:off x="228600" y="4419600"/>
            <a:ext cx="304800" cy="369332"/>
          </a:xfrm>
          <a:prstGeom prst="rect">
            <a:avLst/>
          </a:prstGeom>
          <a:solidFill>
            <a:schemeClr val="bg1"/>
          </a:solidFill>
        </p:spPr>
        <p:txBody>
          <a:bodyPr wrap="square" rtlCol="0">
            <a:spAutoFit/>
          </a:bodyPr>
          <a:lstStyle/>
          <a:p>
            <a:r>
              <a:rPr lang="en-US" dirty="0" smtClean="0"/>
              <a:t>C</a:t>
            </a:r>
            <a:endParaRPr lang="en-US" dirty="0"/>
          </a:p>
        </p:txBody>
      </p:sp>
      <p:sp>
        <p:nvSpPr>
          <p:cNvPr id="13" name="TextBox 12"/>
          <p:cNvSpPr txBox="1"/>
          <p:nvPr/>
        </p:nvSpPr>
        <p:spPr>
          <a:xfrm>
            <a:off x="4648200" y="2743200"/>
            <a:ext cx="1524000" cy="584775"/>
          </a:xfrm>
          <a:prstGeom prst="rect">
            <a:avLst/>
          </a:prstGeom>
          <a:solidFill>
            <a:schemeClr val="bg1"/>
          </a:solidFill>
        </p:spPr>
        <p:txBody>
          <a:bodyPr wrap="square" rtlCol="0">
            <a:spAutoFit/>
          </a:bodyPr>
          <a:lstStyle/>
          <a:p>
            <a:r>
              <a:rPr lang="en-US" sz="1600" dirty="0" smtClean="0"/>
              <a:t>Integrated Sutures</a:t>
            </a:r>
            <a:endParaRPr lang="en-US" sz="1600" dirty="0"/>
          </a:p>
        </p:txBody>
      </p:sp>
      <p:sp>
        <p:nvSpPr>
          <p:cNvPr id="14" name="TextBox 13"/>
          <p:cNvSpPr txBox="1"/>
          <p:nvPr/>
        </p:nvSpPr>
        <p:spPr>
          <a:xfrm>
            <a:off x="7086600" y="4800600"/>
            <a:ext cx="2057400" cy="338554"/>
          </a:xfrm>
          <a:prstGeom prst="rect">
            <a:avLst/>
          </a:prstGeom>
          <a:solidFill>
            <a:schemeClr val="bg1"/>
          </a:solidFill>
        </p:spPr>
        <p:txBody>
          <a:bodyPr wrap="square" rtlCol="0">
            <a:spAutoFit/>
          </a:bodyPr>
          <a:lstStyle/>
          <a:p>
            <a:r>
              <a:rPr lang="en-US" sz="1600" dirty="0" smtClean="0"/>
              <a:t>Linea  Alba Fascia</a:t>
            </a:r>
            <a:endParaRPr lang="en-US" sz="1600" dirty="0"/>
          </a:p>
        </p:txBody>
      </p:sp>
      <p:sp>
        <p:nvSpPr>
          <p:cNvPr id="15" name="TextBox 14"/>
          <p:cNvSpPr txBox="1"/>
          <p:nvPr/>
        </p:nvSpPr>
        <p:spPr>
          <a:xfrm>
            <a:off x="3352800" y="6477000"/>
            <a:ext cx="1752600" cy="338554"/>
          </a:xfrm>
          <a:prstGeom prst="rect">
            <a:avLst/>
          </a:prstGeom>
          <a:solidFill>
            <a:schemeClr val="bg1"/>
          </a:solidFill>
        </p:spPr>
        <p:txBody>
          <a:bodyPr wrap="square" rtlCol="0">
            <a:spAutoFit/>
          </a:bodyPr>
          <a:lstStyle/>
          <a:p>
            <a:r>
              <a:rPr lang="en-US" sz="1600" dirty="0" smtClean="0"/>
              <a:t>Linea  Alba </a:t>
            </a:r>
            <a:endParaRPr lang="en-US" sz="1600" dirty="0"/>
          </a:p>
        </p:txBody>
      </p:sp>
      <p:sp>
        <p:nvSpPr>
          <p:cNvPr id="16" name="TextBox 15"/>
          <p:cNvSpPr txBox="1"/>
          <p:nvPr/>
        </p:nvSpPr>
        <p:spPr>
          <a:xfrm>
            <a:off x="5105400" y="4419600"/>
            <a:ext cx="304800" cy="369332"/>
          </a:xfrm>
          <a:prstGeom prst="rect">
            <a:avLst/>
          </a:prstGeom>
          <a:solidFill>
            <a:schemeClr val="bg1"/>
          </a:solidFill>
        </p:spPr>
        <p:txBody>
          <a:bodyPr wrap="square" rtlCol="0">
            <a:spAutoFit/>
          </a:bodyPr>
          <a:lstStyle/>
          <a:p>
            <a:r>
              <a:rPr lang="en-US" dirty="0" smtClean="0"/>
              <a:t>D</a:t>
            </a:r>
            <a:endParaRPr lang="en-US" dirty="0"/>
          </a:p>
        </p:txBody>
      </p:sp>
      <p:sp>
        <p:nvSpPr>
          <p:cNvPr id="17" name="TextBox 16"/>
          <p:cNvSpPr txBox="1"/>
          <p:nvPr/>
        </p:nvSpPr>
        <p:spPr>
          <a:xfrm>
            <a:off x="2286000" y="6248400"/>
            <a:ext cx="304800" cy="369332"/>
          </a:xfrm>
          <a:prstGeom prst="rect">
            <a:avLst/>
          </a:prstGeom>
          <a:solidFill>
            <a:schemeClr val="bg1"/>
          </a:solidFill>
        </p:spPr>
        <p:txBody>
          <a:bodyPr wrap="square" rtlCol="0">
            <a:spAutoFit/>
          </a:bodyPr>
          <a:lstStyle/>
          <a:p>
            <a:r>
              <a:rPr lang="en-US" dirty="0" smtClean="0"/>
              <a:t>E</a:t>
            </a:r>
            <a:endParaRPr lang="en-US" dirty="0"/>
          </a:p>
        </p:txBody>
      </p:sp>
      <p:sp>
        <p:nvSpPr>
          <p:cNvPr id="18" name="TextBox 17"/>
          <p:cNvSpPr txBox="1"/>
          <p:nvPr/>
        </p:nvSpPr>
        <p:spPr>
          <a:xfrm>
            <a:off x="6096000" y="4953000"/>
            <a:ext cx="905256" cy="338554"/>
          </a:xfrm>
          <a:prstGeom prst="rect">
            <a:avLst/>
          </a:prstGeom>
          <a:solidFill>
            <a:schemeClr val="bg1"/>
          </a:solidFill>
        </p:spPr>
        <p:txBody>
          <a:bodyPr wrap="square" rtlCol="0">
            <a:spAutoFit/>
          </a:bodyPr>
          <a:lstStyle/>
          <a:p>
            <a:r>
              <a:rPr lang="en-US" sz="1600" dirty="0" smtClean="0"/>
              <a:t>Skin</a:t>
            </a:r>
            <a:endParaRPr lang="en-US" sz="1600" dirty="0"/>
          </a:p>
        </p:txBody>
      </p:sp>
      <p:sp>
        <p:nvSpPr>
          <p:cNvPr id="19" name="TextBox 18"/>
          <p:cNvSpPr txBox="1"/>
          <p:nvPr/>
        </p:nvSpPr>
        <p:spPr>
          <a:xfrm>
            <a:off x="6096000" y="5257801"/>
            <a:ext cx="1828800" cy="584775"/>
          </a:xfrm>
          <a:prstGeom prst="rect">
            <a:avLst/>
          </a:prstGeom>
          <a:solidFill>
            <a:schemeClr val="bg1"/>
          </a:solidFill>
        </p:spPr>
        <p:txBody>
          <a:bodyPr wrap="square" rtlCol="0">
            <a:spAutoFit/>
          </a:bodyPr>
          <a:lstStyle/>
          <a:p>
            <a:r>
              <a:rPr lang="en-US" sz="1600" dirty="0" smtClean="0"/>
              <a:t>Scarpe’s Fascia Fat</a:t>
            </a:r>
          </a:p>
        </p:txBody>
      </p:sp>
      <p:sp>
        <p:nvSpPr>
          <p:cNvPr id="20" name="TextBox 19"/>
          <p:cNvSpPr txBox="1"/>
          <p:nvPr/>
        </p:nvSpPr>
        <p:spPr>
          <a:xfrm>
            <a:off x="6096000" y="5867400"/>
            <a:ext cx="2286000" cy="338554"/>
          </a:xfrm>
          <a:prstGeom prst="rect">
            <a:avLst/>
          </a:prstGeom>
          <a:solidFill>
            <a:schemeClr val="bg1"/>
          </a:solidFill>
        </p:spPr>
        <p:txBody>
          <a:bodyPr wrap="square" rtlCol="0">
            <a:spAutoFit/>
          </a:bodyPr>
          <a:lstStyle/>
          <a:p>
            <a:r>
              <a:rPr lang="en-US" sz="1600" dirty="0" smtClean="0"/>
              <a:t>Rectus Muscle</a:t>
            </a:r>
          </a:p>
        </p:txBody>
      </p:sp>
      <p:sp>
        <p:nvSpPr>
          <p:cNvPr id="21" name="TextBox 20"/>
          <p:cNvSpPr txBox="1"/>
          <p:nvPr/>
        </p:nvSpPr>
        <p:spPr>
          <a:xfrm>
            <a:off x="5562600" y="6400800"/>
            <a:ext cx="1676400" cy="338554"/>
          </a:xfrm>
          <a:prstGeom prst="rect">
            <a:avLst/>
          </a:prstGeom>
          <a:solidFill>
            <a:schemeClr val="bg1"/>
          </a:solidFill>
        </p:spPr>
        <p:txBody>
          <a:bodyPr wrap="square" rtlCol="0">
            <a:spAutoFit/>
          </a:bodyPr>
          <a:lstStyle/>
          <a:p>
            <a:r>
              <a:rPr lang="en-US" sz="1600" dirty="0" smtClean="0"/>
              <a:t>Peritoneum</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dirty="0" smtClean="0">
                <a:solidFill>
                  <a:schemeClr val="tx1"/>
                </a:solidFill>
              </a:rPr>
              <a:t>ULTRASONOGRAPHY DEFINITION</a:t>
            </a:r>
            <a:endParaRPr lang="en-US" dirty="0">
              <a:solidFill>
                <a:schemeClr val="tx1"/>
              </a:solidFill>
            </a:endParaRPr>
          </a:p>
        </p:txBody>
      </p:sp>
      <p:sp>
        <p:nvSpPr>
          <p:cNvPr id="3" name="Subtitle 2"/>
          <p:cNvSpPr>
            <a:spLocks noGrp="1"/>
          </p:cNvSpPr>
          <p:nvPr>
            <p:ph sz="quarter" idx="1"/>
          </p:nvPr>
        </p:nvSpPr>
        <p:spPr/>
        <p:txBody>
          <a:bodyPr>
            <a:normAutofit/>
          </a:bodyPr>
          <a:lstStyle/>
          <a:p>
            <a:pPr algn="l"/>
            <a:r>
              <a:rPr lang="en-US" sz="3200" dirty="0" smtClean="0">
                <a:solidFill>
                  <a:schemeClr val="tx1"/>
                </a:solidFill>
              </a:rPr>
              <a:t>Medical ultrasound is a diagnostic imaging technique based on the application of ultrasound.</a:t>
            </a:r>
          </a:p>
          <a:p>
            <a:pPr algn="l"/>
            <a:r>
              <a:rPr lang="en-US" sz="3200" dirty="0" smtClean="0">
                <a:solidFill>
                  <a:schemeClr val="tx1"/>
                </a:solidFill>
              </a:rPr>
              <a:t>It is used to see internal body structures such as tendons, muscles, joints, vessels &amp; internal organs. </a:t>
            </a:r>
          </a:p>
          <a:p>
            <a:r>
              <a:rPr lang="en-US" sz="3200" dirty="0"/>
              <a:t>Here doctors use ultrasonography of abdomen.</a:t>
            </a:r>
          </a:p>
          <a:p>
            <a:pPr marL="0" indent="0" algn="l">
              <a:buNone/>
            </a:pPr>
            <a:endParaRPr lang="en-US" sz="3200"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228600"/>
            <a:ext cx="9144000" cy="6629400"/>
          </a:xfrm>
          <a:prstGeom prst="rect">
            <a:avLst/>
          </a:prstGeom>
          <a:noFill/>
          <a:ln w="9525">
            <a:noFill/>
            <a:miter lim="800000"/>
            <a:headEnd/>
            <a:tailEnd/>
          </a:ln>
          <a:effectLst/>
        </p:spPr>
      </p:pic>
      <p:sp>
        <p:nvSpPr>
          <p:cNvPr id="5" name="TextBox 4"/>
          <p:cNvSpPr txBox="1"/>
          <p:nvPr/>
        </p:nvSpPr>
        <p:spPr>
          <a:xfrm>
            <a:off x="0" y="0"/>
            <a:ext cx="9144000" cy="584775"/>
          </a:xfrm>
          <a:prstGeom prst="rect">
            <a:avLst/>
          </a:prstGeom>
          <a:solidFill>
            <a:schemeClr val="bg1"/>
          </a:solidFill>
        </p:spPr>
        <p:txBody>
          <a:bodyPr wrap="square" rtlCol="0">
            <a:spAutoFit/>
          </a:bodyPr>
          <a:lstStyle/>
          <a:p>
            <a:r>
              <a:rPr lang="en-US" sz="3200" dirty="0" smtClean="0"/>
              <a:t>CHOLEDOCHODUODENOSTOMY</a:t>
            </a:r>
            <a:endParaRPr lang="en-US"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91200"/>
          </a:xfrm>
        </p:spPr>
        <p:txBody>
          <a:bodyPr>
            <a:normAutofit fontScale="92500" lnSpcReduction="20000"/>
          </a:bodyPr>
          <a:lstStyle/>
          <a:p>
            <a:pPr>
              <a:lnSpc>
                <a:spcPct val="150000"/>
              </a:lnSpc>
            </a:pPr>
            <a:r>
              <a:rPr lang="en-US" sz="3200" dirty="0" smtClean="0"/>
              <a:t>It is a simple surgical side to side anastomosis of common bile duct with duodenum.(This operation was conducted on 15/10/2016)</a:t>
            </a:r>
          </a:p>
          <a:p>
            <a:pPr>
              <a:lnSpc>
                <a:spcPct val="150000"/>
              </a:lnSpc>
            </a:pPr>
            <a:r>
              <a:rPr lang="en-US" sz="3200" dirty="0" smtClean="0"/>
              <a:t>SOS HEPATICOJEJUNOSTOMY – here the bile duct </a:t>
            </a:r>
            <a:r>
              <a:rPr lang="en-US" sz="3200" dirty="0" smtClean="0"/>
              <a:t>is </a:t>
            </a:r>
            <a:r>
              <a:rPr lang="en-US" sz="3200" dirty="0" smtClean="0"/>
              <a:t>removed and the jejunum </a:t>
            </a:r>
            <a:r>
              <a:rPr lang="en-US" sz="3200" dirty="0" smtClean="0"/>
              <a:t>is </a:t>
            </a:r>
            <a:r>
              <a:rPr lang="en-US" sz="3200" dirty="0" smtClean="0"/>
              <a:t>pulled up and connected with the liver to obtain it’s secretion.(the operation was not required thus was not carried out)</a:t>
            </a:r>
          </a:p>
          <a:p>
            <a:pPr>
              <a:lnSpc>
                <a:spcPct val="150000"/>
              </a:lnSpc>
              <a:buNone/>
            </a:pPr>
            <a:endParaRPr lang="en-US" sz="3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 Test</a:t>
            </a:r>
            <a:endParaRPr lang="en-US" dirty="0"/>
          </a:p>
        </p:txBody>
      </p:sp>
      <p:sp>
        <p:nvSpPr>
          <p:cNvPr id="3" name="Content Placeholder 2"/>
          <p:cNvSpPr>
            <a:spLocks noGrp="1"/>
          </p:cNvSpPr>
          <p:nvPr>
            <p:ph sz="quarter" idx="1"/>
          </p:nvPr>
        </p:nvSpPr>
        <p:spPr/>
        <p:txBody>
          <a:bodyPr>
            <a:noAutofit/>
          </a:bodyPr>
          <a:lstStyle/>
          <a:p>
            <a:pPr>
              <a:lnSpc>
                <a:spcPct val="120000"/>
              </a:lnSpc>
            </a:pPr>
            <a:r>
              <a:rPr lang="en-US" sz="3200" dirty="0" smtClean="0"/>
              <a:t>The White Blood Cells had reached the level of 23200 cells/cu mm in blood on 16/10/2016.</a:t>
            </a:r>
          </a:p>
          <a:p>
            <a:pPr>
              <a:lnSpc>
                <a:spcPct val="120000"/>
              </a:lnSpc>
            </a:pPr>
            <a:r>
              <a:rPr lang="en-US" sz="3200" dirty="0" smtClean="0"/>
              <a:t>During the healing process, neutrophils and macrophages increase in number. </a:t>
            </a:r>
          </a:p>
          <a:p>
            <a:pPr>
              <a:lnSpc>
                <a:spcPct val="120000"/>
              </a:lnSpc>
            </a:pPr>
            <a:r>
              <a:rPr lang="en-US" sz="3200" dirty="0" smtClean="0"/>
              <a:t>They remove body </a:t>
            </a:r>
            <a:r>
              <a:rPr lang="en-US" sz="3200" dirty="0"/>
              <a:t>cells that were </a:t>
            </a:r>
            <a:r>
              <a:rPr lang="en-US" sz="3200" dirty="0" smtClean="0"/>
              <a:t>damaged </a:t>
            </a:r>
            <a:r>
              <a:rPr lang="en-US" sz="3200" dirty="0"/>
              <a:t>or </a:t>
            </a:r>
            <a:r>
              <a:rPr lang="en-US" sz="3200" dirty="0" smtClean="0"/>
              <a:t>died in the </a:t>
            </a:r>
            <a:r>
              <a:rPr lang="en-US" sz="3200" dirty="0"/>
              <a:t>surgery, as </a:t>
            </a:r>
            <a:r>
              <a:rPr lang="en-US" sz="3200" dirty="0" smtClean="0"/>
              <a:t>well</a:t>
            </a:r>
            <a:endParaRPr lang="en-US" sz="3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533400"/>
            <a:ext cx="7467600" cy="5715000"/>
          </a:xfrm>
        </p:spPr>
        <p:txBody>
          <a:bodyPr>
            <a:normAutofit/>
          </a:bodyPr>
          <a:lstStyle/>
          <a:p>
            <a:pPr marL="0" indent="0">
              <a:lnSpc>
                <a:spcPct val="120000"/>
              </a:lnSpc>
              <a:buNone/>
            </a:pPr>
            <a:r>
              <a:rPr lang="en-US" sz="3200" dirty="0" smtClean="0"/>
              <a:t>  as </a:t>
            </a:r>
            <a:r>
              <a:rPr lang="en-US" sz="3200" dirty="0"/>
              <a:t>to prevent infection. They also </a:t>
            </a:r>
            <a:r>
              <a:rPr lang="en-US" sz="3200" dirty="0" smtClean="0"/>
              <a:t>           dissolve </a:t>
            </a:r>
            <a:r>
              <a:rPr lang="en-US" sz="3200" dirty="0"/>
              <a:t>the sutures. Other </a:t>
            </a:r>
            <a:r>
              <a:rPr lang="en-US" sz="3200" dirty="0" smtClean="0"/>
              <a:t>white blood cells </a:t>
            </a:r>
            <a:r>
              <a:rPr lang="en-US" sz="3200" dirty="0"/>
              <a:t>are also present. </a:t>
            </a:r>
          </a:p>
          <a:p>
            <a:pPr>
              <a:lnSpc>
                <a:spcPct val="120000"/>
              </a:lnSpc>
            </a:pPr>
            <a:r>
              <a:rPr lang="en-US" sz="3200" dirty="0" smtClean="0"/>
              <a:t>As </a:t>
            </a:r>
            <a:r>
              <a:rPr lang="en-US" sz="3200" dirty="0" smtClean="0"/>
              <a:t>scar tissue completes formation and the normal cellular matrix is re-established, the elevated WBC count goes back to normal.</a:t>
            </a:r>
          </a:p>
          <a:p>
            <a:endParaRPr lang="en-US" sz="3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Effect on </a:t>
            </a:r>
            <a:r>
              <a:rPr lang="en-US" dirty="0" smtClean="0"/>
              <a:t>Lipid, Protein and </a:t>
            </a:r>
            <a:r>
              <a:rPr lang="en-US" dirty="0" smtClean="0"/>
              <a:t>Carbohydrate Digestion and Absorption</a:t>
            </a:r>
            <a:endParaRPr lang="en-US" dirty="0"/>
          </a:p>
        </p:txBody>
      </p:sp>
    </p:spTree>
    <p:extLst>
      <p:ext uri="{BB962C8B-B14F-4D97-AF65-F5344CB8AC3E}">
        <p14:creationId xmlns:p14="http://schemas.microsoft.com/office/powerpoint/2010/main" val="2014661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Lipid Digestion and Absorption</a:t>
            </a:r>
            <a:endParaRPr lang="en-US" dirty="0">
              <a:solidFill>
                <a:schemeClr val="tx1"/>
              </a:solidFill>
            </a:endParaRPr>
          </a:p>
        </p:txBody>
      </p:sp>
      <p:sp>
        <p:nvSpPr>
          <p:cNvPr id="3" name="Content Placeholder 2"/>
          <p:cNvSpPr>
            <a:spLocks noGrp="1"/>
          </p:cNvSpPr>
          <p:nvPr>
            <p:ph sz="quarter" idx="1"/>
          </p:nvPr>
        </p:nvSpPr>
        <p:spPr/>
        <p:txBody>
          <a:bodyPr anchor="ctr">
            <a:normAutofit/>
          </a:bodyPr>
          <a:lstStyle/>
          <a:p>
            <a:r>
              <a:rPr lang="en-US" sz="3200" dirty="0" smtClean="0"/>
              <a:t>Steatorrhea</a:t>
            </a:r>
            <a:r>
              <a:rPr lang="en-US" sz="3200" dirty="0"/>
              <a:t> </a:t>
            </a:r>
            <a:r>
              <a:rPr lang="en-US" sz="3200" dirty="0" smtClean="0"/>
              <a:t>– It is </a:t>
            </a:r>
            <a:r>
              <a:rPr lang="en-US" sz="3200" dirty="0"/>
              <a:t>the medical term for fat in stool</a:t>
            </a:r>
            <a:r>
              <a:rPr lang="en-US" sz="3200" dirty="0" smtClean="0"/>
              <a:t>.</a:t>
            </a:r>
            <a:r>
              <a:rPr lang="en-US" sz="3200" dirty="0"/>
              <a:t> </a:t>
            </a:r>
            <a:r>
              <a:rPr lang="en-US" sz="3200" dirty="0" smtClean="0"/>
              <a:t>Fat </a:t>
            </a:r>
            <a:r>
              <a:rPr lang="en-US" sz="3200" dirty="0"/>
              <a:t>is </a:t>
            </a:r>
            <a:r>
              <a:rPr lang="en-US" sz="3200" dirty="0" smtClean="0"/>
              <a:t>present as digestive </a:t>
            </a:r>
            <a:r>
              <a:rPr lang="en-US" sz="3200" dirty="0"/>
              <a:t>tract was unable to </a:t>
            </a:r>
            <a:r>
              <a:rPr lang="en-US" sz="3200" dirty="0" smtClean="0"/>
              <a:t>absorb</a:t>
            </a:r>
            <a:r>
              <a:rPr lang="en-US" sz="3200" dirty="0"/>
              <a:t> </a:t>
            </a:r>
            <a:r>
              <a:rPr lang="en-US" sz="3200" dirty="0" smtClean="0"/>
              <a:t>it.</a:t>
            </a:r>
          </a:p>
          <a:p>
            <a:r>
              <a:rPr lang="en-US" sz="3200" dirty="0" smtClean="0"/>
              <a:t> </a:t>
            </a:r>
            <a:r>
              <a:rPr lang="en-US" sz="3200" dirty="0"/>
              <a:t>Fat absorption is dependent upon bile (which is produced in the liver and stored in the gallbladder), pancreatic lipases (enzymes that break down fat), and normal intestine function. </a:t>
            </a:r>
            <a:endParaRPr lang="en-US" sz="3200" dirty="0" smtClean="0"/>
          </a:p>
        </p:txBody>
      </p:sp>
    </p:spTree>
    <p:extLst>
      <p:ext uri="{BB962C8B-B14F-4D97-AF65-F5344CB8AC3E}">
        <p14:creationId xmlns:p14="http://schemas.microsoft.com/office/powerpoint/2010/main" val="1721081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762000"/>
            <a:ext cx="7772400" cy="5257800"/>
          </a:xfrm>
        </p:spPr>
        <p:txBody>
          <a:bodyPr anchor="ctr">
            <a:noAutofit/>
          </a:bodyPr>
          <a:lstStyle/>
          <a:p>
            <a:r>
              <a:rPr lang="en-US" sz="3200" dirty="0"/>
              <a:t>If there is any abnormality in their digestion it will not be absorbed.</a:t>
            </a:r>
          </a:p>
          <a:p>
            <a:r>
              <a:rPr lang="en-US" sz="3200" dirty="0"/>
              <a:t>Absence of bile is often due to blockage of the biliary tract and can result in pale colored fatty </a:t>
            </a:r>
            <a:r>
              <a:rPr lang="en-US" sz="3200" dirty="0" smtClean="0"/>
              <a:t>stool(large fat droplets) </a:t>
            </a:r>
            <a:r>
              <a:rPr lang="en-US" sz="3200" dirty="0"/>
              <a:t>and jaundice. </a:t>
            </a:r>
          </a:p>
          <a:p>
            <a:r>
              <a:rPr lang="en-US" sz="3200" dirty="0"/>
              <a:t>Absence of pancreatic lipases is uncommon, but can occur as a result of a diseased pancreas, pancreatitis or cystic fibrosis. </a:t>
            </a:r>
            <a:r>
              <a:rPr lang="en-US" sz="3200" dirty="0" smtClean="0"/>
              <a:t>Characterized by small fat droplets in stool.</a:t>
            </a:r>
            <a:endParaRPr lang="en-US" sz="3200" dirty="0"/>
          </a:p>
          <a:p>
            <a:pPr marL="0" indent="0">
              <a:buNone/>
            </a:pPr>
            <a:endParaRPr lang="en-US" sz="3200" dirty="0"/>
          </a:p>
        </p:txBody>
      </p:sp>
    </p:spTree>
    <p:extLst>
      <p:ext uri="{BB962C8B-B14F-4D97-AF65-F5344CB8AC3E}">
        <p14:creationId xmlns:p14="http://schemas.microsoft.com/office/powerpoint/2010/main" val="3265291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noAutofit/>
          </a:bodyPr>
          <a:lstStyle/>
          <a:p>
            <a:pPr algn="ctr"/>
            <a:r>
              <a:rPr lang="en-US" dirty="0" smtClean="0"/>
              <a:t>Protein digestion and absorption</a:t>
            </a:r>
            <a:endParaRPr lang="en-US" dirty="0"/>
          </a:p>
        </p:txBody>
      </p:sp>
      <p:sp>
        <p:nvSpPr>
          <p:cNvPr id="3" name="Content Placeholder 2"/>
          <p:cNvSpPr>
            <a:spLocks noGrp="1"/>
          </p:cNvSpPr>
          <p:nvPr>
            <p:ph sz="quarter" idx="1"/>
          </p:nvPr>
        </p:nvSpPr>
        <p:spPr>
          <a:xfrm>
            <a:off x="914400" y="1447800"/>
            <a:ext cx="7848600" cy="4572000"/>
          </a:xfrm>
        </p:spPr>
        <p:txBody>
          <a:bodyPr>
            <a:normAutofit/>
          </a:bodyPr>
          <a:lstStyle/>
          <a:p>
            <a:r>
              <a:rPr lang="en-US" sz="3200" dirty="0" smtClean="0"/>
              <a:t>Due to absence of trypsin, chymotrypsin and carboxypeptidase enzymes of pancreas there is incomplete digestion of proteins.</a:t>
            </a:r>
          </a:p>
          <a:p>
            <a:pPr marL="0" indent="0">
              <a:buNone/>
            </a:pPr>
            <a:endParaRPr lang="en-US" sz="3200" dirty="0" smtClean="0"/>
          </a:p>
          <a:p>
            <a:pPr marL="0" indent="0">
              <a:buNone/>
            </a:pPr>
            <a:r>
              <a:rPr lang="en-US" dirty="0"/>
              <a:t> </a:t>
            </a:r>
          </a:p>
        </p:txBody>
      </p:sp>
    </p:spTree>
    <p:extLst>
      <p:ext uri="{BB962C8B-B14F-4D97-AF65-F5344CB8AC3E}">
        <p14:creationId xmlns:p14="http://schemas.microsoft.com/office/powerpoint/2010/main" val="483913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dirty="0" smtClean="0"/>
              <a:t>Carbohydrate Digestion and Absorption</a:t>
            </a:r>
            <a:endParaRPr lang="en-US" dirty="0"/>
          </a:p>
        </p:txBody>
      </p:sp>
      <p:sp>
        <p:nvSpPr>
          <p:cNvPr id="3" name="Content Placeholder 2"/>
          <p:cNvSpPr>
            <a:spLocks noGrp="1"/>
          </p:cNvSpPr>
          <p:nvPr>
            <p:ph sz="quarter" idx="1"/>
          </p:nvPr>
        </p:nvSpPr>
        <p:spPr/>
        <p:txBody>
          <a:bodyPr/>
          <a:lstStyle/>
          <a:p>
            <a:r>
              <a:rPr lang="en-US" sz="2800" dirty="0"/>
              <a:t>Due to absence of </a:t>
            </a:r>
            <a:r>
              <a:rPr lang="en-US" sz="2800" dirty="0" smtClean="0"/>
              <a:t>amylase enzyme </a:t>
            </a:r>
            <a:r>
              <a:rPr lang="en-US" sz="2800" dirty="0"/>
              <a:t>of pancreas there is incomplete digestion of </a:t>
            </a:r>
            <a:r>
              <a:rPr lang="en-US" sz="2800" dirty="0" smtClean="0"/>
              <a:t>carbohydrates.</a:t>
            </a:r>
          </a:p>
          <a:p>
            <a:r>
              <a:rPr lang="en-US" sz="2800" dirty="0" smtClean="0"/>
              <a:t>Causes </a:t>
            </a:r>
            <a:r>
              <a:rPr lang="en-US" sz="2800" dirty="0"/>
              <a:t>following problems</a:t>
            </a:r>
          </a:p>
          <a:p>
            <a:pPr marL="0" indent="0">
              <a:buNone/>
            </a:pPr>
            <a:r>
              <a:rPr lang="en-US" sz="2800" dirty="0"/>
              <a:t> - Energy requirements not fulfilled</a:t>
            </a:r>
          </a:p>
          <a:p>
            <a:pPr marL="0" indent="0">
              <a:buNone/>
            </a:pPr>
            <a:r>
              <a:rPr lang="en-US" sz="2800" dirty="0"/>
              <a:t> - Intestinal cramps</a:t>
            </a:r>
          </a:p>
          <a:p>
            <a:pPr marL="0" indent="0">
              <a:buNone/>
            </a:pPr>
            <a:r>
              <a:rPr lang="en-US" dirty="0"/>
              <a:t> </a:t>
            </a:r>
            <a:r>
              <a:rPr lang="en-US" dirty="0" smtClean="0"/>
              <a:t>- </a:t>
            </a:r>
            <a:r>
              <a:rPr lang="en-US" sz="2800" dirty="0"/>
              <a:t>Gas and acids released due to digestion by bacteria cause flatulence and ulcers respectively.</a:t>
            </a:r>
          </a:p>
          <a:p>
            <a:pPr marL="0" indent="0">
              <a:buNone/>
            </a:pPr>
            <a:endParaRPr lang="en-US" dirty="0"/>
          </a:p>
        </p:txBody>
      </p:sp>
    </p:spTree>
    <p:extLst>
      <p:ext uri="{BB962C8B-B14F-4D97-AF65-F5344CB8AC3E}">
        <p14:creationId xmlns:p14="http://schemas.microsoft.com/office/powerpoint/2010/main" val="33587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dirty="0" smtClean="0"/>
              <a:t> </a:t>
            </a:r>
            <a:r>
              <a:rPr lang="en-US" sz="3200" dirty="0" smtClean="0"/>
              <a:t>- </a:t>
            </a:r>
            <a:r>
              <a:rPr lang="en-US" sz="3200" dirty="0"/>
              <a:t>Due to higher concentration of carbohydrates in intestines water moves into intestinal lumen causing swelling of abdomen. </a:t>
            </a:r>
          </a:p>
          <a:p>
            <a:pPr marL="0" indent="0">
              <a:buNone/>
            </a:pPr>
            <a:endParaRPr lang="en-US" dirty="0"/>
          </a:p>
        </p:txBody>
      </p:sp>
    </p:spTree>
    <p:extLst>
      <p:ext uri="{BB962C8B-B14F-4D97-AF65-F5344CB8AC3E}">
        <p14:creationId xmlns:p14="http://schemas.microsoft.com/office/powerpoint/2010/main" val="243431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4525963"/>
          </a:xfrm>
        </p:spPr>
        <p:txBody>
          <a:bodyPr anchor="ctr">
            <a:normAutofit/>
          </a:bodyPr>
          <a:lstStyle/>
          <a:p>
            <a:r>
              <a:rPr lang="en-US" sz="3200" dirty="0" smtClean="0"/>
              <a:t>Abdominal ultrasonography is an type of imaging test. It is used to examine organs in the abdomen including the liver, gallbladder, spleen, pancreas &amp; kidneys.</a:t>
            </a:r>
          </a:p>
          <a:p>
            <a:r>
              <a:rPr lang="en-US" sz="3200" dirty="0" smtClean="0"/>
              <a:t> The blood vessels that lead to some of these organs can also be looked with ultrasound</a:t>
            </a:r>
            <a:endParaRPr lang="en-US"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424934"/>
            <a:ext cx="4572000" cy="369332"/>
          </a:xfrm>
          <a:prstGeom prst="rect">
            <a:avLst/>
          </a:prstGeom>
          <a:solidFill>
            <a:schemeClr val="bg1"/>
          </a:solidFill>
        </p:spPr>
        <p:txBody>
          <a:bodyPr wrap="square" rtlCol="0">
            <a:spAutoFit/>
          </a:bodyPr>
          <a:lstStyle/>
          <a:p>
            <a:r>
              <a:rPr lang="en-US" dirty="0" smtClean="0"/>
              <a:t>NORMAL CARBOHYDRATE DIGESTION</a:t>
            </a:r>
            <a:endParaRPr lang="en-US" dirty="0"/>
          </a:p>
        </p:txBody>
      </p:sp>
      <p:sp>
        <p:nvSpPr>
          <p:cNvPr id="7" name="TextBox 6"/>
          <p:cNvSpPr txBox="1"/>
          <p:nvPr/>
        </p:nvSpPr>
        <p:spPr>
          <a:xfrm>
            <a:off x="1371600" y="2025134"/>
            <a:ext cx="2209800" cy="369332"/>
          </a:xfrm>
          <a:prstGeom prst="rect">
            <a:avLst/>
          </a:prstGeom>
          <a:solidFill>
            <a:schemeClr val="accent1">
              <a:lumMod val="20000"/>
              <a:lumOff val="80000"/>
            </a:schemeClr>
          </a:solidFill>
        </p:spPr>
        <p:txBody>
          <a:bodyPr wrap="square" rtlCol="0">
            <a:spAutoFit/>
          </a:bodyPr>
          <a:lstStyle/>
          <a:p>
            <a:r>
              <a:rPr lang="en-US" dirty="0" smtClean="0"/>
              <a:t>CARBOHYDRATE</a:t>
            </a:r>
            <a:endParaRPr lang="en-US" dirty="0"/>
          </a:p>
        </p:txBody>
      </p:sp>
      <p:sp>
        <p:nvSpPr>
          <p:cNvPr id="8" name="TextBox 7"/>
          <p:cNvSpPr txBox="1"/>
          <p:nvPr/>
        </p:nvSpPr>
        <p:spPr>
          <a:xfrm>
            <a:off x="1752600" y="3792974"/>
            <a:ext cx="1219200" cy="369332"/>
          </a:xfrm>
          <a:prstGeom prst="rect">
            <a:avLst/>
          </a:prstGeom>
          <a:solidFill>
            <a:schemeClr val="accent1">
              <a:lumMod val="20000"/>
              <a:lumOff val="80000"/>
            </a:schemeClr>
          </a:solidFill>
        </p:spPr>
        <p:txBody>
          <a:bodyPr wrap="square" rtlCol="0">
            <a:spAutoFit/>
          </a:bodyPr>
          <a:lstStyle/>
          <a:p>
            <a:r>
              <a:rPr lang="en-US" dirty="0" smtClean="0"/>
              <a:t>ENZYME</a:t>
            </a:r>
            <a:endParaRPr lang="en-US" dirty="0"/>
          </a:p>
        </p:txBody>
      </p:sp>
      <p:sp>
        <p:nvSpPr>
          <p:cNvPr id="9" name="TextBox 8"/>
          <p:cNvSpPr txBox="1"/>
          <p:nvPr/>
        </p:nvSpPr>
        <p:spPr>
          <a:xfrm>
            <a:off x="5334000" y="424934"/>
            <a:ext cx="2895600" cy="369332"/>
          </a:xfrm>
          <a:prstGeom prst="rect">
            <a:avLst/>
          </a:prstGeom>
          <a:solidFill>
            <a:schemeClr val="bg1"/>
          </a:solidFill>
        </p:spPr>
        <p:txBody>
          <a:bodyPr wrap="square" rtlCol="0">
            <a:spAutoFit/>
          </a:bodyPr>
          <a:lstStyle/>
          <a:p>
            <a:r>
              <a:rPr lang="en-US" dirty="0" smtClean="0"/>
              <a:t>ABSENCE OF ENZYME</a:t>
            </a:r>
            <a:endParaRPr lang="en-US" dirty="0"/>
          </a:p>
        </p:txBody>
      </p:sp>
      <p:sp>
        <p:nvSpPr>
          <p:cNvPr id="10" name="TextBox 9"/>
          <p:cNvSpPr txBox="1"/>
          <p:nvPr/>
        </p:nvSpPr>
        <p:spPr>
          <a:xfrm>
            <a:off x="5715000" y="2025133"/>
            <a:ext cx="2209800" cy="369332"/>
          </a:xfrm>
          <a:prstGeom prst="rect">
            <a:avLst/>
          </a:prstGeom>
          <a:solidFill>
            <a:schemeClr val="accent1">
              <a:lumMod val="20000"/>
              <a:lumOff val="80000"/>
            </a:schemeClr>
          </a:solidFill>
        </p:spPr>
        <p:txBody>
          <a:bodyPr wrap="square" rtlCol="0">
            <a:spAutoFit/>
          </a:bodyPr>
          <a:lstStyle/>
          <a:p>
            <a:r>
              <a:rPr lang="en-US" dirty="0" smtClean="0"/>
              <a:t>CARBOHYDRATE</a:t>
            </a:r>
            <a:endParaRPr lang="en-US" dirty="0"/>
          </a:p>
        </p:txBody>
      </p:sp>
      <p:sp>
        <p:nvSpPr>
          <p:cNvPr id="11" name="TextBox 10"/>
          <p:cNvSpPr txBox="1"/>
          <p:nvPr/>
        </p:nvSpPr>
        <p:spPr>
          <a:xfrm>
            <a:off x="6096000" y="3059667"/>
            <a:ext cx="1676400" cy="369332"/>
          </a:xfrm>
          <a:prstGeom prst="rect">
            <a:avLst/>
          </a:prstGeom>
          <a:solidFill>
            <a:schemeClr val="accent1">
              <a:lumMod val="60000"/>
              <a:lumOff val="40000"/>
            </a:schemeClr>
          </a:solidFill>
        </p:spPr>
        <p:txBody>
          <a:bodyPr wrap="square" rtlCol="0">
            <a:spAutoFit/>
          </a:bodyPr>
          <a:lstStyle/>
          <a:p>
            <a:r>
              <a:rPr lang="en-US" dirty="0" smtClean="0"/>
              <a:t>NO ENZYME</a:t>
            </a:r>
            <a:endParaRPr lang="en-US" dirty="0"/>
          </a:p>
        </p:txBody>
      </p:sp>
      <p:sp>
        <p:nvSpPr>
          <p:cNvPr id="2" name="TextBox 1"/>
          <p:cNvSpPr txBox="1"/>
          <p:nvPr/>
        </p:nvSpPr>
        <p:spPr>
          <a:xfrm>
            <a:off x="7315200" y="4692134"/>
            <a:ext cx="76200" cy="369332"/>
          </a:xfrm>
          <a:prstGeom prst="rect">
            <a:avLst/>
          </a:prstGeom>
          <a:noFill/>
        </p:spPr>
        <p:txBody>
          <a:bodyPr wrap="square" rtlCol="0">
            <a:spAutoFit/>
          </a:bodyPr>
          <a:lstStyle/>
          <a:p>
            <a:r>
              <a:rPr lang="en-US" dirty="0" smtClean="0"/>
              <a:t>N</a:t>
            </a:r>
            <a:endParaRPr lang="en-US" dirty="0"/>
          </a:p>
        </p:txBody>
      </p:sp>
      <p:sp>
        <p:nvSpPr>
          <p:cNvPr id="3" name="TextBox 2"/>
          <p:cNvSpPr txBox="1"/>
          <p:nvPr/>
        </p:nvSpPr>
        <p:spPr>
          <a:xfrm>
            <a:off x="7620000" y="5867400"/>
            <a:ext cx="1447800" cy="646331"/>
          </a:xfrm>
          <a:prstGeom prst="rect">
            <a:avLst/>
          </a:prstGeom>
          <a:solidFill>
            <a:schemeClr val="accent2">
              <a:lumMod val="60000"/>
              <a:lumOff val="40000"/>
            </a:schemeClr>
          </a:solidFill>
        </p:spPr>
        <p:txBody>
          <a:bodyPr wrap="square" rtlCol="0">
            <a:spAutoFit/>
          </a:bodyPr>
          <a:lstStyle/>
          <a:p>
            <a:r>
              <a:rPr lang="en-US" dirty="0" smtClean="0"/>
              <a:t>IRRITATION IS CAUSED</a:t>
            </a:r>
            <a:endParaRPr lang="en-US" dirty="0"/>
          </a:p>
        </p:txBody>
      </p:sp>
      <p:sp>
        <p:nvSpPr>
          <p:cNvPr id="4" name="TextBox 3"/>
          <p:cNvSpPr txBox="1"/>
          <p:nvPr/>
        </p:nvSpPr>
        <p:spPr>
          <a:xfrm>
            <a:off x="3962400" y="5747265"/>
            <a:ext cx="1905000" cy="923330"/>
          </a:xfrm>
          <a:prstGeom prst="rect">
            <a:avLst/>
          </a:prstGeom>
          <a:noFill/>
        </p:spPr>
        <p:txBody>
          <a:bodyPr wrap="square" rtlCol="0">
            <a:spAutoFit/>
          </a:bodyPr>
          <a:lstStyle/>
          <a:p>
            <a:r>
              <a:rPr lang="en-US" dirty="0" smtClean="0"/>
              <a:t>BLOATING</a:t>
            </a:r>
          </a:p>
          <a:p>
            <a:r>
              <a:rPr lang="en-US" dirty="0" smtClean="0"/>
              <a:t>DIARRHOEA</a:t>
            </a:r>
          </a:p>
          <a:p>
            <a:r>
              <a:rPr lang="en-US" dirty="0" smtClean="0"/>
              <a:t>DEHYDRATION</a:t>
            </a:r>
            <a:endParaRPr lang="en-US" dirty="0"/>
          </a:p>
        </p:txBody>
      </p:sp>
    </p:spTree>
    <p:extLst>
      <p:ext uri="{BB962C8B-B14F-4D97-AF65-F5344CB8AC3E}">
        <p14:creationId xmlns:p14="http://schemas.microsoft.com/office/powerpoint/2010/main" val="4140942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US" sz="9600" dirty="0" smtClean="0"/>
              <a:t>THANK YOU</a:t>
            </a:r>
            <a:endParaRPr lang="en-US" sz="9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_0.tmp"/>
          <p:cNvPicPr>
            <a:picLocks noGrp="1" noChangeAspect="1"/>
          </p:cNvPicPr>
          <p:nvPr>
            <p:ph sz="quarter" idx="1"/>
          </p:nvPr>
        </p:nvPicPr>
        <p:blipFill>
          <a:blip r:embed="rId2"/>
          <a:stretch>
            <a:fillRect/>
          </a:stretch>
        </p:blipFill>
        <p:spPr>
          <a:xfrm>
            <a:off x="457200" y="457200"/>
            <a:ext cx="8001000" cy="571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LIVER FUNCTION TEST(LFT)</a:t>
            </a:r>
            <a:endParaRPr lang="en-US" dirty="0">
              <a:solidFill>
                <a:schemeClr val="accent4">
                  <a:lumMod val="75000"/>
                </a:schemeClr>
              </a:solidFill>
            </a:endParaRPr>
          </a:p>
        </p:txBody>
      </p:sp>
      <p:sp>
        <p:nvSpPr>
          <p:cNvPr id="3" name="Content Placeholder 2"/>
          <p:cNvSpPr>
            <a:spLocks noGrp="1"/>
          </p:cNvSpPr>
          <p:nvPr>
            <p:ph sz="quarter" idx="1"/>
          </p:nvPr>
        </p:nvSpPr>
        <p:spPr/>
        <p:txBody>
          <a:bodyPr>
            <a:normAutofit/>
          </a:bodyPr>
          <a:lstStyle/>
          <a:p>
            <a:r>
              <a:rPr lang="en-US" sz="3200" dirty="0" smtClean="0">
                <a:solidFill>
                  <a:schemeClr val="accent2">
                    <a:lumMod val="50000"/>
                  </a:schemeClr>
                </a:solidFill>
              </a:rPr>
              <a:t>Commonly used tests to check liver function are the alanine transaminase (ALT),aspartate aminotransferase (AST),albumin and bilirubin tests.</a:t>
            </a:r>
          </a:p>
          <a:p>
            <a:r>
              <a:rPr lang="en-US" sz="3200" dirty="0" smtClean="0">
                <a:solidFill>
                  <a:srgbClr val="7030A0"/>
                </a:solidFill>
              </a:rPr>
              <a:t>The ALT and AST tests measure enzymes that your liver releases in response to damage or disease.</a:t>
            </a:r>
            <a:endParaRPr lang="en-US" sz="3200" dirty="0">
              <a:solidFill>
                <a:srgbClr val="7030A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645</TotalTime>
  <Words>1754</Words>
  <Application>Microsoft Office PowerPoint</Application>
  <PresentationFormat>On-screen Show (4:3)</PresentationFormat>
  <Paragraphs>216</Paragraphs>
  <Slides>71</Slides>
  <Notes>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Equity</vt:lpstr>
      <vt:lpstr>ACUTE PANCREATITIS</vt:lpstr>
      <vt:lpstr>GROUP 13(ROLL NO 61-65)</vt:lpstr>
      <vt:lpstr>PATIENT HISTORY</vt:lpstr>
      <vt:lpstr>PowerPoint Presentation</vt:lpstr>
      <vt:lpstr>9 QUADRANTS OF ABDOMINAL REGION</vt:lpstr>
      <vt:lpstr>ULTRASONOGRAPHY DEFINITION</vt:lpstr>
      <vt:lpstr>PowerPoint Presentation</vt:lpstr>
      <vt:lpstr>PowerPoint Presentation</vt:lpstr>
      <vt:lpstr>LIVER FUNCTION TEST(LFT)</vt:lpstr>
      <vt:lpstr>WHY ALT RAISED?</vt:lpstr>
      <vt:lpstr>PowerPoint Presentation</vt:lpstr>
      <vt:lpstr>WHY BILIRUBIN IS NORMAL ?</vt:lpstr>
      <vt:lpstr>ASPARTATE AMINOTRANSFERASE (AST)</vt:lpstr>
      <vt:lpstr>PowerPoint Presentation</vt:lpstr>
      <vt:lpstr>PowerPoint Presentation</vt:lpstr>
      <vt:lpstr>REPORT AFTER ADMISSION</vt:lpstr>
      <vt:lpstr>PowerPoint Presentation</vt:lpstr>
      <vt:lpstr>WHAT IS AMPULLA OF VATER ?</vt:lpstr>
      <vt:lpstr>PowerPoint Presentation</vt:lpstr>
      <vt:lpstr>PowerPoint Presentation</vt:lpstr>
      <vt:lpstr>ERCP</vt:lpstr>
      <vt:lpstr>ERCP               -                                        ENDOSCOPIC RETROGRADE CHOLANGIO-PANCREATO GRAPHY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ERCP Procedure</vt:lpstr>
      <vt:lpstr>PowerPoint Presentation</vt:lpstr>
      <vt:lpstr>Choledochal cyst with obstructive stone, cholecystitis and pancreatitis</vt:lpstr>
      <vt:lpstr>PowerPoint Presentation</vt:lpstr>
      <vt:lpstr>PowerPoint Presentation</vt:lpstr>
      <vt:lpstr>PowerPoint Presentation</vt:lpstr>
      <vt:lpstr>WHAT IS ACUTE PANCREATITIS ?</vt:lpstr>
      <vt:lpstr>PowerPoint Presentation</vt:lpstr>
      <vt:lpstr>AMYLASE GRAPH</vt:lpstr>
      <vt:lpstr>LIPASE GRAPH</vt:lpstr>
      <vt:lpstr>PowerPoint Presentation</vt:lpstr>
      <vt:lpstr>CONSERVATIVE TREATMENT</vt:lpstr>
      <vt:lpstr>PowerPoint Presentation</vt:lpstr>
      <vt:lpstr>ANTIBIOTICS</vt:lpstr>
      <vt:lpstr>PAINKILLER</vt:lpstr>
      <vt:lpstr>WHAT IS PANTOPRAZOLE?</vt:lpstr>
      <vt:lpstr>H+/K+-ATPase pump</vt:lpstr>
      <vt:lpstr>USE OF PANTOPRAZOLE</vt:lpstr>
      <vt:lpstr>VOMITING MEDICATION</vt:lpstr>
      <vt:lpstr>ANTIHYPERTENSIVES</vt:lpstr>
      <vt:lpstr>WHY VITAMIN K INJECTIONS ARE GIVEN?</vt:lpstr>
      <vt:lpstr>DNS IV FLUID</vt:lpstr>
      <vt:lpstr>RL IV FLUID</vt:lpstr>
      <vt:lpstr>TOTAL PARENTERAL NUTRITION</vt:lpstr>
      <vt:lpstr>PowerPoint Presentation</vt:lpstr>
      <vt:lpstr>PowerPoint Presentation</vt:lpstr>
      <vt:lpstr>EXPLORATORY LAPAROTOMY </vt:lpstr>
      <vt:lpstr>PowerPoint Presentation</vt:lpstr>
      <vt:lpstr>PowerPoint Presentation</vt:lpstr>
      <vt:lpstr>PowerPoint Presentation</vt:lpstr>
      <vt:lpstr>CBC Test</vt:lpstr>
      <vt:lpstr>PowerPoint Presentation</vt:lpstr>
      <vt:lpstr>Effect on Lipid, Protein and Carbohydrate Digestion and Absorption</vt:lpstr>
      <vt:lpstr>Lipid Digestion and Absorption</vt:lpstr>
      <vt:lpstr>PowerPoint Presentation</vt:lpstr>
      <vt:lpstr>Protein digestion and absorption</vt:lpstr>
      <vt:lpstr>Carbohydrate Digestion and Absorption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PANCREATITIS</dc:title>
  <dc:creator/>
  <cp:lastModifiedBy>MiT solutions</cp:lastModifiedBy>
  <cp:revision>126</cp:revision>
  <dcterms:created xsi:type="dcterms:W3CDTF">2006-08-16T00:00:00Z</dcterms:created>
  <dcterms:modified xsi:type="dcterms:W3CDTF">2016-11-23T03:29:01Z</dcterms:modified>
</cp:coreProperties>
</file>