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4"/>
  </p:notesMasterIdLst>
  <p:sldIdLst>
    <p:sldId id="330" r:id="rId2"/>
    <p:sldId id="331" r:id="rId3"/>
    <p:sldId id="332" r:id="rId4"/>
    <p:sldId id="333" r:id="rId5"/>
    <p:sldId id="334" r:id="rId6"/>
    <p:sldId id="335" r:id="rId7"/>
    <p:sldId id="336" r:id="rId8"/>
    <p:sldId id="403" r:id="rId9"/>
    <p:sldId id="404" r:id="rId10"/>
    <p:sldId id="337" r:id="rId11"/>
    <p:sldId id="367" r:id="rId12"/>
    <p:sldId id="338" r:id="rId13"/>
    <p:sldId id="406" r:id="rId14"/>
    <p:sldId id="368" r:id="rId15"/>
    <p:sldId id="342" r:id="rId16"/>
    <p:sldId id="343" r:id="rId17"/>
    <p:sldId id="345" r:id="rId18"/>
    <p:sldId id="346" r:id="rId19"/>
    <p:sldId id="347" r:id="rId20"/>
    <p:sldId id="348" r:id="rId21"/>
    <p:sldId id="349" r:id="rId22"/>
    <p:sldId id="350" r:id="rId23"/>
    <p:sldId id="351" r:id="rId24"/>
    <p:sldId id="352" r:id="rId25"/>
    <p:sldId id="353" r:id="rId26"/>
    <p:sldId id="354" r:id="rId27"/>
    <p:sldId id="355" r:id="rId28"/>
    <p:sldId id="356" r:id="rId29"/>
    <p:sldId id="357" r:id="rId30"/>
    <p:sldId id="358" r:id="rId31"/>
    <p:sldId id="359" r:id="rId32"/>
    <p:sldId id="360" r:id="rId33"/>
    <p:sldId id="361" r:id="rId34"/>
    <p:sldId id="362" r:id="rId35"/>
    <p:sldId id="363" r:id="rId36"/>
    <p:sldId id="364" r:id="rId37"/>
    <p:sldId id="365" r:id="rId38"/>
    <p:sldId id="397" r:id="rId39"/>
    <p:sldId id="398" r:id="rId40"/>
    <p:sldId id="407" r:id="rId41"/>
    <p:sldId id="401" r:id="rId42"/>
    <p:sldId id="366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286F"/>
    <a:srgbClr val="7B1F64"/>
    <a:srgbClr val="490AE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480" autoAdjust="0"/>
    <p:restoredTop sz="97864" autoAdjust="0"/>
  </p:normalViewPr>
  <p:slideViewPr>
    <p:cSldViewPr>
      <p:cViewPr>
        <p:scale>
          <a:sx n="70" d="100"/>
          <a:sy n="70" d="100"/>
        </p:scale>
        <p:origin x="-1236" y="-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3120" y="-77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7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1048728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1FEBD7-2EC1-4F4C-B1A4-62B45F17A128}" type="datetimeFigureOut">
              <a:rPr lang="en-US" smtClean="0"/>
              <a:pPr/>
              <a:t>06-12-18</a:t>
            </a:fld>
            <a:endParaRPr lang="en-US" dirty="0"/>
          </a:p>
        </p:txBody>
      </p:sp>
      <p:sp>
        <p:nvSpPr>
          <p:cNvPr id="1048729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1048730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731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1048732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92C3FD-D4B3-4695-AB9F-B223AFB7E4B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3" name="Text Placeholder 1048732"/>
          <p:cNvSpPr>
            <a:spLocks noGrp="1"/>
          </p:cNvSpPr>
          <p:nvPr>
            <p:ph type="body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610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1048611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92C3FD-D4B3-4695-AB9F-B223AFB7E4B3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622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104862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92C3FD-D4B3-4695-AB9F-B223AFB7E4B3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8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679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1048680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17D9FD-1D82-4645-A6CC-52B2BAF0E22E}" type="slidenum">
              <a:rPr lang="en-US" smtClean="0"/>
              <a:pPr/>
              <a:t>25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5ECF3-9E6F-47C9-8594-BCB2146D2AE3}" type="datetimeFigureOut">
              <a:rPr lang="en-US" smtClean="0"/>
              <a:pPr/>
              <a:t>06-12-18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1D819-F333-4C9E-8A38-8EA58D1CDA6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5ECF3-9E6F-47C9-8594-BCB2146D2AE3}" type="datetimeFigureOut">
              <a:rPr lang="en-US" smtClean="0"/>
              <a:pPr/>
              <a:t>06-12-18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1D819-F333-4C9E-8A38-8EA58D1CDA6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5ECF3-9E6F-47C9-8594-BCB2146D2AE3}" type="datetimeFigureOut">
              <a:rPr lang="en-US" smtClean="0"/>
              <a:pPr/>
              <a:t>06-12-18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1D819-F333-4C9E-8A38-8EA58D1CDA6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5ECF3-9E6F-47C9-8594-BCB2146D2AE3}" type="datetimeFigureOut">
              <a:rPr lang="en-US" smtClean="0"/>
              <a:pPr/>
              <a:t>06-12-18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1D819-F333-4C9E-8A38-8EA58D1CDA6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5ECF3-9E6F-47C9-8594-BCB2146D2AE3}" type="datetimeFigureOut">
              <a:rPr lang="en-US" smtClean="0"/>
              <a:pPr/>
              <a:t>06-12-18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1D819-F333-4C9E-8A38-8EA58D1CDA6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5ECF3-9E6F-47C9-8594-BCB2146D2AE3}" type="datetimeFigureOut">
              <a:rPr lang="en-US" smtClean="0"/>
              <a:pPr/>
              <a:t>06-12-18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1D819-F333-4C9E-8A38-8EA58D1CDA6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5ECF3-9E6F-47C9-8594-BCB2146D2AE3}" type="datetimeFigureOut">
              <a:rPr lang="en-US" smtClean="0"/>
              <a:pPr/>
              <a:t>06-12-18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1D819-F333-4C9E-8A38-8EA58D1CDA6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5ECF3-9E6F-47C9-8594-BCB2146D2AE3}" type="datetimeFigureOut">
              <a:rPr lang="en-US" smtClean="0"/>
              <a:pPr/>
              <a:t>06-12-18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1D819-F333-4C9E-8A38-8EA58D1CDA6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5ECF3-9E6F-47C9-8594-BCB2146D2AE3}" type="datetimeFigureOut">
              <a:rPr lang="en-US" smtClean="0"/>
              <a:pPr/>
              <a:t>06-12-18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1D819-F333-4C9E-8A38-8EA58D1CDA6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5ECF3-9E6F-47C9-8594-BCB2146D2AE3}" type="datetimeFigureOut">
              <a:rPr lang="en-US" smtClean="0"/>
              <a:pPr/>
              <a:t>06-12-18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1D819-F333-4C9E-8A38-8EA58D1CDA6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5ECF3-9E6F-47C9-8594-BCB2146D2AE3}" type="datetimeFigureOut">
              <a:rPr lang="en-US" smtClean="0"/>
              <a:pPr/>
              <a:t>06-12-18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1D819-F333-4C9E-8A38-8EA58D1CDA6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45ECF3-9E6F-47C9-8594-BCB2146D2AE3}" type="datetimeFigureOut">
              <a:rPr lang="en-US" smtClean="0"/>
              <a:pPr/>
              <a:t>06-12-18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91D819-F333-4C9E-8A38-8EA58D1CDA6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bl-india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Title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511403"/>
                </a:solidFill>
              </a:rPr>
              <a:t>NATIONAL  ACCREDITATION  BOARD FOR  TESTING  &amp;  CALIBRATION LABORATORIES </a:t>
            </a:r>
            <a:endParaRPr lang="en-US" b="1" dirty="0">
              <a:solidFill>
                <a:srgbClr val="511403"/>
              </a:solidFill>
            </a:endParaRPr>
          </a:p>
        </p:txBody>
      </p:sp>
      <p:pic>
        <p:nvPicPr>
          <p:cNvPr id="2097152" name="Content Placeholder 3" descr="nabl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57200" y="2727809"/>
            <a:ext cx="4040188" cy="2997819"/>
          </a:xfrm>
          <a:prstGeom prst="rect">
            <a:avLst/>
          </a:prstGeom>
        </p:spPr>
      </p:pic>
      <p:sp>
        <p:nvSpPr>
          <p:cNvPr id="2" name="Content Placeholder 0"/>
          <p:cNvSpPr>
            <a:spLocks noGrp="1"/>
          </p:cNvSpPr>
          <p:nvPr>
            <p:ph sz="quarter" idx="4"/>
          </p:nvPr>
        </p:nvSpPr>
        <p:spPr>
          <a:xfrm>
            <a:off x="5029200" y="2438400"/>
            <a:ext cx="3887788" cy="3684588"/>
          </a:xfrm>
        </p:spPr>
        <p:txBody>
          <a:bodyPr/>
          <a:lstStyle/>
          <a:p>
            <a:pPr marL="0" indent="0">
              <a:buNone/>
            </a:pPr>
            <a:r>
              <a:rPr lang="en-IN" altLang="en-US" dirty="0" err="1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Mansi</a:t>
            </a:r>
            <a:r>
              <a:rPr lang="en-IN" altLang="en-US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  </a:t>
            </a:r>
            <a:r>
              <a:rPr lang="en-IN" altLang="en-US" dirty="0" err="1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Gondaliya</a:t>
            </a:r>
            <a:endParaRPr lang="en-IN" altLang="en-US" dirty="0" smtClean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  <a:p>
            <a:pPr marL="0" indent="0">
              <a:buNone/>
            </a:pPr>
            <a:r>
              <a:rPr lang="en-IN" altLang="en-US" dirty="0" err="1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Shraddha</a:t>
            </a:r>
            <a:r>
              <a:rPr lang="en-IN" altLang="en-US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 </a:t>
            </a:r>
            <a:r>
              <a:rPr lang="en-IN" altLang="en-US" dirty="0" err="1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Saripadiya</a:t>
            </a:r>
            <a:endParaRPr lang="en-IN" altLang="en-US" dirty="0" smtClean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  <a:p>
            <a:pPr marL="0" indent="0">
              <a:buNone/>
            </a:pPr>
            <a:r>
              <a:rPr lang="en-IN" altLang="en-US" dirty="0" err="1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Suman</a:t>
            </a:r>
            <a:r>
              <a:rPr lang="en-IN" altLang="en-US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 </a:t>
            </a:r>
            <a:r>
              <a:rPr lang="en-IN" altLang="en-US" dirty="0" err="1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Gavit</a:t>
            </a:r>
            <a:endParaRPr lang="en-IN" altLang="en-US" dirty="0" smtClean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  <a:p>
            <a:pPr marL="0" indent="0">
              <a:buNone/>
            </a:pPr>
            <a:r>
              <a:rPr lang="en-IN" altLang="en-US" dirty="0" err="1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Vikas</a:t>
            </a:r>
            <a:r>
              <a:rPr lang="en-IN" altLang="en-US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 Patel</a:t>
            </a:r>
          </a:p>
          <a:p>
            <a:pPr marL="0" indent="0">
              <a:buNone/>
            </a:pPr>
            <a:r>
              <a:rPr lang="en-IN" altLang="en-US" dirty="0" err="1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Sagar</a:t>
            </a:r>
            <a:r>
              <a:rPr lang="en-IN" altLang="en-US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 </a:t>
            </a:r>
            <a:r>
              <a:rPr lang="en-IN" altLang="en-US" dirty="0" err="1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Indve</a:t>
            </a:r>
            <a:endParaRPr lang="en-IN" altLang="en-US" dirty="0" smtClean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  <a:p>
            <a:pPr marL="0" indent="0">
              <a:buNone/>
            </a:pPr>
            <a:r>
              <a:rPr lang="en-IN" altLang="en-US" dirty="0" err="1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Mahendra</a:t>
            </a:r>
            <a:r>
              <a:rPr lang="en-IN" altLang="en-US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 </a:t>
            </a:r>
            <a:r>
              <a:rPr lang="en-IN" altLang="en-US" dirty="0" err="1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Ahir</a:t>
            </a:r>
            <a:endParaRPr lang="en-IN" altLang="en-US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en-IN" altLang="en-US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en-IN" alt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Scope of NABL Accreditation</a:t>
            </a:r>
            <a:endParaRPr lang="en-US" b="1" dirty="0"/>
          </a:p>
        </p:txBody>
      </p:sp>
      <p:sp>
        <p:nvSpPr>
          <p:cNvPr id="1048626" name="Content Placeholder 2"/>
          <p:cNvSpPr>
            <a:spLocks noGrp="1"/>
          </p:cNvSpPr>
          <p:nvPr>
            <p:ph idx="1"/>
          </p:nvPr>
        </p:nvSpPr>
        <p:spPr>
          <a:xfrm>
            <a:off x="457200" y="1371601"/>
            <a:ext cx="8229600" cy="4114799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Testing laboratories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Calibration laboratories</a:t>
            </a:r>
          </a:p>
          <a:p>
            <a:endParaRPr lang="en-US" dirty="0" smtClean="0"/>
          </a:p>
          <a:p>
            <a:r>
              <a:rPr lang="en-US" dirty="0" smtClean="0"/>
              <a:t>Medical laboratories</a:t>
            </a:r>
            <a:endParaRPr lang="en-US" dirty="0"/>
          </a:p>
        </p:txBody>
      </p:sp>
      <p:sp>
        <p:nvSpPr>
          <p:cNvPr id="2" name="Slide Number Placeholder 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1D819-F333-4C9E-8A38-8EA58D1CDA6E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82613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Scope of NABL Accreditation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30810" y="609600"/>
          <a:ext cx="8860790" cy="6081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5040"/>
                <a:gridCol w="2333625"/>
                <a:gridCol w="3032125"/>
              </a:tblGrid>
              <a:tr h="66103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IN" dirty="0"/>
                        <a:t>TESTING </a:t>
                      </a:r>
                      <a:r>
                        <a:rPr lang="en-IN" dirty="0" smtClean="0"/>
                        <a:t>LABORATORIE STERIAN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IN"/>
                        <a:t>CALIBRATION LABORATORIES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IN"/>
                        <a:t>MEDICAL LABORATORIES</a:t>
                      </a:r>
                    </a:p>
                  </a:txBody>
                  <a:tcPr/>
                </a:tc>
              </a:tr>
              <a:tr h="3317240">
                <a:tc>
                  <a:txBody>
                    <a:bodyPr/>
                    <a:lstStyle/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IN"/>
                        <a:t>Biological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IN" sz="1800">
                          <a:sym typeface="+mn-ea"/>
                        </a:rPr>
                        <a:t>Chemical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IN" sz="1800">
                          <a:sym typeface="+mn-ea"/>
                        </a:rPr>
                        <a:t>Electrical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IN" sz="1800">
                          <a:sym typeface="+mn-ea"/>
                        </a:rPr>
                        <a:t>Electronics</a:t>
                      </a:r>
                      <a:endParaRPr lang="en-IN"/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IN"/>
                        <a:t>Fluid-Flow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IN"/>
                        <a:t>Mechanical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IN"/>
                        <a:t>Non-Destructive Testing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IN"/>
                        <a:t>Photometry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IN"/>
                        <a:t>Radiological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IN"/>
                        <a:t>Thermal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IN"/>
                        <a:t>Forensic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IN" dirty="0"/>
                        <a:t>Electro-technical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IN" dirty="0"/>
                        <a:t>Mechanical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IN" dirty="0"/>
                        <a:t>Fluid Flow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IN" dirty="0"/>
                        <a:t>Thermal </a:t>
                      </a:r>
                      <a:r>
                        <a:rPr lang="en-IN" dirty="0" smtClean="0"/>
                        <a:t>&amp; Optical</a:t>
                      </a:r>
                      <a:endParaRPr lang="en-IN" dirty="0"/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IN" dirty="0"/>
                        <a:t>Radiological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IN" dirty="0"/>
                        <a:t>Clinical Biochemistry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IN" dirty="0"/>
                        <a:t>C</a:t>
                      </a:r>
                      <a:r>
                        <a:rPr lang="en-IN" dirty="0" smtClean="0"/>
                        <a:t>linical Pathology</a:t>
                      </a:r>
                      <a:endParaRPr lang="en-IN" dirty="0"/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IN" dirty="0"/>
                        <a:t>Haematology &amp; </a:t>
                      </a:r>
                      <a:r>
                        <a:rPr lang="en-IN" dirty="0" err="1" smtClean="0"/>
                        <a:t>Immuno</a:t>
                      </a:r>
                      <a:r>
                        <a:rPr lang="en-IN" dirty="0" smtClean="0"/>
                        <a:t>-haematology</a:t>
                      </a:r>
                      <a:endParaRPr lang="en-IN" dirty="0"/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IN" dirty="0"/>
                        <a:t>Histopathology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IN" dirty="0" err="1"/>
                        <a:t>Cytopathology</a:t>
                      </a:r>
                      <a:endParaRPr lang="en-IN" dirty="0"/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IN" dirty="0" smtClean="0"/>
                        <a:t>Genetics</a:t>
                      </a:r>
                      <a:endParaRPr lang="en-IN" dirty="0"/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IN" dirty="0"/>
                        <a:t>N</a:t>
                      </a:r>
                      <a:r>
                        <a:rPr lang="en-IN" dirty="0" smtClean="0"/>
                        <a:t>uclear </a:t>
                      </a:r>
                      <a:r>
                        <a:rPr lang="en-IN" dirty="0"/>
                        <a:t>Medicine (in-vitro tests only)</a:t>
                      </a:r>
                    </a:p>
                    <a:p>
                      <a:pPr>
                        <a:buNone/>
                      </a:pPr>
                      <a:endParaRPr lang="en-IN" dirty="0"/>
                    </a:p>
                  </a:txBody>
                  <a:tcPr/>
                </a:tc>
              </a:tr>
              <a:tr h="40386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IN" b="1" dirty="0" smtClean="0">
                          <a:solidFill>
                            <a:schemeClr val="bg1"/>
                          </a:solidFill>
                        </a:rPr>
                        <a:t>Proficiency</a:t>
                      </a:r>
                      <a:r>
                        <a:rPr lang="en-IN" b="1" baseline="0" dirty="0" smtClean="0">
                          <a:solidFill>
                            <a:schemeClr val="bg1"/>
                          </a:solidFill>
                        </a:rPr>
                        <a:t> Testing </a:t>
                      </a:r>
                    </a:p>
                    <a:p>
                      <a:pPr algn="ctr">
                        <a:buNone/>
                      </a:pPr>
                      <a:r>
                        <a:rPr lang="en-IN" b="1" baseline="0" dirty="0" smtClean="0">
                          <a:solidFill>
                            <a:schemeClr val="bg1"/>
                          </a:solidFill>
                        </a:rPr>
                        <a:t>Providers</a:t>
                      </a:r>
                      <a:r>
                        <a:rPr lang="en-IN" b="1" dirty="0" smtClean="0">
                          <a:solidFill>
                            <a:schemeClr val="bg1"/>
                          </a:solidFill>
                        </a:rPr>
                        <a:t>        </a:t>
                      </a:r>
                      <a:endParaRPr lang="en-IN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IN" dirty="0"/>
                        <a:t>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IN" dirty="0"/>
                        <a:t>   </a:t>
                      </a:r>
                      <a:r>
                        <a:rPr lang="en-IN" b="1" dirty="0" smtClean="0">
                          <a:solidFill>
                            <a:schemeClr val="bg1"/>
                          </a:solidFill>
                        </a:rPr>
                        <a:t>Reference Material </a:t>
                      </a:r>
                      <a:r>
                        <a:rPr lang="en-IN" b="1" dirty="0" err="1" smtClean="0">
                          <a:solidFill>
                            <a:schemeClr val="bg1"/>
                          </a:solidFill>
                        </a:rPr>
                        <a:t>Procducers</a:t>
                      </a:r>
                      <a:endParaRPr lang="en-IN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1382395">
                <a:tc>
                  <a:txBody>
                    <a:bodyPr/>
                    <a:lstStyle/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IN"/>
                        <a:t>Testing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IN"/>
                        <a:t>Calibration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IN"/>
                        <a:t>Medical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IN"/>
                        <a:t>Inspection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IN" dirty="0"/>
                        <a:t>Chemical Composition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IN" dirty="0" smtClean="0"/>
                        <a:t>Biological &amp; Clinical </a:t>
                      </a:r>
                      <a:r>
                        <a:rPr lang="en-IN" dirty="0"/>
                        <a:t>properties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IN" dirty="0" smtClean="0"/>
                        <a:t>Engineering </a:t>
                      </a:r>
                      <a:r>
                        <a:rPr lang="en-IN" dirty="0"/>
                        <a:t>properties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IN" dirty="0"/>
                        <a:t>Miscellaneous Properties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Slide Number Placeholder 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1D819-F333-4C9E-8A38-8EA58D1CDA6E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7" name="Title 1"/>
          <p:cNvSpPr>
            <a:spLocks noGrp="1"/>
          </p:cNvSpPr>
          <p:nvPr>
            <p:ph type="ctrTitle"/>
          </p:nvPr>
        </p:nvSpPr>
        <p:spPr>
          <a:xfrm>
            <a:off x="609600" y="1"/>
            <a:ext cx="7772400" cy="990600"/>
          </a:xfrm>
        </p:spPr>
        <p:txBody>
          <a:bodyPr/>
          <a:lstStyle/>
          <a:p>
            <a:r>
              <a:rPr lang="en-US" b="1" dirty="0" smtClean="0"/>
              <a:t>Calibration laboratories</a:t>
            </a:r>
            <a:endParaRPr lang="en-US" b="1" dirty="0"/>
          </a:p>
        </p:txBody>
      </p:sp>
      <p:sp>
        <p:nvSpPr>
          <p:cNvPr id="1048628" name="Subtitle 2"/>
          <p:cNvSpPr>
            <a:spLocks noGrp="1"/>
          </p:cNvSpPr>
          <p:nvPr>
            <p:ph type="subTitle" idx="1"/>
          </p:nvPr>
        </p:nvSpPr>
        <p:spPr>
          <a:xfrm>
            <a:off x="304800" y="762000"/>
            <a:ext cx="8610600" cy="5867400"/>
          </a:xfrm>
        </p:spPr>
        <p:txBody>
          <a:bodyPr>
            <a:normAutofit fontScale="92500" lnSpcReduction="20000"/>
          </a:bodyPr>
          <a:lstStyle/>
          <a:p>
            <a:pPr algn="l">
              <a:lnSpc>
                <a:spcPct val="75000"/>
              </a:lnSpc>
              <a:spcBef>
                <a:spcPct val="35000"/>
              </a:spcBef>
              <a:buFont typeface="Arial" pitchFamily="34" charset="0"/>
              <a:buChar char="•"/>
            </a:pPr>
            <a:endParaRPr lang="en-US" dirty="0" smtClean="0">
              <a:solidFill>
                <a:schemeClr val="tx1"/>
              </a:solidFill>
            </a:endParaRPr>
          </a:p>
          <a:p>
            <a:pPr algn="l">
              <a:lnSpc>
                <a:spcPct val="75000"/>
              </a:lnSpc>
              <a:spcBef>
                <a:spcPct val="35000"/>
              </a:spcBef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Electro-Technical </a:t>
            </a:r>
          </a:p>
          <a:p>
            <a:pPr lvl="1" algn="l">
              <a:lnSpc>
                <a:spcPct val="75000"/>
              </a:lnSpc>
              <a:spcBef>
                <a:spcPct val="35000"/>
              </a:spcBef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Electric current</a:t>
            </a:r>
          </a:p>
          <a:p>
            <a:pPr lvl="1" algn="l">
              <a:lnSpc>
                <a:spcPct val="75000"/>
              </a:lnSpc>
              <a:spcBef>
                <a:spcPct val="35000"/>
              </a:spcBef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Magnetic field  </a:t>
            </a:r>
          </a:p>
          <a:p>
            <a:pPr algn="l">
              <a:lnSpc>
                <a:spcPct val="75000"/>
              </a:lnSpc>
              <a:spcBef>
                <a:spcPct val="35000"/>
              </a:spcBef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Mechanical</a:t>
            </a:r>
          </a:p>
          <a:p>
            <a:pPr lvl="1" algn="l">
              <a:lnSpc>
                <a:spcPct val="75000"/>
              </a:lnSpc>
              <a:spcBef>
                <a:spcPct val="35000"/>
              </a:spcBef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Speed </a:t>
            </a:r>
          </a:p>
          <a:p>
            <a:pPr lvl="1" algn="l">
              <a:lnSpc>
                <a:spcPct val="75000"/>
              </a:lnSpc>
              <a:spcBef>
                <a:spcPct val="35000"/>
              </a:spcBef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Rotation</a:t>
            </a:r>
          </a:p>
          <a:p>
            <a:pPr algn="l">
              <a:lnSpc>
                <a:spcPct val="75000"/>
              </a:lnSpc>
              <a:spcBef>
                <a:spcPct val="35000"/>
              </a:spcBef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Radiological </a:t>
            </a:r>
            <a:endParaRPr lang="en-US" dirty="0">
              <a:solidFill>
                <a:schemeClr val="tx1"/>
              </a:solidFill>
            </a:endParaRPr>
          </a:p>
          <a:p>
            <a:pPr lvl="1" algn="l">
              <a:lnSpc>
                <a:spcPct val="75000"/>
              </a:lnSpc>
              <a:spcBef>
                <a:spcPct val="35000"/>
              </a:spcBef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X rays illustration management </a:t>
            </a:r>
          </a:p>
          <a:p>
            <a:pPr algn="l">
              <a:lnSpc>
                <a:spcPct val="75000"/>
              </a:lnSpc>
              <a:spcBef>
                <a:spcPct val="35000"/>
              </a:spcBef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Thermal </a:t>
            </a:r>
            <a:endParaRPr lang="en-US" dirty="0">
              <a:solidFill>
                <a:schemeClr val="tx1"/>
              </a:solidFill>
            </a:endParaRPr>
          </a:p>
          <a:p>
            <a:pPr lvl="1" algn="l">
              <a:lnSpc>
                <a:spcPct val="75000"/>
              </a:lnSpc>
              <a:spcBef>
                <a:spcPct val="35000"/>
              </a:spcBef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Temperature </a:t>
            </a:r>
          </a:p>
          <a:p>
            <a:pPr algn="l">
              <a:lnSpc>
                <a:spcPct val="75000"/>
              </a:lnSpc>
              <a:spcBef>
                <a:spcPct val="35000"/>
              </a:spcBef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Optical </a:t>
            </a:r>
            <a:endParaRPr lang="en-US" dirty="0">
              <a:solidFill>
                <a:schemeClr val="tx1"/>
              </a:solidFill>
            </a:endParaRPr>
          </a:p>
          <a:p>
            <a:pPr lvl="1" algn="l">
              <a:lnSpc>
                <a:spcPct val="75000"/>
              </a:lnSpc>
              <a:spcBef>
                <a:spcPct val="35000"/>
              </a:spcBef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Light wave length</a:t>
            </a:r>
          </a:p>
          <a:p>
            <a:pPr algn="l">
              <a:lnSpc>
                <a:spcPct val="75000"/>
              </a:lnSpc>
              <a:spcBef>
                <a:spcPct val="35000"/>
              </a:spcBef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Fluid-Flow </a:t>
            </a:r>
            <a:endParaRPr lang="en-US" dirty="0">
              <a:solidFill>
                <a:schemeClr val="tx1"/>
              </a:solidFill>
            </a:endParaRPr>
          </a:p>
          <a:p>
            <a:pPr lvl="1" algn="l">
              <a:lnSpc>
                <a:spcPct val="75000"/>
              </a:lnSpc>
              <a:spcBef>
                <a:spcPct val="35000"/>
              </a:spcBef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Flow rate 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7" name="Title 1"/>
          <p:cNvSpPr>
            <a:spLocks noGrp="1"/>
          </p:cNvSpPr>
          <p:nvPr>
            <p:ph type="ctrTitle"/>
          </p:nvPr>
        </p:nvSpPr>
        <p:spPr>
          <a:xfrm>
            <a:off x="609600" y="1"/>
            <a:ext cx="7924800" cy="914399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Preparation of CAB before applying for NABL Accreditation </a:t>
            </a:r>
            <a:endParaRPr lang="en-IN" altLang="en-US" b="1" dirty="0"/>
          </a:p>
        </p:txBody>
      </p:sp>
      <p:sp>
        <p:nvSpPr>
          <p:cNvPr id="1048628" name="Subtitle 2"/>
          <p:cNvSpPr>
            <a:spLocks noGrp="1"/>
          </p:cNvSpPr>
          <p:nvPr>
            <p:ph type="subTitle" idx="1"/>
          </p:nvPr>
        </p:nvSpPr>
        <p:spPr>
          <a:xfrm>
            <a:off x="152400" y="1066800"/>
            <a:ext cx="8991600" cy="5562600"/>
          </a:xfrm>
        </p:spPr>
        <p:txBody>
          <a:bodyPr>
            <a:normAutofit/>
          </a:bodyPr>
          <a:lstStyle/>
          <a:p>
            <a:pPr algn="l">
              <a:lnSpc>
                <a:spcPct val="75000"/>
              </a:lnSpc>
              <a:spcBef>
                <a:spcPct val="35000"/>
              </a:spcBef>
            </a:pPr>
            <a:endParaRPr lang="en-IN" altLang="en-US" b="1" dirty="0">
              <a:solidFill>
                <a:schemeClr val="tx1"/>
              </a:solidFill>
              <a:latin typeface="+mj-lt"/>
            </a:endParaRPr>
          </a:p>
          <a:p>
            <a:pPr algn="l">
              <a:lnSpc>
                <a:spcPct val="75000"/>
              </a:lnSpc>
              <a:spcBef>
                <a:spcPct val="35000"/>
              </a:spcBef>
              <a:buFont typeface="Arial" pitchFamily="34" charset="0"/>
              <a:buChar char="•"/>
            </a:pPr>
            <a:r>
              <a:rPr lang="en-IN" altLang="en-US" b="1" dirty="0" smtClean="0">
                <a:solidFill>
                  <a:schemeClr val="tx1"/>
                </a:solidFill>
                <a:latin typeface="+mj-lt"/>
              </a:rPr>
              <a:t> 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Four days Internal Audit training for Technical staff </a:t>
            </a:r>
          </a:p>
          <a:p>
            <a:pPr algn="l">
              <a:lnSpc>
                <a:spcPct val="75000"/>
              </a:lnSpc>
              <a:spcBef>
                <a:spcPct val="35000"/>
              </a:spcBef>
            </a:pPr>
            <a:r>
              <a:rPr lang="en-US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 and authorized signatory </a:t>
            </a:r>
          </a:p>
          <a:p>
            <a:pPr algn="l">
              <a:lnSpc>
                <a:spcPct val="75000"/>
              </a:lnSpc>
              <a:spcBef>
                <a:spcPct val="35000"/>
              </a:spcBef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Training for all laboratory personnel.</a:t>
            </a:r>
          </a:p>
          <a:p>
            <a:pPr algn="l">
              <a:lnSpc>
                <a:spcPct val="75000"/>
              </a:lnSpc>
              <a:spcBef>
                <a:spcPct val="35000"/>
              </a:spcBef>
              <a:buFont typeface="Arial" pitchFamily="34" charset="0"/>
              <a:buChar char="•"/>
            </a:pPr>
            <a:r>
              <a:rPr lang="en-IN" dirty="0" smtClean="0">
                <a:solidFill>
                  <a:schemeClr val="tx1"/>
                </a:solidFill>
                <a:latin typeface="+mj-lt"/>
              </a:rPr>
              <a:t>Define </a:t>
            </a:r>
            <a:r>
              <a:rPr lang="en-IN" dirty="0" err="1" smtClean="0">
                <a:solidFill>
                  <a:schemeClr val="tx1"/>
                </a:solidFill>
                <a:latin typeface="+mj-lt"/>
              </a:rPr>
              <a:t>Organigram</a:t>
            </a:r>
            <a:r>
              <a:rPr lang="en-IN" dirty="0" smtClean="0">
                <a:solidFill>
                  <a:schemeClr val="tx1"/>
                </a:solidFill>
                <a:latin typeface="+mj-lt"/>
              </a:rPr>
              <a:t> of Laboratory </a:t>
            </a:r>
          </a:p>
          <a:p>
            <a:pPr algn="l">
              <a:lnSpc>
                <a:spcPct val="75000"/>
              </a:lnSpc>
              <a:spcBef>
                <a:spcPct val="35000"/>
              </a:spcBef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Appoint quality manager who has done “Internal</a:t>
            </a:r>
          </a:p>
          <a:p>
            <a:pPr algn="l">
              <a:lnSpc>
                <a:spcPct val="75000"/>
              </a:lnSpc>
              <a:spcBef>
                <a:spcPct val="35000"/>
              </a:spcBef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  Auditor Course as per ISO:15189:2012.”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Designate QM, TM &amp; LD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EQAS &amp;  IQC for all parameters</a:t>
            </a:r>
          </a:p>
          <a:p>
            <a:pPr algn="l">
              <a:lnSpc>
                <a:spcPct val="75000"/>
              </a:lnSpc>
              <a:spcBef>
                <a:spcPct val="35000"/>
              </a:spcBef>
              <a:buFont typeface="Arial" pitchFamily="34" charset="0"/>
              <a:buChar char="•"/>
            </a:pPr>
            <a:r>
              <a:rPr lang="en-IN" dirty="0" smtClean="0">
                <a:solidFill>
                  <a:schemeClr val="tx1"/>
                </a:solidFill>
                <a:latin typeface="+mj-lt"/>
              </a:rPr>
              <a:t>Preparation of Quality Manual / Quality System</a:t>
            </a:r>
          </a:p>
          <a:p>
            <a:pPr algn="l">
              <a:lnSpc>
                <a:spcPct val="75000"/>
              </a:lnSpc>
              <a:spcBef>
                <a:spcPct val="35000"/>
              </a:spcBef>
              <a:buFont typeface="Arial" pitchFamily="34" charset="0"/>
              <a:buChar char="•"/>
            </a:pPr>
            <a:endParaRPr lang="en-US" sz="3800" dirty="0" smtClean="0"/>
          </a:p>
          <a:p>
            <a:pPr algn="l">
              <a:lnSpc>
                <a:spcPct val="75000"/>
              </a:lnSpc>
              <a:spcBef>
                <a:spcPct val="35000"/>
              </a:spcBef>
              <a:buFont typeface="Arial" pitchFamily="34" charset="0"/>
              <a:buChar char="•"/>
            </a:pPr>
            <a:endParaRPr lang="en-IN" alt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7" name="Title 1"/>
          <p:cNvSpPr>
            <a:spLocks noGrp="1"/>
          </p:cNvSpPr>
          <p:nvPr>
            <p:ph type="ctrTitle"/>
          </p:nvPr>
        </p:nvSpPr>
        <p:spPr>
          <a:xfrm>
            <a:off x="609600" y="1"/>
            <a:ext cx="7924800" cy="914399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Preparation of CAB before applying for NABL Accreditation </a:t>
            </a:r>
            <a:endParaRPr lang="en-IN" altLang="en-US" b="1" dirty="0"/>
          </a:p>
        </p:txBody>
      </p:sp>
      <p:sp>
        <p:nvSpPr>
          <p:cNvPr id="1048628" name="Subtitle 2"/>
          <p:cNvSpPr>
            <a:spLocks noGrp="1"/>
          </p:cNvSpPr>
          <p:nvPr>
            <p:ph type="subTitle" idx="1"/>
          </p:nvPr>
        </p:nvSpPr>
        <p:spPr>
          <a:xfrm>
            <a:off x="152400" y="1066800"/>
            <a:ext cx="8991600" cy="5562600"/>
          </a:xfrm>
        </p:spPr>
        <p:txBody>
          <a:bodyPr>
            <a:normAutofit/>
          </a:bodyPr>
          <a:lstStyle/>
          <a:p>
            <a:pPr algn="l">
              <a:lnSpc>
                <a:spcPct val="75000"/>
              </a:lnSpc>
              <a:spcBef>
                <a:spcPct val="35000"/>
              </a:spcBef>
            </a:pPr>
            <a:endParaRPr lang="en-IN" altLang="en-US" b="1" dirty="0">
              <a:solidFill>
                <a:schemeClr val="tx1"/>
              </a:solidFill>
              <a:latin typeface="+mj-lt"/>
            </a:endParaRPr>
          </a:p>
          <a:p>
            <a:pPr algn="l">
              <a:lnSpc>
                <a:spcPct val="75000"/>
              </a:lnSpc>
              <a:spcBef>
                <a:spcPct val="35000"/>
              </a:spcBef>
              <a:buFont typeface="Arial" pitchFamily="34" charset="0"/>
              <a:buChar char="•"/>
            </a:pPr>
            <a:r>
              <a:rPr lang="en-IN" dirty="0" smtClean="0">
                <a:solidFill>
                  <a:schemeClr val="tx1"/>
                </a:solidFill>
                <a:latin typeface="+mj-lt"/>
              </a:rPr>
              <a:t>Define </a:t>
            </a:r>
            <a:r>
              <a:rPr lang="en-IN" altLang="en-US" dirty="0" smtClean="0">
                <a:solidFill>
                  <a:schemeClr val="tx1"/>
                </a:solidFill>
                <a:latin typeface="+mj-lt"/>
              </a:rPr>
              <a:t>Quality Policy &amp; Objective Finalization</a:t>
            </a:r>
          </a:p>
          <a:p>
            <a:pPr algn="l">
              <a:lnSpc>
                <a:spcPct val="75000"/>
              </a:lnSpc>
              <a:spcBef>
                <a:spcPct val="35000"/>
              </a:spcBef>
              <a:buFont typeface="Arial" pitchFamily="34" charset="0"/>
              <a:buChar char="•"/>
            </a:pPr>
            <a:r>
              <a:rPr lang="en-IN" altLang="en-US" dirty="0" smtClean="0">
                <a:solidFill>
                  <a:schemeClr val="tx1"/>
                </a:solidFill>
                <a:latin typeface="+mj-lt"/>
              </a:rPr>
              <a:t> Documentation &amp; Implementation of Process – </a:t>
            </a:r>
          </a:p>
          <a:p>
            <a:pPr algn="l">
              <a:lnSpc>
                <a:spcPct val="75000"/>
              </a:lnSpc>
              <a:spcBef>
                <a:spcPct val="35000"/>
              </a:spcBef>
              <a:buFont typeface="Arial" pitchFamily="34" charset="0"/>
              <a:buChar char="•"/>
            </a:pPr>
            <a:r>
              <a:rPr lang="en-IN" altLang="en-US" dirty="0" smtClean="0">
                <a:solidFill>
                  <a:schemeClr val="tx1"/>
                </a:solidFill>
                <a:latin typeface="+mj-lt"/>
              </a:rPr>
              <a:t>  Procedure (Quality System Procedure)</a:t>
            </a:r>
          </a:p>
          <a:p>
            <a:pPr algn="l">
              <a:lnSpc>
                <a:spcPct val="75000"/>
              </a:lnSpc>
              <a:spcBef>
                <a:spcPct val="35000"/>
              </a:spcBef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Preparing SOP and WDI related to different process</a:t>
            </a:r>
          </a:p>
          <a:p>
            <a:pPr algn="l">
              <a:lnSpc>
                <a:spcPct val="75000"/>
              </a:lnSpc>
              <a:spcBef>
                <a:spcPct val="35000"/>
              </a:spcBef>
              <a:buFont typeface="Arial" pitchFamily="34" charset="0"/>
              <a:buChar char="•"/>
            </a:pPr>
            <a:r>
              <a:rPr lang="en-IN" altLang="en-US" dirty="0" smtClean="0">
                <a:solidFill>
                  <a:schemeClr val="tx1"/>
                </a:solidFill>
                <a:latin typeface="+mj-lt"/>
              </a:rPr>
              <a:t>Internal Audit - Gap Analysis - Gap filling</a:t>
            </a:r>
          </a:p>
          <a:p>
            <a:pPr algn="l">
              <a:lnSpc>
                <a:spcPct val="75000"/>
              </a:lnSpc>
              <a:spcBef>
                <a:spcPct val="35000"/>
              </a:spcBef>
              <a:buFont typeface="Arial" pitchFamily="34" charset="0"/>
              <a:buChar char="•"/>
            </a:pPr>
            <a:r>
              <a:rPr lang="en-IN" altLang="en-US" dirty="0" smtClean="0">
                <a:solidFill>
                  <a:schemeClr val="tx1"/>
                </a:solidFill>
                <a:latin typeface="+mj-lt"/>
              </a:rPr>
              <a:t> Management Review Meeting</a:t>
            </a:r>
            <a:endParaRPr lang="en-IN" altLang="en-US" dirty="0">
              <a:solidFill>
                <a:schemeClr val="tx1"/>
              </a:solidFill>
              <a:latin typeface="+mj-lt"/>
            </a:endParaRPr>
          </a:p>
          <a:p>
            <a:pPr algn="l">
              <a:lnSpc>
                <a:spcPct val="75000"/>
              </a:lnSpc>
              <a:spcBef>
                <a:spcPct val="35000"/>
              </a:spcBef>
              <a:buFont typeface="Arial" pitchFamily="34" charset="0"/>
              <a:buChar char="•"/>
            </a:pPr>
            <a:r>
              <a:rPr lang="en-IN" altLang="en-US" dirty="0" smtClean="0">
                <a:solidFill>
                  <a:schemeClr val="tx1"/>
                </a:solidFill>
                <a:latin typeface="+mj-lt"/>
              </a:rPr>
              <a:t>Corrective – Preventive Actions</a:t>
            </a:r>
            <a:endParaRPr lang="en-IN" altLang="en-US" dirty="0">
              <a:solidFill>
                <a:schemeClr val="tx1"/>
              </a:solidFill>
              <a:latin typeface="+mj-lt"/>
            </a:endParaRPr>
          </a:p>
          <a:p>
            <a:pPr algn="l">
              <a:lnSpc>
                <a:spcPct val="75000"/>
              </a:lnSpc>
              <a:spcBef>
                <a:spcPct val="35000"/>
              </a:spcBef>
              <a:buFont typeface="Arial" pitchFamily="34" charset="0"/>
              <a:buChar char="•"/>
            </a:pPr>
            <a:r>
              <a:rPr lang="en-IN" altLang="en-US" b="1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IN" altLang="en-US" sz="3800" b="1" dirty="0" smtClean="0">
                <a:solidFill>
                  <a:schemeClr val="tx1"/>
                </a:solidFill>
                <a:latin typeface="+mj-lt"/>
              </a:rPr>
              <a:t>Process to NABL</a:t>
            </a:r>
            <a:endParaRPr lang="en-US" sz="3800" dirty="0" smtClean="0"/>
          </a:p>
          <a:p>
            <a:pPr algn="l">
              <a:lnSpc>
                <a:spcPct val="75000"/>
              </a:lnSpc>
              <a:spcBef>
                <a:spcPct val="35000"/>
              </a:spcBef>
            </a:pPr>
            <a:endParaRPr lang="en-IN" alt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8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Information About Laboratory Required by NABL</a:t>
            </a:r>
            <a:endParaRPr lang="en-US" sz="2800" b="1" dirty="0"/>
          </a:p>
        </p:txBody>
      </p:sp>
      <p:sp>
        <p:nvSpPr>
          <p:cNvPr id="1048639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71500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Name of </a:t>
            </a:r>
            <a:r>
              <a:rPr lang="en-US" sz="2800" dirty="0"/>
              <a:t>A</a:t>
            </a:r>
            <a:r>
              <a:rPr lang="en-US" sz="2800" dirty="0" smtClean="0"/>
              <a:t>uthorized signatory </a:t>
            </a:r>
          </a:p>
          <a:p>
            <a:pPr lvl="1">
              <a:buNone/>
            </a:pPr>
            <a:r>
              <a:rPr lang="en-US" sz="2400" dirty="0" smtClean="0"/>
              <a:t>- Qualification , Experience , Training</a:t>
            </a:r>
          </a:p>
          <a:p>
            <a:r>
              <a:rPr lang="en-US" sz="2800" dirty="0" err="1"/>
              <a:t>O</a:t>
            </a:r>
            <a:r>
              <a:rPr lang="en-US" sz="2800" dirty="0" err="1" smtClean="0"/>
              <a:t>rganigram</a:t>
            </a:r>
            <a:endParaRPr lang="en-US" sz="2800" dirty="0" smtClean="0"/>
          </a:p>
          <a:p>
            <a:r>
              <a:rPr lang="en-US" sz="2800" dirty="0" smtClean="0"/>
              <a:t>Quality Manual</a:t>
            </a:r>
          </a:p>
          <a:p>
            <a:r>
              <a:rPr lang="en-US" sz="2800" dirty="0" smtClean="0"/>
              <a:t>Scope of accreditation (Test)</a:t>
            </a:r>
          </a:p>
          <a:p>
            <a:pPr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-  Name of Method ,</a:t>
            </a:r>
            <a:r>
              <a:rPr lang="en-US" sz="2400" dirty="0"/>
              <a:t>N</a:t>
            </a:r>
            <a:r>
              <a:rPr lang="en-US" sz="2400" dirty="0" smtClean="0"/>
              <a:t>ame of Test/Principle/Range of Testing</a:t>
            </a:r>
          </a:p>
          <a:p>
            <a:r>
              <a:rPr lang="en-US" sz="2800" dirty="0" smtClean="0"/>
              <a:t>Information about Instrument</a:t>
            </a:r>
          </a:p>
          <a:p>
            <a:pPr>
              <a:buNone/>
            </a:pPr>
            <a:r>
              <a:rPr lang="en-US" sz="2800" dirty="0" smtClean="0"/>
              <a:t>      </a:t>
            </a:r>
            <a:r>
              <a:rPr lang="en-US" sz="2400" dirty="0" smtClean="0"/>
              <a:t>-  Calibration &amp; Manufacturer </a:t>
            </a:r>
          </a:p>
          <a:p>
            <a:r>
              <a:rPr lang="en-US" sz="2800" dirty="0" smtClean="0"/>
              <a:t>Quality Control Material </a:t>
            </a:r>
          </a:p>
          <a:p>
            <a:pPr>
              <a:buNone/>
            </a:pPr>
            <a:r>
              <a:rPr lang="en-US" sz="2800" dirty="0" smtClean="0"/>
              <a:t>      - </a:t>
            </a:r>
            <a:r>
              <a:rPr lang="en-US" sz="2400" dirty="0" smtClean="0"/>
              <a:t>Lot number , CV%</a:t>
            </a:r>
          </a:p>
          <a:p>
            <a:r>
              <a:rPr lang="en-US" sz="2800" dirty="0" smtClean="0"/>
              <a:t>Reference / Control Material </a:t>
            </a:r>
          </a:p>
          <a:p>
            <a:pPr>
              <a:buNone/>
            </a:pPr>
            <a:r>
              <a:rPr lang="en-US" sz="2800" dirty="0" smtClean="0"/>
              <a:t>      - </a:t>
            </a:r>
            <a:r>
              <a:rPr lang="en-US" sz="2400" dirty="0" smtClean="0"/>
              <a:t>Provider , Lot number</a:t>
            </a: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0" name="Title 1"/>
          <p:cNvSpPr>
            <a:spLocks noGrp="1"/>
          </p:cNvSpPr>
          <p:nvPr>
            <p:ph type="ctr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altLang="zh-CN" b="1" dirty="0"/>
              <a:t>Benefits of Accreditation</a:t>
            </a:r>
          </a:p>
        </p:txBody>
      </p:sp>
      <p:sp>
        <p:nvSpPr>
          <p:cNvPr id="1048641" name="Subtitle 2"/>
          <p:cNvSpPr>
            <a:spLocks noGrp="1"/>
          </p:cNvSpPr>
          <p:nvPr>
            <p:ph type="subTitle" idx="1"/>
          </p:nvPr>
        </p:nvSpPr>
        <p:spPr>
          <a:xfrm>
            <a:off x="381000" y="1447800"/>
            <a:ext cx="8610600" cy="5181600"/>
          </a:xfrm>
        </p:spPr>
        <p:txBody>
          <a:bodyPr>
            <a:noAutofit/>
          </a:bodyPr>
          <a:lstStyle/>
          <a:p>
            <a:pPr marL="457200" indent="-457200" algn="l">
              <a:buAutoNum type="arabicPeriod"/>
            </a:pPr>
            <a:r>
              <a:rPr lang="en-US" altLang="zh-CN" sz="2800" dirty="0" smtClean="0">
                <a:solidFill>
                  <a:schemeClr val="tx1"/>
                </a:solidFill>
              </a:rPr>
              <a:t>Promise to clients about good laboratory practice</a:t>
            </a:r>
          </a:p>
          <a:p>
            <a:pPr marL="457200" indent="-457200" algn="l">
              <a:buAutoNum type="arabicPeriod"/>
            </a:pPr>
            <a:r>
              <a:rPr lang="en-US" altLang="zh-CN" sz="2800" dirty="0" smtClean="0">
                <a:solidFill>
                  <a:schemeClr val="tx1"/>
                </a:solidFill>
              </a:rPr>
              <a:t>National </a:t>
            </a:r>
            <a:r>
              <a:rPr lang="en-US" altLang="zh-CN" sz="2800" dirty="0">
                <a:solidFill>
                  <a:schemeClr val="tx1"/>
                </a:solidFill>
              </a:rPr>
              <a:t>and international </a:t>
            </a:r>
            <a:r>
              <a:rPr lang="en-US" altLang="zh-CN" sz="2800" dirty="0" smtClean="0">
                <a:solidFill>
                  <a:schemeClr val="tx1"/>
                </a:solidFill>
              </a:rPr>
              <a:t>recognition</a:t>
            </a:r>
            <a:endParaRPr lang="en-US" altLang="zh-CN" sz="2800" dirty="0">
              <a:solidFill>
                <a:schemeClr val="tx1"/>
              </a:solidFill>
            </a:endParaRPr>
          </a:p>
          <a:p>
            <a:pPr marL="342900" indent="-342900" algn="l"/>
            <a:r>
              <a:rPr lang="en-US" altLang="zh-CN" sz="2800" dirty="0" smtClean="0">
                <a:solidFill>
                  <a:schemeClr val="tx1"/>
                </a:solidFill>
              </a:rPr>
              <a:t>4.   Provides </a:t>
            </a:r>
            <a:r>
              <a:rPr lang="en-US" altLang="zh-CN" sz="2800" dirty="0">
                <a:solidFill>
                  <a:schemeClr val="tx1"/>
                </a:solidFill>
              </a:rPr>
              <a:t>global </a:t>
            </a:r>
            <a:r>
              <a:rPr lang="en-US" altLang="zh-CN" sz="2800" dirty="0" smtClean="0">
                <a:solidFill>
                  <a:schemeClr val="tx1"/>
                </a:solidFill>
              </a:rPr>
              <a:t>similarity</a:t>
            </a:r>
            <a:endParaRPr lang="en-US" altLang="zh-CN" sz="2800" dirty="0">
              <a:solidFill>
                <a:schemeClr val="tx1"/>
              </a:solidFill>
            </a:endParaRPr>
          </a:p>
          <a:p>
            <a:pPr marL="342900" indent="-342900" algn="l"/>
            <a:r>
              <a:rPr lang="en-US" altLang="zh-CN" sz="2800" dirty="0" smtClean="0">
                <a:solidFill>
                  <a:schemeClr val="tx1"/>
                </a:solidFill>
              </a:rPr>
              <a:t>5.   Provides comparability in measurements of test results</a:t>
            </a:r>
            <a:endParaRPr lang="en-US" altLang="zh-CN" sz="2800" dirty="0">
              <a:solidFill>
                <a:schemeClr val="tx1"/>
              </a:solidFill>
            </a:endParaRPr>
          </a:p>
          <a:p>
            <a:pPr marL="342900" indent="-342900" algn="l"/>
            <a:r>
              <a:rPr lang="en-US" altLang="zh-CN" sz="2800" dirty="0" smtClean="0">
                <a:solidFill>
                  <a:schemeClr val="tx1"/>
                </a:solidFill>
              </a:rPr>
              <a:t>6.   Doctors </a:t>
            </a:r>
            <a:r>
              <a:rPr lang="en-US" altLang="zh-CN" sz="2800" dirty="0">
                <a:solidFill>
                  <a:schemeClr val="tx1"/>
                </a:solidFill>
              </a:rPr>
              <a:t>can </a:t>
            </a:r>
            <a:r>
              <a:rPr lang="en-US" altLang="zh-CN" sz="2800" dirty="0" smtClean="0">
                <a:solidFill>
                  <a:schemeClr val="tx1"/>
                </a:solidFill>
              </a:rPr>
              <a:t>rely </a:t>
            </a:r>
            <a:r>
              <a:rPr lang="en-US" altLang="zh-CN" sz="2800" dirty="0">
                <a:solidFill>
                  <a:schemeClr val="tx1"/>
                </a:solidFill>
              </a:rPr>
              <a:t>on test results</a:t>
            </a:r>
          </a:p>
          <a:p>
            <a:pPr marL="342900" indent="-342900" algn="l"/>
            <a:r>
              <a:rPr lang="en-US" altLang="zh-CN" sz="2800" dirty="0" smtClean="0">
                <a:solidFill>
                  <a:schemeClr val="tx1"/>
                </a:solidFill>
              </a:rPr>
              <a:t>7.   Improve staff motivation for work with system.</a:t>
            </a:r>
            <a:endParaRPr lang="en-US" altLang="zh-CN" sz="2800" dirty="0">
              <a:solidFill>
                <a:schemeClr val="tx1"/>
              </a:solidFill>
            </a:endParaRPr>
          </a:p>
          <a:p>
            <a:pPr marL="342900" indent="-342900" algn="l"/>
            <a:r>
              <a:rPr lang="en-US" altLang="zh-CN" sz="2800" dirty="0" smtClean="0">
                <a:solidFill>
                  <a:schemeClr val="tx1"/>
                </a:solidFill>
              </a:rPr>
              <a:t>8.   Confidence in </a:t>
            </a:r>
            <a:r>
              <a:rPr lang="en-US" altLang="zh-CN" sz="2800" dirty="0">
                <a:solidFill>
                  <a:schemeClr val="tx1"/>
                </a:solidFill>
              </a:rPr>
              <a:t>the event of </a:t>
            </a:r>
            <a:r>
              <a:rPr lang="en-US" altLang="zh-CN" sz="2800" dirty="0" smtClean="0">
                <a:solidFill>
                  <a:schemeClr val="tx1"/>
                </a:solidFill>
              </a:rPr>
              <a:t>legal challenge</a:t>
            </a:r>
            <a:endParaRPr lang="en-US" altLang="zh-CN" sz="2800" dirty="0">
              <a:solidFill>
                <a:schemeClr val="tx1"/>
              </a:solidFill>
            </a:endParaRPr>
          </a:p>
          <a:p>
            <a:pPr marL="342900" indent="-342900" algn="l"/>
            <a:r>
              <a:rPr lang="en-US" altLang="zh-CN" sz="2800" dirty="0" smtClean="0">
                <a:solidFill>
                  <a:schemeClr val="tx1"/>
                </a:solidFill>
              </a:rPr>
              <a:t>9.   Saves </a:t>
            </a:r>
            <a:r>
              <a:rPr lang="en-US" altLang="zh-CN" sz="2800" dirty="0">
                <a:solidFill>
                  <a:schemeClr val="tx1"/>
                </a:solidFill>
              </a:rPr>
              <a:t>money by </a:t>
            </a:r>
            <a:r>
              <a:rPr lang="en-US" altLang="zh-CN" sz="2800" dirty="0" smtClean="0">
                <a:solidFill>
                  <a:schemeClr val="tx1"/>
                </a:solidFill>
              </a:rPr>
              <a:t>putting system in work for good service. </a:t>
            </a:r>
            <a:endParaRPr lang="en-US" altLang="zh-CN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4" name="Text Box 1026"/>
          <p:cNvSpPr txBox="1">
            <a:spLocks noChangeArrowheads="1"/>
          </p:cNvSpPr>
          <p:nvPr/>
        </p:nvSpPr>
        <p:spPr bwMode="auto">
          <a:xfrm>
            <a:off x="0" y="0"/>
            <a:ext cx="9144000" cy="646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ACCREDITATION PROCESS</a:t>
            </a:r>
          </a:p>
        </p:txBody>
      </p:sp>
      <p:sp>
        <p:nvSpPr>
          <p:cNvPr id="1048645" name="Text Box 1027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1066800" y="609600"/>
            <a:ext cx="3352800" cy="5588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0" dirty="0">
                <a:latin typeface="Times New Roman" pitchFamily="18" charset="0"/>
              </a:rPr>
              <a:t>Application for Accreditation   </a:t>
            </a:r>
          </a:p>
          <a:p>
            <a:pPr algn="ctr">
              <a:spcBef>
                <a:spcPct val="50000"/>
              </a:spcBef>
            </a:pPr>
            <a:r>
              <a:rPr lang="en-US" sz="1200" b="0" dirty="0">
                <a:latin typeface="Times New Roman" pitchFamily="18" charset="0"/>
              </a:rPr>
              <a:t> (by Laboratory)</a:t>
            </a:r>
          </a:p>
        </p:txBody>
      </p:sp>
      <p:sp>
        <p:nvSpPr>
          <p:cNvPr id="1048646" name="Line 1028"/>
          <p:cNvSpPr>
            <a:spLocks noChangeShapeType="1"/>
          </p:cNvSpPr>
          <p:nvPr/>
        </p:nvSpPr>
        <p:spPr bwMode="auto">
          <a:xfrm>
            <a:off x="2667000" y="1143000"/>
            <a:ext cx="0" cy="152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tailEnd type="triangle" w="med" len="med"/>
          </a:ln>
        </p:spPr>
        <p:txBody>
          <a:bodyPr anchor="ctr"/>
          <a:lstStyle/>
          <a:p>
            <a:endParaRPr lang="en-US" dirty="0"/>
          </a:p>
        </p:txBody>
      </p:sp>
      <p:sp>
        <p:nvSpPr>
          <p:cNvPr id="1048647" name="Text Box 1029"/>
          <p:cNvSpPr txBox="1">
            <a:spLocks noChangeArrowheads="1"/>
          </p:cNvSpPr>
          <p:nvPr/>
        </p:nvSpPr>
        <p:spPr bwMode="auto">
          <a:xfrm>
            <a:off x="1066800" y="1295400"/>
            <a:ext cx="3352800" cy="830263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0" dirty="0">
                <a:latin typeface="Times New Roman" pitchFamily="18" charset="0"/>
              </a:rPr>
              <a:t>Acknowledgement &amp; Scrutiny of Application </a:t>
            </a:r>
          </a:p>
          <a:p>
            <a:pPr algn="ctr">
              <a:spcBef>
                <a:spcPct val="50000"/>
              </a:spcBef>
            </a:pPr>
            <a:r>
              <a:rPr lang="en-US" sz="1200" b="0" dirty="0">
                <a:latin typeface="Times New Roman" pitchFamily="18" charset="0"/>
              </a:rPr>
              <a:t> (by NABL Secretariat)</a:t>
            </a:r>
          </a:p>
          <a:p>
            <a:pPr algn="ctr">
              <a:spcBef>
                <a:spcPct val="50000"/>
              </a:spcBef>
            </a:pPr>
            <a:r>
              <a:rPr lang="en-US" sz="1200" b="0" dirty="0">
                <a:latin typeface="Times New Roman" pitchFamily="18" charset="0"/>
              </a:rPr>
              <a:t>)</a:t>
            </a:r>
          </a:p>
        </p:txBody>
      </p:sp>
      <p:sp>
        <p:nvSpPr>
          <p:cNvPr id="1048648" name="Line 1030"/>
          <p:cNvSpPr>
            <a:spLocks noChangeShapeType="1"/>
          </p:cNvSpPr>
          <p:nvPr/>
        </p:nvSpPr>
        <p:spPr bwMode="auto">
          <a:xfrm>
            <a:off x="2667000" y="1828800"/>
            <a:ext cx="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tailEnd type="triangle" w="med" len="med"/>
          </a:ln>
        </p:spPr>
        <p:txBody>
          <a:bodyPr anchor="ctr"/>
          <a:lstStyle/>
          <a:p>
            <a:endParaRPr lang="en-US" dirty="0"/>
          </a:p>
        </p:txBody>
      </p:sp>
      <p:sp>
        <p:nvSpPr>
          <p:cNvPr id="1048649" name="Text Box 1031"/>
          <p:cNvSpPr txBox="1">
            <a:spLocks noChangeArrowheads="1"/>
          </p:cNvSpPr>
          <p:nvPr/>
        </p:nvSpPr>
        <p:spPr bwMode="auto">
          <a:xfrm>
            <a:off x="1066800" y="2057400"/>
            <a:ext cx="3352800" cy="5588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>
                <a:latin typeface="Times New Roman" pitchFamily="18" charset="0"/>
              </a:rPr>
              <a:t>Adequacy of Quality Manual   </a:t>
            </a:r>
          </a:p>
          <a:p>
            <a:pPr algn="ctr">
              <a:spcBef>
                <a:spcPct val="50000"/>
              </a:spcBef>
            </a:pPr>
            <a:r>
              <a:rPr lang="en-US" sz="1200" dirty="0">
                <a:latin typeface="Times New Roman" pitchFamily="18" charset="0"/>
              </a:rPr>
              <a:t> (by Lead Assessor)</a:t>
            </a:r>
          </a:p>
        </p:txBody>
      </p:sp>
      <p:sp>
        <p:nvSpPr>
          <p:cNvPr id="1048650" name="Line 1032"/>
          <p:cNvSpPr>
            <a:spLocks noChangeShapeType="1"/>
          </p:cNvSpPr>
          <p:nvPr/>
        </p:nvSpPr>
        <p:spPr bwMode="auto">
          <a:xfrm>
            <a:off x="2667000" y="2514600"/>
            <a:ext cx="0" cy="152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tailEnd type="triangle" w="med" len="med"/>
          </a:ln>
        </p:spPr>
        <p:txBody>
          <a:bodyPr anchor="ctr"/>
          <a:lstStyle/>
          <a:p>
            <a:endParaRPr lang="en-US" dirty="0"/>
          </a:p>
        </p:txBody>
      </p:sp>
      <p:sp>
        <p:nvSpPr>
          <p:cNvPr id="1048651" name="Text Box 1033"/>
          <p:cNvSpPr txBox="1">
            <a:spLocks noChangeArrowheads="1"/>
          </p:cNvSpPr>
          <p:nvPr/>
        </p:nvSpPr>
        <p:spPr bwMode="auto">
          <a:xfrm>
            <a:off x="1066800" y="2667000"/>
            <a:ext cx="3352800" cy="5588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>
                <a:latin typeface="Times New Roman" pitchFamily="18" charset="0"/>
              </a:rPr>
              <a:t>Pre-Assessment of Laboratory                          </a:t>
            </a:r>
          </a:p>
          <a:p>
            <a:pPr algn="ctr">
              <a:spcBef>
                <a:spcPct val="50000"/>
              </a:spcBef>
            </a:pPr>
            <a:r>
              <a:rPr lang="en-US" sz="1200" dirty="0">
                <a:latin typeface="Times New Roman" pitchFamily="18" charset="0"/>
              </a:rPr>
              <a:t> (by Lead Assessor)</a:t>
            </a:r>
          </a:p>
        </p:txBody>
      </p:sp>
      <p:sp>
        <p:nvSpPr>
          <p:cNvPr id="1048652" name="Line 1034"/>
          <p:cNvSpPr>
            <a:spLocks noChangeShapeType="1"/>
          </p:cNvSpPr>
          <p:nvPr/>
        </p:nvSpPr>
        <p:spPr bwMode="auto">
          <a:xfrm>
            <a:off x="2667000" y="3200400"/>
            <a:ext cx="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tailEnd type="triangle" w="med" len="med"/>
          </a:ln>
        </p:spPr>
        <p:txBody>
          <a:bodyPr anchor="ctr"/>
          <a:lstStyle/>
          <a:p>
            <a:endParaRPr lang="en-US" dirty="0"/>
          </a:p>
        </p:txBody>
      </p:sp>
      <p:sp>
        <p:nvSpPr>
          <p:cNvPr id="1048653" name="Text Box 1035"/>
          <p:cNvSpPr txBox="1">
            <a:spLocks noChangeArrowheads="1"/>
          </p:cNvSpPr>
          <p:nvPr/>
        </p:nvSpPr>
        <p:spPr bwMode="auto">
          <a:xfrm>
            <a:off x="1066800" y="3352800"/>
            <a:ext cx="3352800" cy="5588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>
                <a:latin typeface="Times New Roman" pitchFamily="18" charset="0"/>
              </a:rPr>
              <a:t>Final Assessment of Laboratory                       </a:t>
            </a:r>
          </a:p>
          <a:p>
            <a:pPr algn="ctr">
              <a:spcBef>
                <a:spcPct val="50000"/>
              </a:spcBef>
            </a:pPr>
            <a:r>
              <a:rPr lang="en-US" sz="1200" dirty="0">
                <a:latin typeface="Times New Roman" pitchFamily="18" charset="0"/>
              </a:rPr>
              <a:t>(by Assessment Team)</a:t>
            </a:r>
          </a:p>
        </p:txBody>
      </p:sp>
      <p:sp>
        <p:nvSpPr>
          <p:cNvPr id="1048654" name="Line 1036"/>
          <p:cNvSpPr>
            <a:spLocks noChangeShapeType="1"/>
          </p:cNvSpPr>
          <p:nvPr/>
        </p:nvSpPr>
        <p:spPr bwMode="auto">
          <a:xfrm>
            <a:off x="2667000" y="3886200"/>
            <a:ext cx="0" cy="152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tailEnd type="triangle" w="med" len="med"/>
          </a:ln>
        </p:spPr>
        <p:txBody>
          <a:bodyPr anchor="ctr"/>
          <a:lstStyle/>
          <a:p>
            <a:endParaRPr lang="en-US" dirty="0"/>
          </a:p>
        </p:txBody>
      </p:sp>
      <p:sp>
        <p:nvSpPr>
          <p:cNvPr id="1048655" name="Text Box 1037"/>
          <p:cNvSpPr txBox="1">
            <a:spLocks noChangeArrowheads="1"/>
          </p:cNvSpPr>
          <p:nvPr/>
        </p:nvSpPr>
        <p:spPr bwMode="auto">
          <a:xfrm>
            <a:off x="1066800" y="4038600"/>
            <a:ext cx="3352800" cy="5588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0" dirty="0">
                <a:latin typeface="Times New Roman" pitchFamily="18" charset="0"/>
              </a:rPr>
              <a:t>Scrutiny of Assessment Report                             </a:t>
            </a:r>
          </a:p>
          <a:p>
            <a:pPr algn="ctr">
              <a:spcBef>
                <a:spcPct val="50000"/>
              </a:spcBef>
            </a:pPr>
            <a:r>
              <a:rPr lang="en-US" sz="1200" b="0" dirty="0">
                <a:latin typeface="Times New Roman" pitchFamily="18" charset="0"/>
              </a:rPr>
              <a:t> (by NABL Secretariat)</a:t>
            </a:r>
          </a:p>
        </p:txBody>
      </p:sp>
      <p:sp>
        <p:nvSpPr>
          <p:cNvPr id="1048656" name="Line 1038"/>
          <p:cNvSpPr>
            <a:spLocks noChangeShapeType="1"/>
          </p:cNvSpPr>
          <p:nvPr/>
        </p:nvSpPr>
        <p:spPr bwMode="auto">
          <a:xfrm>
            <a:off x="2667000" y="4572000"/>
            <a:ext cx="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tailEnd type="triangle" w="med" len="med"/>
          </a:ln>
        </p:spPr>
        <p:txBody>
          <a:bodyPr anchor="ctr"/>
          <a:lstStyle/>
          <a:p>
            <a:endParaRPr lang="en-US" dirty="0"/>
          </a:p>
        </p:txBody>
      </p:sp>
      <p:sp>
        <p:nvSpPr>
          <p:cNvPr id="1048657" name="Text Box 1039"/>
          <p:cNvSpPr txBox="1">
            <a:spLocks noChangeArrowheads="1"/>
          </p:cNvSpPr>
          <p:nvPr/>
        </p:nvSpPr>
        <p:spPr bwMode="auto">
          <a:xfrm>
            <a:off x="1066800" y="4724400"/>
            <a:ext cx="3352800" cy="5588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>
                <a:latin typeface="Times New Roman" pitchFamily="18" charset="0"/>
              </a:rPr>
              <a:t>Recommendations for Accreditation                  </a:t>
            </a:r>
          </a:p>
          <a:p>
            <a:pPr algn="ctr">
              <a:spcBef>
                <a:spcPct val="50000"/>
              </a:spcBef>
            </a:pPr>
            <a:r>
              <a:rPr lang="en-US" sz="1200" dirty="0">
                <a:latin typeface="Times New Roman" pitchFamily="18" charset="0"/>
              </a:rPr>
              <a:t>(by Accreditation Committee)</a:t>
            </a:r>
          </a:p>
        </p:txBody>
      </p:sp>
      <p:sp>
        <p:nvSpPr>
          <p:cNvPr id="1048658" name="Line 1040"/>
          <p:cNvSpPr>
            <a:spLocks noChangeShapeType="1"/>
          </p:cNvSpPr>
          <p:nvPr/>
        </p:nvSpPr>
        <p:spPr bwMode="auto">
          <a:xfrm>
            <a:off x="2667000" y="5257800"/>
            <a:ext cx="0" cy="152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tailEnd type="triangle" w="med" len="med"/>
          </a:ln>
        </p:spPr>
        <p:txBody>
          <a:bodyPr anchor="ctr"/>
          <a:lstStyle/>
          <a:p>
            <a:endParaRPr lang="en-US" dirty="0"/>
          </a:p>
        </p:txBody>
      </p:sp>
      <p:sp>
        <p:nvSpPr>
          <p:cNvPr id="1048659" name="Text Box 1041"/>
          <p:cNvSpPr txBox="1">
            <a:spLocks noChangeArrowheads="1"/>
          </p:cNvSpPr>
          <p:nvPr/>
        </p:nvSpPr>
        <p:spPr bwMode="auto">
          <a:xfrm>
            <a:off x="1066800" y="5410200"/>
            <a:ext cx="3352800" cy="554038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>
                <a:latin typeface="Times New Roman" pitchFamily="18" charset="0"/>
              </a:rPr>
              <a:t>Approval for Accreditation                                 </a:t>
            </a:r>
          </a:p>
          <a:p>
            <a:pPr algn="ctr">
              <a:spcBef>
                <a:spcPct val="50000"/>
              </a:spcBef>
            </a:pPr>
            <a:r>
              <a:rPr lang="en-US" sz="1200" dirty="0">
                <a:latin typeface="Times New Roman" pitchFamily="18" charset="0"/>
              </a:rPr>
              <a:t>(( by Chairman NABL)</a:t>
            </a:r>
          </a:p>
        </p:txBody>
      </p:sp>
      <p:sp>
        <p:nvSpPr>
          <p:cNvPr id="1048660" name="Line 1042"/>
          <p:cNvSpPr>
            <a:spLocks noChangeShapeType="1"/>
          </p:cNvSpPr>
          <p:nvPr/>
        </p:nvSpPr>
        <p:spPr bwMode="auto">
          <a:xfrm>
            <a:off x="2667000" y="5943600"/>
            <a:ext cx="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tailEnd type="triangle" w="med" len="med"/>
          </a:ln>
        </p:spPr>
        <p:txBody>
          <a:bodyPr anchor="ctr"/>
          <a:lstStyle/>
          <a:p>
            <a:endParaRPr lang="en-US" dirty="0"/>
          </a:p>
        </p:txBody>
      </p:sp>
      <p:sp>
        <p:nvSpPr>
          <p:cNvPr id="1048661" name="Text Box 1043"/>
          <p:cNvSpPr txBox="1">
            <a:spLocks noChangeArrowheads="1"/>
          </p:cNvSpPr>
          <p:nvPr/>
        </p:nvSpPr>
        <p:spPr bwMode="auto">
          <a:xfrm>
            <a:off x="1066800" y="6096000"/>
            <a:ext cx="3352800" cy="461963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>
                <a:latin typeface="Times New Roman" pitchFamily="18" charset="0"/>
              </a:rPr>
              <a:t>Issue of Accreditation Certificate                     </a:t>
            </a:r>
          </a:p>
          <a:p>
            <a:pPr algn="ctr"/>
            <a:r>
              <a:rPr lang="en-US" sz="1200" dirty="0">
                <a:latin typeface="Times New Roman" pitchFamily="18" charset="0"/>
              </a:rPr>
              <a:t>(by NABL Secretariat)</a:t>
            </a:r>
          </a:p>
        </p:txBody>
      </p:sp>
      <p:sp>
        <p:nvSpPr>
          <p:cNvPr id="1048662" name="Line 1044"/>
          <p:cNvSpPr>
            <a:spLocks noChangeShapeType="1"/>
          </p:cNvSpPr>
          <p:nvPr/>
        </p:nvSpPr>
        <p:spPr bwMode="auto">
          <a:xfrm>
            <a:off x="4419600" y="1447800"/>
            <a:ext cx="685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anchor="ctr"/>
          <a:lstStyle/>
          <a:p>
            <a:endParaRPr lang="en-US" dirty="0"/>
          </a:p>
        </p:txBody>
      </p:sp>
      <p:sp>
        <p:nvSpPr>
          <p:cNvPr id="1048663" name="Line 1045"/>
          <p:cNvSpPr>
            <a:spLocks noChangeShapeType="1"/>
          </p:cNvSpPr>
          <p:nvPr/>
        </p:nvSpPr>
        <p:spPr bwMode="auto">
          <a:xfrm>
            <a:off x="4419600" y="2209800"/>
            <a:ext cx="685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anchor="ctr"/>
          <a:lstStyle/>
          <a:p>
            <a:endParaRPr lang="en-US" dirty="0"/>
          </a:p>
        </p:txBody>
      </p:sp>
      <p:sp>
        <p:nvSpPr>
          <p:cNvPr id="1048664" name="Line 1046"/>
          <p:cNvSpPr>
            <a:spLocks noChangeShapeType="1"/>
          </p:cNvSpPr>
          <p:nvPr/>
        </p:nvSpPr>
        <p:spPr bwMode="auto">
          <a:xfrm>
            <a:off x="4419600" y="2895600"/>
            <a:ext cx="685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anchor="ctr"/>
          <a:lstStyle/>
          <a:p>
            <a:endParaRPr lang="en-US" dirty="0"/>
          </a:p>
        </p:txBody>
      </p:sp>
      <p:sp>
        <p:nvSpPr>
          <p:cNvPr id="1048665" name="Line 1047"/>
          <p:cNvSpPr>
            <a:spLocks noChangeShapeType="1"/>
          </p:cNvSpPr>
          <p:nvPr/>
        </p:nvSpPr>
        <p:spPr bwMode="auto">
          <a:xfrm>
            <a:off x="4419600" y="3581400"/>
            <a:ext cx="685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anchor="ctr"/>
          <a:lstStyle/>
          <a:p>
            <a:endParaRPr lang="en-US" dirty="0"/>
          </a:p>
        </p:txBody>
      </p:sp>
      <p:sp>
        <p:nvSpPr>
          <p:cNvPr id="1048666" name="Line 1048"/>
          <p:cNvSpPr>
            <a:spLocks noChangeShapeType="1"/>
          </p:cNvSpPr>
          <p:nvPr/>
        </p:nvSpPr>
        <p:spPr bwMode="auto">
          <a:xfrm>
            <a:off x="4419600" y="4267200"/>
            <a:ext cx="685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anchor="ctr"/>
          <a:lstStyle/>
          <a:p>
            <a:endParaRPr lang="en-US" dirty="0"/>
          </a:p>
        </p:txBody>
      </p:sp>
      <p:sp>
        <p:nvSpPr>
          <p:cNvPr id="1048667" name="Text Box 1049"/>
          <p:cNvSpPr txBox="1">
            <a:spLocks noChangeArrowheads="1"/>
          </p:cNvSpPr>
          <p:nvPr/>
        </p:nvSpPr>
        <p:spPr bwMode="auto">
          <a:xfrm>
            <a:off x="5105400" y="990600"/>
            <a:ext cx="2667000" cy="3933825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1200" b="0" dirty="0"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en-US" sz="1400" b="0" dirty="0">
                <a:latin typeface="Times New Roman" pitchFamily="18" charset="0"/>
              </a:rPr>
              <a:t>Feedback</a:t>
            </a:r>
          </a:p>
          <a:p>
            <a:pPr algn="ctr">
              <a:spcBef>
                <a:spcPct val="50000"/>
              </a:spcBef>
            </a:pPr>
            <a:r>
              <a:rPr lang="en-US" sz="1400" b="0" dirty="0">
                <a:latin typeface="Times New Roman" pitchFamily="18" charset="0"/>
              </a:rPr>
              <a:t>to </a:t>
            </a:r>
          </a:p>
          <a:p>
            <a:pPr algn="ctr">
              <a:spcBef>
                <a:spcPct val="50000"/>
              </a:spcBef>
            </a:pPr>
            <a:r>
              <a:rPr lang="en-US" sz="1400" b="0" dirty="0">
                <a:latin typeface="Times New Roman" pitchFamily="18" charset="0"/>
              </a:rPr>
              <a:t>Laboratory</a:t>
            </a:r>
            <a:endParaRPr lang="en-US" sz="1200" b="0" dirty="0"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endParaRPr lang="en-US" sz="1200" b="0" dirty="0"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en-US" sz="1400" b="0" dirty="0">
                <a:latin typeface="Times New Roman" pitchFamily="18" charset="0"/>
              </a:rPr>
              <a:t>and</a:t>
            </a:r>
          </a:p>
          <a:p>
            <a:pPr algn="ctr">
              <a:spcBef>
                <a:spcPct val="50000"/>
              </a:spcBef>
            </a:pPr>
            <a:endParaRPr lang="en-US" sz="1400" b="0" dirty="0"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en-US" sz="1400" b="0" dirty="0">
                <a:latin typeface="Times New Roman" pitchFamily="18" charset="0"/>
              </a:rPr>
              <a:t>Necessary</a:t>
            </a:r>
          </a:p>
          <a:p>
            <a:pPr algn="ctr">
              <a:spcBef>
                <a:spcPct val="50000"/>
              </a:spcBef>
            </a:pPr>
            <a:r>
              <a:rPr lang="en-US" sz="1400" b="0" dirty="0">
                <a:latin typeface="Times New Roman" pitchFamily="18" charset="0"/>
              </a:rPr>
              <a:t>Corrective</a:t>
            </a:r>
          </a:p>
          <a:p>
            <a:pPr algn="ctr">
              <a:spcBef>
                <a:spcPct val="50000"/>
              </a:spcBef>
            </a:pPr>
            <a:r>
              <a:rPr lang="en-US" sz="1400" b="0" dirty="0">
                <a:latin typeface="Times New Roman" pitchFamily="18" charset="0"/>
              </a:rPr>
              <a:t>Action</a:t>
            </a:r>
          </a:p>
          <a:p>
            <a:pPr algn="ctr">
              <a:spcBef>
                <a:spcPct val="50000"/>
              </a:spcBef>
            </a:pPr>
            <a:r>
              <a:rPr lang="en-US" sz="1400" b="0" dirty="0">
                <a:latin typeface="Times New Roman" pitchFamily="18" charset="0"/>
              </a:rPr>
              <a:t>by</a:t>
            </a:r>
          </a:p>
          <a:p>
            <a:pPr algn="ctr">
              <a:spcBef>
                <a:spcPct val="50000"/>
              </a:spcBef>
            </a:pPr>
            <a:r>
              <a:rPr lang="en-US" sz="1400" b="0" dirty="0">
                <a:latin typeface="Times New Roman" pitchFamily="18" charset="0"/>
              </a:rPr>
              <a:t>Laboratory</a:t>
            </a:r>
          </a:p>
          <a:p>
            <a:pPr algn="ctr">
              <a:spcBef>
                <a:spcPct val="50000"/>
              </a:spcBef>
            </a:pPr>
            <a:endParaRPr lang="en-US" sz="800" b="0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randomBar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4" name="Picture 2" descr="D:\28.07.2010\01-Medical Certificat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143000"/>
            <a:ext cx="3654425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97155" name="Picture 3" descr="D:\28.07.2010\02-Medical Certificat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9600" y="1219200"/>
            <a:ext cx="3584575" cy="493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8668" name="Rectangle 2"/>
          <p:cNvSpPr>
            <a:spLocks noChangeArrowheads="1"/>
          </p:cNvSpPr>
          <p:nvPr/>
        </p:nvSpPr>
        <p:spPr bwMode="auto">
          <a:xfrm>
            <a:off x="1828800" y="381000"/>
            <a:ext cx="5334000" cy="7239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 anchor="ctr"/>
          <a:lstStyle/>
          <a:p>
            <a:r>
              <a:rPr lang="en-US" sz="4000" b="1" dirty="0"/>
              <a:t>Accreditation Certificate</a:t>
            </a:r>
          </a:p>
        </p:txBody>
      </p:sp>
    </p:spTree>
  </p:cSld>
  <p:clrMapOvr>
    <a:masterClrMapping/>
  </p:clrMapOvr>
  <p:transition>
    <p:cover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9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b="1" dirty="0" smtClean="0"/>
              <a:t>Other definitions</a:t>
            </a:r>
            <a:endParaRPr lang="en-US" b="1" dirty="0"/>
          </a:p>
        </p:txBody>
      </p:sp>
      <p:sp>
        <p:nvSpPr>
          <p:cNvPr id="1048670" name="Content Placeholder 2"/>
          <p:cNvSpPr>
            <a:spLocks noGrp="1"/>
          </p:cNvSpPr>
          <p:nvPr>
            <p:ph idx="1"/>
          </p:nvPr>
        </p:nvSpPr>
        <p:spPr>
          <a:xfrm>
            <a:off x="381000" y="685800"/>
            <a:ext cx="8534400" cy="6019800"/>
          </a:xfrm>
        </p:spPr>
        <p:txBody>
          <a:bodyPr>
            <a:noAutofit/>
          </a:bodyPr>
          <a:lstStyle/>
          <a:p>
            <a:pPr marL="0" lvl="0" indent="0" hangingPunct="0">
              <a:spcBef>
                <a:spcPts val="1190"/>
              </a:spcBef>
              <a:spcAft>
                <a:spcPts val="990"/>
              </a:spcAft>
              <a:buFont typeface="Wingdings" pitchFamily="2" charset="2"/>
              <a:buChar char="q"/>
              <a:defRPr sz="1000" b="0" i="0" u="none" strike="noStrike" kern="0" cap="none" spc="0" baseline="0">
                <a:solidFill>
                  <a:srgbClr val="000000"/>
                </a:solidFill>
              </a:defRPr>
            </a:pPr>
            <a:r>
              <a:rPr lang="en-US" sz="2400" dirty="0" smtClean="0">
                <a:solidFill>
                  <a:srgbClr val="000000"/>
                </a:solidFill>
                <a:latin typeface="+mj-lt"/>
                <a:ea typeface="Droid Sans Fallback" pitchFamily="2"/>
                <a:cs typeface="FreeSans" pitchFamily="2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latin typeface="+mj-lt"/>
                <a:ea typeface="Droid Sans Fallback" pitchFamily="2"/>
                <a:cs typeface="FreeSans" pitchFamily="2"/>
              </a:rPr>
              <a:t>Accreditation</a:t>
            </a:r>
          </a:p>
          <a:p>
            <a:pPr marL="0" indent="0" hangingPunct="0">
              <a:spcBef>
                <a:spcPts val="1190"/>
              </a:spcBef>
              <a:spcAft>
                <a:spcPts val="990"/>
              </a:spcAft>
              <a:defRPr sz="1000" b="0" i="0" u="none" strike="noStrike" kern="0" cap="none" spc="0" baseline="0">
                <a:solidFill>
                  <a:srgbClr val="000000"/>
                </a:solidFill>
              </a:defRPr>
            </a:pPr>
            <a:r>
              <a:rPr lang="en-US" sz="2400" dirty="0" smtClean="0">
                <a:solidFill>
                  <a:srgbClr val="000000"/>
                </a:solidFill>
                <a:latin typeface="+mj-lt"/>
                <a:ea typeface="Droid Sans Fallback" pitchFamily="2"/>
                <a:cs typeface="FreeSans" pitchFamily="2"/>
              </a:rPr>
              <a:t>Procedure by which an authoritative body (NABL) gives formal    recognition that an organization (Laboratory)is competent to carry out specific tasks .</a:t>
            </a:r>
          </a:p>
          <a:p>
            <a:pPr marL="0" lvl="0" indent="0" hangingPunct="0">
              <a:spcBef>
                <a:spcPts val="1190"/>
              </a:spcBef>
              <a:spcAft>
                <a:spcPts val="990"/>
              </a:spcAft>
              <a:buFont typeface="Wingdings" pitchFamily="2" charset="2"/>
              <a:buChar char="q"/>
              <a:defRPr sz="1000"/>
            </a:pPr>
            <a:r>
              <a:rPr lang="en-US" sz="2400" b="1" dirty="0" smtClean="0">
                <a:latin typeface="+mj-lt"/>
                <a:ea typeface="Droid Sans Fallback" pitchFamily="2"/>
                <a:cs typeface="FreeSans" pitchFamily="2"/>
              </a:rPr>
              <a:t> Quality</a:t>
            </a:r>
          </a:p>
          <a:p>
            <a:pPr marL="0" lvl="0" indent="0" hangingPunct="0">
              <a:spcBef>
                <a:spcPts val="1190"/>
              </a:spcBef>
              <a:spcAft>
                <a:spcPts val="990"/>
              </a:spcAft>
              <a:defRPr sz="1000"/>
            </a:pPr>
            <a:r>
              <a:rPr lang="en-US" sz="2400" dirty="0" smtClean="0">
                <a:latin typeface="+mj-lt"/>
                <a:ea typeface="Droid Sans Fallback" pitchFamily="2"/>
                <a:cs typeface="FreeSans" pitchFamily="2"/>
              </a:rPr>
              <a:t>Degree of fulfillment of specific characteristic with specific criteria.</a:t>
            </a:r>
          </a:p>
          <a:p>
            <a:pPr marL="0" lvl="0" indent="0" hangingPunct="0">
              <a:spcBef>
                <a:spcPts val="1190"/>
              </a:spcBef>
              <a:spcAft>
                <a:spcPts val="990"/>
              </a:spcAft>
              <a:defRPr sz="1000"/>
            </a:pPr>
            <a:r>
              <a:rPr lang="en-US" sz="2400" dirty="0" smtClean="0">
                <a:latin typeface="+mj-lt"/>
                <a:ea typeface="Droid Sans Fallback" pitchFamily="2"/>
                <a:cs typeface="FreeSans" pitchFamily="2"/>
              </a:rPr>
              <a:t>For Glucose, Total allowable error as per CLIA is &lt;10%</a:t>
            </a:r>
          </a:p>
          <a:p>
            <a:pPr marL="0" lvl="0" indent="0" hangingPunct="0">
              <a:spcBef>
                <a:spcPts val="1190"/>
              </a:spcBef>
              <a:spcAft>
                <a:spcPts val="990"/>
              </a:spcAft>
              <a:defRPr sz="1000"/>
            </a:pPr>
            <a:r>
              <a:rPr lang="en-US" sz="2400" dirty="0" smtClean="0">
                <a:latin typeface="+mj-lt"/>
                <a:ea typeface="Droid Sans Fallback" pitchFamily="2"/>
                <a:cs typeface="FreeSans" pitchFamily="2"/>
              </a:rPr>
              <a:t>Biochemistry laboratory has TE of  5% for glucose </a:t>
            </a:r>
          </a:p>
          <a:p>
            <a:pPr marL="0" lvl="0" indent="0" hangingPunct="0">
              <a:spcBef>
                <a:spcPts val="1190"/>
              </a:spcBef>
              <a:spcAft>
                <a:spcPts val="990"/>
              </a:spcAft>
              <a:buNone/>
              <a:defRPr sz="1000"/>
            </a:pPr>
            <a:endParaRPr lang="en-US" sz="2400" dirty="0" smtClean="0">
              <a:latin typeface="+mj-lt"/>
            </a:endParaRPr>
          </a:p>
          <a:p>
            <a:pPr marL="0" lvl="0" indent="0" hangingPunct="0">
              <a:spcBef>
                <a:spcPts val="1190"/>
              </a:spcBef>
              <a:spcAft>
                <a:spcPts val="990"/>
              </a:spcAft>
              <a:buNone/>
              <a:defRPr sz="1000"/>
            </a:pPr>
            <a:r>
              <a:rPr lang="en-US" sz="2400" dirty="0" smtClean="0">
                <a:latin typeface="+mj-lt"/>
                <a:ea typeface="Droid Sans Fallback" pitchFamily="2"/>
                <a:cs typeface="FreeSans" pitchFamily="2"/>
              </a:rPr>
              <a:t> </a:t>
            </a:r>
          </a:p>
        </p:txBody>
      </p:sp>
    </p:spTree>
  </p:cSld>
  <p:clrMapOvr>
    <a:masterClrMapping/>
  </p:clrMapOvr>
  <p:transition>
    <p:randomBa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Title 1"/>
          <p:cNvSpPr>
            <a:spLocks noGrp="1"/>
          </p:cNvSpPr>
          <p:nvPr>
            <p:ph type="title" idx="4294967295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r>
              <a:rPr lang="en-US" sz="4000" b="1" dirty="0" smtClean="0">
                <a:latin typeface="Arial" charset="0"/>
                <a:cs typeface="Arial" charset="0"/>
              </a:rPr>
              <a:t>NABL</a:t>
            </a:r>
          </a:p>
        </p:txBody>
      </p:sp>
      <p:sp>
        <p:nvSpPr>
          <p:cNvPr id="1048595" name="Content Placeholder 2"/>
          <p:cNvSpPr>
            <a:spLocks noGrp="1"/>
          </p:cNvSpPr>
          <p:nvPr>
            <p:ph idx="4294967295"/>
          </p:nvPr>
        </p:nvSpPr>
        <p:spPr>
          <a:xfrm>
            <a:off x="228600" y="1066800"/>
            <a:ext cx="8610600" cy="5059363"/>
          </a:xfrm>
        </p:spPr>
        <p:txBody>
          <a:bodyPr>
            <a:normAutofit fontScale="97500"/>
          </a:bodyPr>
          <a:lstStyle/>
          <a:p>
            <a:r>
              <a:rPr lang="en-US" altLang="en-US" sz="2700" dirty="0">
                <a:cs typeface="Arial" charset="0"/>
              </a:rPr>
              <a:t>National Accreditation Board for Testing and Calibration Laboratories</a:t>
            </a:r>
          </a:p>
          <a:p>
            <a:r>
              <a:rPr lang="en-US" altLang="en-US" sz="2700" dirty="0">
                <a:cs typeface="Arial" charset="0"/>
              </a:rPr>
              <a:t>Under QCI of Government of India</a:t>
            </a:r>
          </a:p>
          <a:p>
            <a:r>
              <a:rPr lang="en-US" altLang="en-IN" sz="2700" dirty="0">
                <a:cs typeface="Arial" charset="0"/>
                <a:sym typeface="+mn-ea"/>
              </a:rPr>
              <a:t>The accreditation </a:t>
            </a:r>
            <a:r>
              <a:rPr lang="en-US" altLang="en-IN" sz="2700" dirty="0" smtClean="0">
                <a:cs typeface="Arial" charset="0"/>
                <a:sym typeface="+mn-ea"/>
              </a:rPr>
              <a:t>of </a:t>
            </a:r>
            <a:r>
              <a:rPr lang="en-US" altLang="en-IN" sz="2700" b="1" dirty="0">
                <a:solidFill>
                  <a:schemeClr val="accent2"/>
                </a:solidFill>
                <a:cs typeface="Arial" charset="0"/>
                <a:sym typeface="+mn-ea"/>
              </a:rPr>
              <a:t>medical laboratories </a:t>
            </a:r>
            <a:r>
              <a:rPr lang="en-US" altLang="en-IN" sz="2700" dirty="0">
                <a:cs typeface="Arial" charset="0"/>
                <a:sym typeface="+mn-ea"/>
              </a:rPr>
              <a:t>are granted </a:t>
            </a:r>
            <a:r>
              <a:rPr lang="en-US" altLang="en-IN" sz="2700" dirty="0" smtClean="0">
                <a:cs typeface="Arial" charset="0"/>
                <a:sym typeface="+mn-ea"/>
              </a:rPr>
              <a:t>according to requirement of </a:t>
            </a:r>
          </a:p>
          <a:p>
            <a:pPr lvl="1"/>
            <a:r>
              <a:rPr lang="en-US" altLang="en-IN" sz="3300" b="1" dirty="0" smtClean="0">
                <a:cs typeface="Arial" charset="0"/>
                <a:sym typeface="+mn-ea"/>
              </a:rPr>
              <a:t>ISO </a:t>
            </a:r>
            <a:r>
              <a:rPr lang="en-US" altLang="en-IN" sz="3300" b="1" dirty="0">
                <a:cs typeface="Arial" charset="0"/>
                <a:sym typeface="+mn-ea"/>
              </a:rPr>
              <a:t>1518</a:t>
            </a:r>
            <a:r>
              <a:rPr lang="en-IN" altLang="en-US" sz="3300" b="1" dirty="0">
                <a:cs typeface="Arial" charset="0"/>
                <a:sym typeface="+mn-ea"/>
              </a:rPr>
              <a:t>9:2012 </a:t>
            </a:r>
            <a:endParaRPr lang="en-IN" altLang="en-US" sz="3300" b="1" dirty="0" smtClean="0">
              <a:cs typeface="Arial" charset="0"/>
              <a:sym typeface="+mn-ea"/>
            </a:endParaRPr>
          </a:p>
          <a:p>
            <a:pPr lvl="1"/>
            <a:r>
              <a:rPr lang="en-IN" altLang="en-US" sz="3300" b="1" dirty="0" smtClean="0">
                <a:cs typeface="Arial" charset="0"/>
                <a:sym typeface="+mn-ea"/>
              </a:rPr>
              <a:t>NABL 112</a:t>
            </a:r>
            <a:endParaRPr lang="en-IN" altLang="en-US" sz="2900" b="1" dirty="0">
              <a:cs typeface="Arial" charset="0"/>
              <a:sym typeface="+mn-ea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1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610600" cy="6477000"/>
          </a:xfrm>
        </p:spPr>
        <p:txBody>
          <a:bodyPr>
            <a:normAutofit fontScale="97500"/>
          </a:bodyPr>
          <a:lstStyle/>
          <a:p>
            <a:pPr marL="0" lvl="0" indent="0" hangingPunct="0">
              <a:spcBef>
                <a:spcPts val="1190"/>
              </a:spcBef>
              <a:spcAft>
                <a:spcPts val="990"/>
              </a:spcAft>
              <a:buFont typeface="Wingdings" pitchFamily="2" charset="2"/>
              <a:buChar char="q"/>
              <a:defRPr sz="1000"/>
            </a:pPr>
            <a:r>
              <a:rPr lang="en-US" sz="2400" dirty="0" smtClean="0">
                <a:latin typeface="+mj-lt"/>
                <a:ea typeface="Droid Sans Fallback" pitchFamily="2"/>
                <a:cs typeface="FreeSans" pitchFamily="2"/>
              </a:rPr>
              <a:t>  </a:t>
            </a:r>
            <a:r>
              <a:rPr lang="en-US" sz="2400" b="1" dirty="0" smtClean="0">
                <a:latin typeface="+mj-lt"/>
                <a:ea typeface="Droid Sans Fallback" pitchFamily="2"/>
                <a:cs typeface="FreeSans" pitchFamily="2"/>
              </a:rPr>
              <a:t>Quality Management System</a:t>
            </a:r>
          </a:p>
          <a:p>
            <a:pPr marL="0" indent="0" hangingPunct="0">
              <a:spcBef>
                <a:spcPts val="1190"/>
              </a:spcBef>
              <a:spcAft>
                <a:spcPts val="990"/>
              </a:spcAft>
              <a:defRPr sz="1000"/>
            </a:pPr>
            <a:r>
              <a:rPr lang="en-US" sz="2500" dirty="0" smtClean="0">
                <a:latin typeface="+mj-lt"/>
                <a:ea typeface="Droid Sans Fallback" pitchFamily="2"/>
                <a:cs typeface="FreeSans" pitchFamily="2"/>
              </a:rPr>
              <a:t>QMS is to direct and control an organization to maintain quality.</a:t>
            </a:r>
          </a:p>
          <a:p>
            <a:pPr marL="0" indent="0" hangingPunct="0">
              <a:spcBef>
                <a:spcPts val="1190"/>
              </a:spcBef>
              <a:spcAft>
                <a:spcPts val="990"/>
              </a:spcAft>
              <a:defRPr sz="1000"/>
            </a:pPr>
            <a:r>
              <a:rPr lang="en-US" sz="2500" dirty="0" smtClean="0">
                <a:latin typeface="+mj-lt"/>
                <a:ea typeface="Droid Sans Fallback" pitchFamily="2"/>
                <a:cs typeface="FreeSans" pitchFamily="2"/>
              </a:rPr>
              <a:t>It is document to control and  direct all process like the pre-examination, examination and post-examination processes. </a:t>
            </a:r>
          </a:p>
          <a:p>
            <a:pPr marL="0" indent="0" hangingPunct="0">
              <a:spcBef>
                <a:spcPts val="1190"/>
              </a:spcBef>
              <a:spcAft>
                <a:spcPts val="990"/>
              </a:spcAft>
              <a:buFont typeface="Wingdings" pitchFamily="2" charset="2"/>
              <a:buChar char="q"/>
              <a:defRPr sz="1000"/>
            </a:pPr>
            <a:r>
              <a:rPr lang="en-US" sz="2500" b="1" dirty="0" smtClean="0">
                <a:latin typeface="+mj-lt"/>
                <a:ea typeface="Droid Sans Fallback" pitchFamily="2"/>
                <a:cs typeface="FreeSans" pitchFamily="2"/>
              </a:rPr>
              <a:t> Quality policy</a:t>
            </a:r>
          </a:p>
          <a:p>
            <a:pPr marL="0" indent="0" hangingPunct="0">
              <a:spcBef>
                <a:spcPts val="1190"/>
              </a:spcBef>
              <a:spcAft>
                <a:spcPts val="990"/>
              </a:spcAft>
              <a:defRPr sz="1000"/>
            </a:pPr>
            <a:r>
              <a:rPr lang="en-US" sz="2500" dirty="0" smtClean="0">
                <a:latin typeface="+mj-lt"/>
                <a:ea typeface="Droid Sans Fallback" pitchFamily="2"/>
                <a:cs typeface="FreeSans" pitchFamily="2"/>
              </a:rPr>
              <a:t>Overall intentions and direction of a laboratory related to quality</a:t>
            </a:r>
          </a:p>
          <a:p>
            <a:pPr marL="0" indent="0" hangingPunct="0">
              <a:spcBef>
                <a:spcPts val="1190"/>
              </a:spcBef>
              <a:spcAft>
                <a:spcPts val="990"/>
              </a:spcAft>
              <a:defRPr sz="1000"/>
            </a:pPr>
            <a:r>
              <a:rPr lang="en-US" sz="2500" dirty="0" smtClean="0">
                <a:solidFill>
                  <a:srgbClr val="000000"/>
                </a:solidFill>
                <a:latin typeface="+mj-lt"/>
                <a:ea typeface="Droid Sans Fallback" pitchFamily="2"/>
                <a:cs typeface="FreeSans" pitchFamily="2"/>
              </a:rPr>
              <a:t>Formal promise</a:t>
            </a:r>
          </a:p>
          <a:p>
            <a:pPr marL="0" indent="0" hangingPunct="0">
              <a:spcBef>
                <a:spcPts val="1190"/>
              </a:spcBef>
              <a:spcAft>
                <a:spcPts val="990"/>
              </a:spcAft>
              <a:defRPr sz="1000"/>
            </a:pPr>
            <a:r>
              <a:rPr lang="en-US" sz="2500" dirty="0" smtClean="0">
                <a:solidFill>
                  <a:srgbClr val="000000"/>
                </a:solidFill>
                <a:latin typeface="+mj-lt"/>
                <a:ea typeface="Droid Sans Fallback" pitchFamily="2"/>
                <a:cs typeface="FreeSans" pitchFamily="2"/>
              </a:rPr>
              <a:t>“New Civil Hospital Laboratory Services Surat” (NCHSLS) is committed to provide accurate, reliable and timely medical laboratory services.</a:t>
            </a:r>
          </a:p>
          <a:p>
            <a:pPr marL="0" indent="0" hangingPunct="0">
              <a:spcBef>
                <a:spcPts val="1190"/>
              </a:spcBef>
              <a:spcAft>
                <a:spcPts val="990"/>
              </a:spcAft>
              <a:defRPr sz="1000"/>
            </a:pPr>
            <a:endParaRPr lang="en-US" sz="2400" dirty="0" smtClean="0">
              <a:latin typeface="+mj-lt"/>
              <a:ea typeface="Droid Sans Fallback" pitchFamily="2"/>
              <a:cs typeface="FreeSans" pitchFamily="2"/>
            </a:endParaRPr>
          </a:p>
          <a:p>
            <a:endParaRPr lang="en-US" dirty="0">
              <a:latin typeface="+mj-lt"/>
            </a:endParaRPr>
          </a:p>
        </p:txBody>
      </p:sp>
    </p:spTree>
  </p:cSld>
  <p:clrMapOvr>
    <a:masterClrMapping/>
  </p:clrMapOvr>
  <p:transition>
    <p:comb dir="vert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2" name="Rectangle 1"/>
          <p:cNvSpPr/>
          <p:nvPr/>
        </p:nvSpPr>
        <p:spPr>
          <a:xfrm>
            <a:off x="457200" y="457200"/>
            <a:ext cx="8153400" cy="4739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hangingPunct="0">
              <a:spcBef>
                <a:spcPts val="1190"/>
              </a:spcBef>
              <a:spcAft>
                <a:spcPts val="990"/>
              </a:spcAft>
              <a:buFont typeface="Wingdings" pitchFamily="2" charset="2"/>
              <a:buChar char="q"/>
              <a:defRPr sz="1000"/>
            </a:pPr>
            <a:r>
              <a:rPr lang="en-US" sz="2400" b="1" dirty="0" smtClean="0">
                <a:solidFill>
                  <a:srgbClr val="000000"/>
                </a:solidFill>
                <a:latin typeface="+mj-lt"/>
                <a:ea typeface="Droid Sans Fallback" pitchFamily="2"/>
                <a:cs typeface="FreeSans" pitchFamily="2"/>
              </a:rPr>
              <a:t>Inter laboratory comparison</a:t>
            </a:r>
          </a:p>
          <a:p>
            <a:pPr lvl="0" hangingPunct="0">
              <a:spcBef>
                <a:spcPts val="1190"/>
              </a:spcBef>
              <a:spcAft>
                <a:spcPts val="990"/>
              </a:spcAft>
              <a:buFont typeface="Arial" pitchFamily="34" charset="0"/>
              <a:buChar char="•"/>
              <a:defRPr sz="1000"/>
            </a:pPr>
            <a:r>
              <a:rPr lang="en-US" sz="2400" dirty="0" smtClean="0">
                <a:solidFill>
                  <a:srgbClr val="000000"/>
                </a:solidFill>
                <a:latin typeface="+mj-lt"/>
                <a:ea typeface="Droid Sans Fallback" pitchFamily="2"/>
                <a:cs typeface="FreeSans" pitchFamily="2"/>
              </a:rPr>
              <a:t>To compare test value with other laboratory to check performance and evolution.</a:t>
            </a:r>
          </a:p>
          <a:p>
            <a:pPr lvl="0" hangingPunct="0">
              <a:spcBef>
                <a:spcPts val="1190"/>
              </a:spcBef>
              <a:spcAft>
                <a:spcPts val="990"/>
              </a:spcAft>
              <a:buFont typeface="Arial" pitchFamily="34" charset="0"/>
              <a:buChar char="•"/>
              <a:defRPr sz="1000"/>
            </a:pPr>
            <a:r>
              <a:rPr lang="en-US" sz="2400" dirty="0" smtClean="0">
                <a:latin typeface="+mj-lt"/>
                <a:ea typeface="Droid Sans Fallback" pitchFamily="2"/>
                <a:cs typeface="FreeSans" pitchFamily="2"/>
              </a:rPr>
              <a:t>For example, </a:t>
            </a:r>
          </a:p>
          <a:p>
            <a:pPr lvl="0" hangingPunct="0">
              <a:spcBef>
                <a:spcPts val="1190"/>
              </a:spcBef>
              <a:spcAft>
                <a:spcPts val="990"/>
              </a:spcAft>
              <a:buFont typeface="Wingdings" pitchFamily="2" charset="2"/>
              <a:buChar char="Ø"/>
              <a:defRPr sz="1000"/>
            </a:pPr>
            <a:r>
              <a:rPr lang="en-US" sz="2400" dirty="0" smtClean="0">
                <a:latin typeface="+mj-lt"/>
                <a:ea typeface="Droid Sans Fallback" pitchFamily="2"/>
                <a:cs typeface="FreeSans" pitchFamily="2"/>
              </a:rPr>
              <a:t>Compare Glucose value with SMIMER hospital laboratory.</a:t>
            </a:r>
          </a:p>
          <a:p>
            <a:pPr lvl="0" hangingPunct="0">
              <a:spcBef>
                <a:spcPts val="1190"/>
              </a:spcBef>
              <a:spcAft>
                <a:spcPts val="990"/>
              </a:spcAft>
              <a:buFont typeface="Wingdings" pitchFamily="2" charset="2"/>
              <a:buChar char="Ø"/>
              <a:defRPr sz="1000"/>
            </a:pPr>
            <a:r>
              <a:rPr lang="en-US" sz="2400" dirty="0" smtClean="0">
                <a:latin typeface="+mj-lt"/>
                <a:ea typeface="Droid Sans Fallback" pitchFamily="2"/>
                <a:cs typeface="FreeSans" pitchFamily="2"/>
              </a:rPr>
              <a:t>Randox  EQAS programme</a:t>
            </a:r>
          </a:p>
          <a:p>
            <a:pPr lvl="0" hangingPunct="0">
              <a:spcBef>
                <a:spcPts val="1190"/>
              </a:spcBef>
              <a:spcAft>
                <a:spcPts val="990"/>
              </a:spcAft>
              <a:buFont typeface="Wingdings" pitchFamily="2" charset="2"/>
              <a:buChar char="Ø"/>
              <a:defRPr sz="1000"/>
            </a:pPr>
            <a:r>
              <a:rPr lang="en-US" sz="2400" dirty="0" smtClean="0">
                <a:latin typeface="+mj-lt"/>
                <a:ea typeface="Droid Sans Fallback" pitchFamily="2"/>
                <a:cs typeface="FreeSans" pitchFamily="2"/>
              </a:rPr>
              <a:t>In this programme more than 1000 laboratory participate.</a:t>
            </a:r>
          </a:p>
          <a:p>
            <a:pPr lvl="0" hangingPunct="0">
              <a:spcBef>
                <a:spcPts val="1190"/>
              </a:spcBef>
              <a:spcAft>
                <a:spcPts val="990"/>
              </a:spcAft>
              <a:buFont typeface="Wingdings" pitchFamily="2" charset="2"/>
              <a:buChar char="Ø"/>
              <a:defRPr sz="1000"/>
            </a:pPr>
            <a:r>
              <a:rPr lang="en-US" sz="2400" dirty="0" smtClean="0">
                <a:latin typeface="+mj-lt"/>
                <a:ea typeface="Droid Sans Fallback" pitchFamily="2"/>
                <a:cs typeface="FreeSans" pitchFamily="2"/>
              </a:rPr>
              <a:t>Laboratory reports is compare with all this laboratories .</a:t>
            </a:r>
          </a:p>
        </p:txBody>
      </p:sp>
    </p:spTree>
  </p:cSld>
  <p:clrMapOvr>
    <a:masterClrMapping/>
  </p:clrMapOvr>
  <p:transition>
    <p:wheel spokes="8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3" name="Content Placeholder 4"/>
          <p:cNvSpPr>
            <a:spLocks noGrp="1"/>
          </p:cNvSpPr>
          <p:nvPr>
            <p:ph idx="1"/>
          </p:nvPr>
        </p:nvSpPr>
        <p:spPr>
          <a:xfrm>
            <a:off x="457200" y="381000"/>
            <a:ext cx="3581400" cy="6477000"/>
          </a:xfrm>
        </p:spPr>
        <p:txBody>
          <a:bodyPr/>
          <a:lstStyle/>
          <a:p>
            <a:pPr marL="0" indent="0" hangingPunct="0">
              <a:spcBef>
                <a:spcPts val="1190"/>
              </a:spcBef>
              <a:spcAft>
                <a:spcPts val="990"/>
              </a:spcAft>
              <a:buFont typeface="Wingdings" pitchFamily="2" charset="2"/>
              <a:buChar char="q"/>
              <a:defRPr sz="1000" b="0" i="0" u="none" strike="noStrike" kern="0" cap="none" spc="0" baseline="0">
                <a:solidFill>
                  <a:srgbClr val="000000"/>
                </a:solidFill>
              </a:defRPr>
            </a:pPr>
            <a:r>
              <a:rPr lang="en-US" sz="2400" b="1" dirty="0" smtClean="0">
                <a:solidFill>
                  <a:srgbClr val="000000"/>
                </a:solidFill>
                <a:latin typeface="+mj-lt"/>
                <a:ea typeface="Droid Sans Fallback" pitchFamily="2"/>
                <a:cs typeface="FreeSans" pitchFamily="2"/>
              </a:rPr>
              <a:t>Critical interval</a:t>
            </a:r>
          </a:p>
          <a:p>
            <a:pPr marL="0" indent="0" hangingPunct="0">
              <a:spcBef>
                <a:spcPts val="1190"/>
              </a:spcBef>
              <a:spcAft>
                <a:spcPts val="990"/>
              </a:spcAft>
              <a:defRPr sz="1000" b="0" i="0" u="none" strike="noStrike" kern="0" cap="none" spc="0" baseline="0">
                <a:solidFill>
                  <a:srgbClr val="000000"/>
                </a:solidFill>
              </a:defRPr>
            </a:pPr>
            <a:r>
              <a:rPr lang="en-US" sz="2400" dirty="0" smtClean="0">
                <a:solidFill>
                  <a:srgbClr val="000000"/>
                </a:solidFill>
                <a:latin typeface="+mj-lt"/>
                <a:ea typeface="Droid Sans Fallback" pitchFamily="2"/>
                <a:cs typeface="FreeSans" pitchFamily="2"/>
              </a:rPr>
              <a:t>Interval of examination results for test that indicates  an immediate risk to the patient.</a:t>
            </a:r>
          </a:p>
          <a:p>
            <a:pPr marL="0" lvl="0" indent="0" hangingPunct="0">
              <a:spcBef>
                <a:spcPts val="1190"/>
              </a:spcBef>
              <a:spcAft>
                <a:spcPts val="990"/>
              </a:spcAft>
              <a:buNone/>
              <a:defRPr sz="1000" b="0" i="0" u="none" strike="noStrike" kern="0" cap="none" spc="0" baseline="0">
                <a:solidFill>
                  <a:srgbClr val="000000"/>
                </a:solidFill>
              </a:defRPr>
            </a:pPr>
            <a:endParaRPr lang="en-US" dirty="0" smtClean="0">
              <a:solidFill>
                <a:srgbClr val="000000"/>
              </a:solidFill>
              <a:latin typeface="Liberation Sans" pitchFamily="18"/>
              <a:ea typeface="Droid Sans Fallback" pitchFamily="2"/>
              <a:cs typeface="FreeSans" pitchFamily="2"/>
            </a:endParaRPr>
          </a:p>
          <a:p>
            <a:endParaRPr lang="en-US" dirty="0"/>
          </a:p>
        </p:txBody>
      </p:sp>
      <p:graphicFrame>
        <p:nvGraphicFramePr>
          <p:cNvPr id="4194304" name="Table 2"/>
          <p:cNvGraphicFramePr>
            <a:graphicFrameLocks noGrp="1"/>
          </p:cNvGraphicFramePr>
          <p:nvPr/>
        </p:nvGraphicFramePr>
        <p:xfrm>
          <a:off x="4495800" y="0"/>
          <a:ext cx="4648200" cy="6857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9400"/>
                <a:gridCol w="1549400"/>
                <a:gridCol w="1549400"/>
              </a:tblGrid>
              <a:tr h="861419">
                <a:tc>
                  <a:txBody>
                    <a:bodyPr/>
                    <a:lstStyle/>
                    <a:p>
                      <a:r>
                        <a:rPr lang="en-US" sz="2000" dirty="0"/>
                        <a:t>CAL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less_than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6.5</a:t>
                      </a:r>
                    </a:p>
                  </a:txBody>
                  <a:tcPr anchor="ctr"/>
                </a:tc>
              </a:tr>
              <a:tr h="861419">
                <a:tc>
                  <a:txBody>
                    <a:bodyPr/>
                    <a:lstStyle/>
                    <a:p>
                      <a:r>
                        <a:rPr lang="en-US" sz="2000" dirty="0"/>
                        <a:t>CHE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less_than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3000</a:t>
                      </a:r>
                    </a:p>
                  </a:txBody>
                  <a:tcPr anchor="ctr"/>
                </a:tc>
              </a:tr>
              <a:tr h="861419">
                <a:tc>
                  <a:txBody>
                    <a:bodyPr/>
                    <a:lstStyle/>
                    <a:p>
                      <a:r>
                        <a:rPr lang="en-US" sz="2000" dirty="0"/>
                        <a:t>GLC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less_than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55</a:t>
                      </a:r>
                    </a:p>
                  </a:txBody>
                  <a:tcPr anchor="ctr"/>
                </a:tc>
              </a:tr>
              <a:tr h="828066">
                <a:tc>
                  <a:txBody>
                    <a:bodyPr/>
                    <a:lstStyle/>
                    <a:p>
                      <a:r>
                        <a:rPr lang="en-US" sz="2000" dirty="0"/>
                        <a:t>GLC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less_than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30</a:t>
                      </a:r>
                    </a:p>
                  </a:txBody>
                  <a:tcPr anchor="ctr"/>
                </a:tc>
              </a:tr>
              <a:tr h="861419">
                <a:tc>
                  <a:txBody>
                    <a:bodyPr/>
                    <a:lstStyle/>
                    <a:p>
                      <a:r>
                        <a:rPr lang="en-US" sz="2000" dirty="0"/>
                        <a:t>IBIL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more_than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15</a:t>
                      </a:r>
                    </a:p>
                  </a:txBody>
                  <a:tcPr anchor="ctr"/>
                </a:tc>
              </a:tr>
              <a:tr h="861419">
                <a:tc>
                  <a:txBody>
                    <a:bodyPr/>
                    <a:lstStyle/>
                    <a:p>
                      <a:r>
                        <a:rPr lang="en-US" sz="2000" dirty="0"/>
                        <a:t>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less_than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3</a:t>
                      </a:r>
                    </a:p>
                  </a:txBody>
                  <a:tcPr anchor="ctr"/>
                </a:tc>
              </a:tr>
              <a:tr h="861419">
                <a:tc>
                  <a:txBody>
                    <a:bodyPr/>
                    <a:lstStyle/>
                    <a:p>
                      <a:r>
                        <a:rPr lang="en-US" sz="2000" dirty="0"/>
                        <a:t>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more_than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5.5</a:t>
                      </a:r>
                    </a:p>
                  </a:txBody>
                  <a:tcPr anchor="ctr"/>
                </a:tc>
              </a:tr>
              <a:tr h="861419">
                <a:tc>
                  <a:txBody>
                    <a:bodyPr/>
                    <a:lstStyle/>
                    <a:p>
                      <a:r>
                        <a:rPr lang="en-US" sz="2000" dirty="0"/>
                        <a:t>TBIL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more_than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15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>
    <p:comb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4" name="Content Placeholder 4"/>
          <p:cNvSpPr>
            <a:spLocks noGrp="1"/>
          </p:cNvSpPr>
          <p:nvPr>
            <p:ph idx="1"/>
          </p:nvPr>
        </p:nvSpPr>
        <p:spPr>
          <a:xfrm>
            <a:off x="228600" y="457200"/>
            <a:ext cx="8915400" cy="5668963"/>
          </a:xfrm>
        </p:spPr>
        <p:txBody>
          <a:bodyPr>
            <a:normAutofit fontScale="94792"/>
          </a:bodyPr>
          <a:lstStyle/>
          <a:p>
            <a:pPr marL="0" lvl="0" indent="0" hangingPunct="0">
              <a:spcBef>
                <a:spcPts val="1190"/>
              </a:spcBef>
              <a:spcAft>
                <a:spcPts val="990"/>
              </a:spcAft>
              <a:buFont typeface="Wingdings" pitchFamily="2" charset="2"/>
              <a:buChar char="q"/>
              <a:defRPr sz="1000" b="0" i="0" u="none" strike="noStrike" kern="0" cap="none" spc="0" baseline="0">
                <a:solidFill>
                  <a:srgbClr val="000000"/>
                </a:solidFill>
              </a:defRPr>
            </a:pPr>
            <a:r>
              <a:rPr lang="en-US" sz="2400" b="1" dirty="0" smtClean="0">
                <a:solidFill>
                  <a:srgbClr val="000000"/>
                </a:solidFill>
                <a:latin typeface="+mj-lt"/>
                <a:ea typeface="Droid Sans Fallback" pitchFamily="2"/>
                <a:cs typeface="FreeSans" pitchFamily="2"/>
              </a:rPr>
              <a:t>  Biological reference interval or Reference interval</a:t>
            </a:r>
          </a:p>
          <a:p>
            <a:pPr marL="0" indent="0" hangingPunct="0">
              <a:spcBef>
                <a:spcPts val="1190"/>
              </a:spcBef>
              <a:spcAft>
                <a:spcPts val="990"/>
              </a:spcAft>
              <a:defRPr sz="1000" b="0" i="0" u="none" strike="noStrike" kern="0" cap="none" spc="0" baseline="0">
                <a:solidFill>
                  <a:srgbClr val="000000"/>
                </a:solidFill>
              </a:defRPr>
            </a:pPr>
            <a:r>
              <a:rPr lang="en-US" sz="2400" dirty="0" smtClean="0">
                <a:solidFill>
                  <a:srgbClr val="000000"/>
                </a:solidFill>
                <a:latin typeface="+mj-lt"/>
                <a:ea typeface="Droid Sans Fallback" pitchFamily="2"/>
                <a:cs typeface="FreeSans" pitchFamily="2"/>
              </a:rPr>
              <a:t>specified interval of  values taken from a biological reference population.</a:t>
            </a:r>
          </a:p>
          <a:p>
            <a:pPr marL="0" indent="0" hangingPunct="0">
              <a:spcBef>
                <a:spcPts val="1190"/>
              </a:spcBef>
              <a:spcAft>
                <a:spcPts val="990"/>
              </a:spcAft>
              <a:defRPr sz="1000" b="0" i="0" u="none" strike="noStrike" kern="0" cap="none" spc="0" baseline="0">
                <a:solidFill>
                  <a:srgbClr val="000000"/>
                </a:solidFill>
              </a:defRPr>
            </a:pPr>
            <a:r>
              <a:rPr lang="en-US" sz="2400" dirty="0" smtClean="0">
                <a:solidFill>
                  <a:srgbClr val="000000"/>
                </a:solidFill>
                <a:latin typeface="+mj-lt"/>
                <a:ea typeface="Droid Sans Fallback" pitchFamily="2"/>
                <a:cs typeface="FreeSans" pitchFamily="2"/>
              </a:rPr>
              <a:t>For example, RBS reference interval = 70-140 mg/dl,</a:t>
            </a:r>
          </a:p>
          <a:p>
            <a:pPr marL="0" indent="0" hangingPunct="0">
              <a:spcBef>
                <a:spcPts val="1190"/>
              </a:spcBef>
              <a:spcAft>
                <a:spcPts val="990"/>
              </a:spcAft>
              <a:buNone/>
              <a:defRPr sz="1000" b="0" i="0" u="none" strike="noStrike" kern="0" cap="none" spc="0" baseline="0">
                <a:solidFill>
                  <a:srgbClr val="000000"/>
                </a:solidFill>
              </a:defRPr>
            </a:pPr>
            <a:r>
              <a:rPr lang="en-US" sz="2400" dirty="0" smtClean="0">
                <a:solidFill>
                  <a:srgbClr val="000000"/>
                </a:solidFill>
                <a:latin typeface="+mj-lt"/>
                <a:ea typeface="Droid Sans Fallback" pitchFamily="2"/>
                <a:cs typeface="FreeSans" pitchFamily="2"/>
              </a:rPr>
              <a:t>                           Abnormal RBS = &gt; 140 mg/dl,</a:t>
            </a:r>
          </a:p>
          <a:p>
            <a:pPr marL="0" indent="0" hangingPunct="0">
              <a:spcBef>
                <a:spcPts val="1190"/>
              </a:spcBef>
              <a:spcAft>
                <a:spcPts val="990"/>
              </a:spcAft>
              <a:buNone/>
              <a:defRPr sz="1000" b="0" i="0" u="none" strike="noStrike" kern="0" cap="none" spc="0" baseline="0">
                <a:solidFill>
                  <a:srgbClr val="000000"/>
                </a:solidFill>
              </a:defRPr>
            </a:pPr>
            <a:r>
              <a:rPr lang="en-US" sz="2400" dirty="0" smtClean="0">
                <a:solidFill>
                  <a:srgbClr val="000000"/>
                </a:solidFill>
                <a:latin typeface="+mj-lt"/>
                <a:ea typeface="Droid Sans Fallback" pitchFamily="2"/>
                <a:cs typeface="FreeSans" pitchFamily="2"/>
              </a:rPr>
              <a:t>                           Critical RBS = &gt; 300 mg/dl.</a:t>
            </a:r>
          </a:p>
          <a:p>
            <a:pPr marL="0" lvl="0" indent="0" hangingPunct="0">
              <a:spcBef>
                <a:spcPts val="1190"/>
              </a:spcBef>
              <a:spcAft>
                <a:spcPts val="990"/>
              </a:spcAft>
              <a:buFont typeface="Wingdings" pitchFamily="2" charset="2"/>
              <a:buChar char="q"/>
              <a:defRPr sz="1000" b="0" i="0" u="none" strike="noStrike" kern="0" cap="none" spc="0" baseline="0">
                <a:solidFill>
                  <a:srgbClr val="000000"/>
                </a:solidFill>
              </a:defRPr>
            </a:pPr>
            <a:r>
              <a:rPr lang="en-US" sz="2400" b="1" dirty="0" smtClean="0">
                <a:solidFill>
                  <a:srgbClr val="000000"/>
                </a:solidFill>
                <a:latin typeface="+mj-lt"/>
                <a:ea typeface="Droid Sans Fallback" pitchFamily="2"/>
                <a:cs typeface="FreeSans" pitchFamily="2"/>
              </a:rPr>
              <a:t>  Documented procedure</a:t>
            </a:r>
          </a:p>
          <a:p>
            <a:pPr marL="0" indent="0" hangingPunct="0">
              <a:spcBef>
                <a:spcPts val="1190"/>
              </a:spcBef>
              <a:spcAft>
                <a:spcPts val="990"/>
              </a:spcAft>
              <a:defRPr sz="1000" b="0" i="0" u="none" strike="noStrike" kern="0" cap="none" spc="0" baseline="0">
                <a:solidFill>
                  <a:srgbClr val="000000"/>
                </a:solidFill>
              </a:defRPr>
            </a:pPr>
            <a:r>
              <a:rPr lang="en-US" sz="2400" dirty="0" smtClean="0">
                <a:solidFill>
                  <a:srgbClr val="000000"/>
                </a:solidFill>
                <a:latin typeface="+mj-lt"/>
                <a:ea typeface="Droid Sans Fallback" pitchFamily="2"/>
                <a:cs typeface="FreeSans" pitchFamily="2"/>
              </a:rPr>
              <a:t> Documentation of specified way to carry out any activity or a process.</a:t>
            </a:r>
          </a:p>
          <a:p>
            <a:pPr marL="0" indent="0" hangingPunct="0">
              <a:spcBef>
                <a:spcPts val="1190"/>
              </a:spcBef>
              <a:spcAft>
                <a:spcPts val="990"/>
              </a:spcAft>
              <a:defRPr sz="1000" b="0" i="0" u="none" strike="noStrike" kern="0" cap="none" spc="0" baseline="0">
                <a:solidFill>
                  <a:srgbClr val="000000"/>
                </a:solidFill>
              </a:defRPr>
            </a:pPr>
            <a:r>
              <a:rPr lang="en-US" sz="2400" dirty="0" smtClean="0">
                <a:solidFill>
                  <a:srgbClr val="000000"/>
                </a:solidFill>
                <a:latin typeface="+mj-lt"/>
                <a:ea typeface="Droid Sans Fallback" pitchFamily="2"/>
                <a:cs typeface="FreeSans" pitchFamily="2"/>
              </a:rPr>
              <a:t>For example, documentary procedure for performing ADA test.</a:t>
            </a:r>
          </a:p>
          <a:p>
            <a:pPr marL="0" lvl="0" indent="0" hangingPunct="0">
              <a:spcBef>
                <a:spcPts val="1190"/>
              </a:spcBef>
              <a:spcAft>
                <a:spcPts val="990"/>
              </a:spcAft>
              <a:buNone/>
              <a:defRPr sz="1000" b="0" i="0" u="none" strike="noStrike" kern="0" cap="none" spc="0" baseline="0">
                <a:solidFill>
                  <a:srgbClr val="000000"/>
                </a:solidFill>
              </a:defRPr>
            </a:pPr>
            <a:endParaRPr lang="en-US" sz="2400" dirty="0" smtClean="0">
              <a:solidFill>
                <a:srgbClr val="000000"/>
              </a:solidFill>
              <a:latin typeface="+mj-lt"/>
              <a:ea typeface="Droid Sans Fallback" pitchFamily="2"/>
              <a:cs typeface="FreeSans" pitchFamily="2"/>
            </a:endParaRPr>
          </a:p>
        </p:txBody>
      </p:sp>
    </p:spTree>
  </p:cSld>
  <p:clrMapOvr>
    <a:masterClrMapping/>
  </p:clrMapOvr>
  <p:transition>
    <p:newsflash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5" name="Title 3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324600"/>
          </a:xfrm>
        </p:spPr>
        <p:txBody>
          <a:bodyPr>
            <a:normAutofit/>
          </a:bodyPr>
          <a:lstStyle/>
          <a:p>
            <a:pPr marL="0" indent="0" hangingPunct="0">
              <a:spcBef>
                <a:spcPts val="1190"/>
              </a:spcBef>
              <a:spcAft>
                <a:spcPts val="990"/>
              </a:spcAft>
              <a:buFont typeface="Wingdings" pitchFamily="2" charset="2"/>
              <a:buChar char="q"/>
              <a:defRPr sz="1000" b="0" i="0" u="none" strike="noStrike" kern="0" cap="none" spc="0" baseline="0">
                <a:solidFill>
                  <a:srgbClr val="000000"/>
                </a:solidFill>
              </a:defRPr>
            </a:pPr>
            <a:r>
              <a:rPr lang="en-US" sz="2400" b="1" dirty="0" smtClean="0">
                <a:solidFill>
                  <a:srgbClr val="000000"/>
                </a:solidFill>
                <a:ea typeface="Droid Sans Fallback" pitchFamily="2"/>
                <a:cs typeface="FreeSans" pitchFamily="2"/>
              </a:rPr>
              <a:t> Nonconformity</a:t>
            </a:r>
          </a:p>
          <a:p>
            <a:pPr marL="0" indent="0" hangingPunct="0">
              <a:spcBef>
                <a:spcPts val="1190"/>
              </a:spcBef>
              <a:spcAft>
                <a:spcPts val="990"/>
              </a:spcAft>
              <a:defRPr sz="1000" b="0" i="0" u="none" strike="noStrike" kern="0" cap="none" spc="0" baseline="0">
                <a:solidFill>
                  <a:srgbClr val="000000"/>
                </a:solidFill>
              </a:defRPr>
            </a:pPr>
            <a:r>
              <a:rPr lang="en-US" sz="2400" dirty="0" smtClean="0">
                <a:solidFill>
                  <a:srgbClr val="000000"/>
                </a:solidFill>
                <a:ea typeface="Droid Sans Fallback" pitchFamily="2"/>
                <a:cs typeface="FreeSans" pitchFamily="2"/>
              </a:rPr>
              <a:t>Nonfulfillment of a requirement</a:t>
            </a:r>
          </a:p>
          <a:p>
            <a:pPr marL="0" indent="0" hangingPunct="0">
              <a:spcBef>
                <a:spcPts val="1190"/>
              </a:spcBef>
              <a:spcAft>
                <a:spcPts val="990"/>
              </a:spcAft>
              <a:defRPr sz="1000" b="0" i="0" u="none" strike="noStrike" kern="0" cap="none" spc="0" baseline="0">
                <a:solidFill>
                  <a:srgbClr val="000000"/>
                </a:solidFill>
              </a:defRPr>
            </a:pPr>
            <a:r>
              <a:rPr lang="en-US" sz="2400" dirty="0" smtClean="0">
                <a:solidFill>
                  <a:srgbClr val="000000"/>
                </a:solidFill>
                <a:ea typeface="Droid Sans Fallback" pitchFamily="2"/>
                <a:cs typeface="FreeSans" pitchFamily="2"/>
              </a:rPr>
              <a:t>For example,</a:t>
            </a:r>
          </a:p>
          <a:p>
            <a:pPr marL="0" indent="0" hangingPunct="0">
              <a:spcBef>
                <a:spcPts val="1190"/>
              </a:spcBef>
              <a:spcAft>
                <a:spcPts val="990"/>
              </a:spcAft>
              <a:buFont typeface="Wingdings" pitchFamily="2" charset="2"/>
              <a:buChar char="Ø"/>
              <a:defRPr sz="1000" b="0" i="0" u="none" strike="noStrike" kern="0" cap="none" spc="0" baseline="0">
                <a:solidFill>
                  <a:srgbClr val="000000"/>
                </a:solidFill>
              </a:defRPr>
            </a:pPr>
            <a:r>
              <a:rPr lang="en-US" sz="2400" dirty="0" smtClean="0">
                <a:solidFill>
                  <a:srgbClr val="000000"/>
                </a:solidFill>
                <a:ea typeface="Droid Sans Fallback" pitchFamily="2"/>
                <a:cs typeface="FreeSans" pitchFamily="2"/>
              </a:rPr>
              <a:t> Internal quality control value for Glucose goes out </a:t>
            </a:r>
            <a:r>
              <a:rPr lang="en-US" sz="2400" smtClean="0">
                <a:solidFill>
                  <a:srgbClr val="000000"/>
                </a:solidFill>
                <a:ea typeface="Droid Sans Fallback" pitchFamily="2"/>
                <a:cs typeface="FreeSans" pitchFamily="2"/>
              </a:rPr>
              <a:t>of </a:t>
            </a:r>
            <a:r>
              <a:rPr lang="en-US" sz="2400" smtClean="0">
                <a:solidFill>
                  <a:srgbClr val="000000"/>
                </a:solidFill>
                <a:ea typeface="Droid Sans Fallback" pitchFamily="2"/>
                <a:cs typeface="FreeSans" pitchFamily="2"/>
              </a:rPr>
              <a:t>3 SD</a:t>
            </a:r>
            <a:r>
              <a:rPr lang="en-US" sz="2400" dirty="0" smtClean="0">
                <a:solidFill>
                  <a:srgbClr val="000000"/>
                </a:solidFill>
                <a:ea typeface="Droid Sans Fallback" pitchFamily="2"/>
                <a:cs typeface="FreeSans" pitchFamily="2"/>
              </a:rPr>
              <a:t>.</a:t>
            </a:r>
          </a:p>
          <a:p>
            <a:pPr marL="0" indent="0" hangingPunct="0">
              <a:spcBef>
                <a:spcPts val="1190"/>
              </a:spcBef>
              <a:spcAft>
                <a:spcPts val="990"/>
              </a:spcAft>
              <a:buFont typeface="Wingdings" pitchFamily="2" charset="2"/>
              <a:buChar char="Ø"/>
              <a:defRPr sz="1000" b="0" i="0" u="none" strike="noStrike" kern="0" cap="none" spc="0" baseline="0">
                <a:solidFill>
                  <a:srgbClr val="000000"/>
                </a:solidFill>
              </a:defRPr>
            </a:pPr>
            <a:r>
              <a:rPr lang="en-US" sz="2400" dirty="0" smtClean="0">
                <a:solidFill>
                  <a:srgbClr val="000000"/>
                </a:solidFill>
                <a:ea typeface="Droid Sans Fallback" pitchFamily="2"/>
                <a:cs typeface="FreeSans" pitchFamily="2"/>
              </a:rPr>
              <a:t>Laboratory technician got needle pick injury during blood collection.</a:t>
            </a:r>
          </a:p>
          <a:p>
            <a:pPr marL="0" indent="0" hangingPunct="0">
              <a:spcBef>
                <a:spcPts val="1190"/>
              </a:spcBef>
              <a:spcAft>
                <a:spcPts val="990"/>
              </a:spcAft>
              <a:buFont typeface="Wingdings" pitchFamily="2" charset="2"/>
              <a:buChar char="q"/>
              <a:defRPr sz="1000" b="0" i="0" u="none" strike="noStrike" kern="0" cap="none" spc="0" baseline="0">
                <a:solidFill>
                  <a:srgbClr val="000000"/>
                </a:solidFill>
              </a:defRPr>
            </a:pPr>
            <a:r>
              <a:rPr lang="en-US" sz="2400" b="1" dirty="0" smtClean="0">
                <a:solidFill>
                  <a:srgbClr val="000000"/>
                </a:solidFill>
                <a:ea typeface="Droid Sans Fallback" pitchFamily="2"/>
                <a:cs typeface="FreeSans" pitchFamily="2"/>
              </a:rPr>
              <a:t>Point-of-care testing (POCT)</a:t>
            </a:r>
          </a:p>
          <a:p>
            <a:pPr marL="0" indent="0" hangingPunct="0">
              <a:spcBef>
                <a:spcPts val="1190"/>
              </a:spcBef>
              <a:spcAft>
                <a:spcPts val="990"/>
              </a:spcAft>
              <a:defRPr sz="1000" b="0" i="0" u="none" strike="noStrike" kern="0" cap="none" spc="0" baseline="0">
                <a:solidFill>
                  <a:srgbClr val="000000"/>
                </a:solidFill>
              </a:defRPr>
            </a:pPr>
            <a:r>
              <a:rPr lang="en-US" sz="2400" dirty="0" smtClean="0">
                <a:solidFill>
                  <a:srgbClr val="000000"/>
                </a:solidFill>
                <a:ea typeface="Droid Sans Fallback" pitchFamily="2"/>
                <a:cs typeface="FreeSans" pitchFamily="2"/>
              </a:rPr>
              <a:t>Near-patient testing</a:t>
            </a:r>
          </a:p>
          <a:p>
            <a:pPr marL="0" indent="0" hangingPunct="0">
              <a:spcBef>
                <a:spcPts val="1190"/>
              </a:spcBef>
              <a:spcAft>
                <a:spcPts val="990"/>
              </a:spcAft>
              <a:defRPr sz="1000" b="0" i="0" u="none" strike="noStrike" kern="0" cap="none" spc="0" baseline="0">
                <a:solidFill>
                  <a:srgbClr val="000000"/>
                </a:solidFill>
              </a:defRPr>
            </a:pPr>
            <a:r>
              <a:rPr lang="en-US" sz="2400" dirty="0" smtClean="0">
                <a:solidFill>
                  <a:srgbClr val="000000"/>
                </a:solidFill>
                <a:ea typeface="Droid Sans Fallback" pitchFamily="2"/>
                <a:cs typeface="FreeSans" pitchFamily="2"/>
              </a:rPr>
              <a:t>Testing performed near or at the site of a     patient</a:t>
            </a:r>
          </a:p>
          <a:p>
            <a:pPr marL="0" indent="0" hangingPunct="0">
              <a:spcBef>
                <a:spcPts val="1190"/>
              </a:spcBef>
              <a:spcAft>
                <a:spcPts val="990"/>
              </a:spcAft>
              <a:defRPr sz="1000" b="0" i="0" u="none" strike="noStrike" kern="0" cap="none" spc="0" baseline="0">
                <a:solidFill>
                  <a:srgbClr val="000000"/>
                </a:solidFill>
              </a:defRPr>
            </a:pPr>
            <a:r>
              <a:rPr lang="en-US" sz="2400" dirty="0" smtClean="0">
                <a:solidFill>
                  <a:srgbClr val="000000"/>
                </a:solidFill>
                <a:ea typeface="Droid Sans Fallback" pitchFamily="2"/>
                <a:cs typeface="FreeSans" pitchFamily="2"/>
              </a:rPr>
              <a:t> Example : Glucometer</a:t>
            </a:r>
          </a:p>
          <a:p>
            <a:pPr>
              <a:buNone/>
            </a:pPr>
            <a:endParaRPr lang="en-US" sz="2400" dirty="0" smtClean="0"/>
          </a:p>
          <a:p>
            <a:pPr marL="0" indent="0" hangingPunct="0">
              <a:spcBef>
                <a:spcPts val="1190"/>
              </a:spcBef>
              <a:spcAft>
                <a:spcPts val="990"/>
              </a:spcAft>
              <a:buFont typeface="Wingdings" pitchFamily="2" charset="2"/>
              <a:buChar char="Ø"/>
              <a:defRPr sz="1000" b="0" i="0" u="none" strike="noStrike" kern="0" cap="none" spc="0" baseline="0">
                <a:solidFill>
                  <a:srgbClr val="000000"/>
                </a:solidFill>
              </a:defRPr>
            </a:pPr>
            <a:endParaRPr lang="en-US" sz="2400" dirty="0" smtClean="0">
              <a:solidFill>
                <a:srgbClr val="000000"/>
              </a:solidFill>
              <a:ea typeface="Droid Sans Fallback" pitchFamily="2"/>
              <a:cs typeface="FreeSans" pitchFamily="2"/>
            </a:endParaRPr>
          </a:p>
          <a:p>
            <a:pPr marL="0" lvl="0" indent="0" hangingPunct="0">
              <a:spcBef>
                <a:spcPts val="1190"/>
              </a:spcBef>
              <a:spcAft>
                <a:spcPts val="990"/>
              </a:spcAft>
              <a:buNone/>
              <a:defRPr sz="1000" b="0" i="0" u="none" strike="noStrike" kern="0" cap="none" spc="0" baseline="0">
                <a:solidFill>
                  <a:srgbClr val="000000"/>
                </a:solidFill>
              </a:defRPr>
            </a:pPr>
            <a:endParaRPr lang="en-US" sz="2400" dirty="0" smtClean="0">
              <a:solidFill>
                <a:srgbClr val="000000"/>
              </a:solidFill>
              <a:ea typeface="Droid Sans Fallback" pitchFamily="2"/>
              <a:cs typeface="FreeSans" pitchFamily="2"/>
            </a:endParaRPr>
          </a:p>
          <a:p>
            <a:pPr marL="0" lvl="0" indent="0" hangingPunct="0">
              <a:spcBef>
                <a:spcPts val="1190"/>
              </a:spcBef>
              <a:spcAft>
                <a:spcPts val="990"/>
              </a:spcAft>
              <a:buNone/>
              <a:defRPr sz="1000" b="0" i="0" u="none" strike="noStrike" kern="0" cap="none" spc="0" baseline="0">
                <a:solidFill>
                  <a:srgbClr val="000000"/>
                </a:solidFill>
              </a:defRPr>
            </a:pPr>
            <a:endParaRPr lang="en-US" sz="2400" dirty="0" smtClean="0">
              <a:solidFill>
                <a:srgbClr val="000000"/>
              </a:solidFill>
              <a:ea typeface="Droid Sans Fallback" pitchFamily="2"/>
              <a:cs typeface="FreeSans" pitchFamily="2"/>
            </a:endParaRPr>
          </a:p>
          <a:p>
            <a:endParaRPr lang="en-US" sz="2400" dirty="0"/>
          </a:p>
        </p:txBody>
      </p:sp>
    </p:spTree>
  </p:cSld>
  <p:clrMapOvr>
    <a:masterClrMapping/>
  </p:clrMapOvr>
  <p:transition>
    <p:dissolv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6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Clauses &amp; Sub clauses</a:t>
            </a:r>
            <a:endParaRPr lang="en-US" b="1" dirty="0"/>
          </a:p>
        </p:txBody>
      </p:sp>
      <p:sp>
        <p:nvSpPr>
          <p:cNvPr id="1048677" name="Subtitle 2"/>
          <p:cNvSpPr>
            <a:spLocks noGrp="1"/>
          </p:cNvSpPr>
          <p:nvPr>
            <p:ph idx="1"/>
          </p:nvPr>
        </p:nvSpPr>
        <p:spPr/>
        <p:txBody>
          <a:bodyPr>
            <a:normAutofit fontScale="94792" lnSpcReduction="10000"/>
          </a:bodyPr>
          <a:lstStyle/>
          <a:p>
            <a:pPr algn="l">
              <a:buFont typeface="Wingdings" pitchFamily="2" charset="2"/>
              <a:buChar char="q"/>
            </a:pP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4.1  Organization and man</a:t>
            </a:r>
            <a:r>
              <a:rPr lang="en-US" sz="2800" b="1" dirty="0" smtClean="0">
                <a:solidFill>
                  <a:schemeClr val="tx1"/>
                </a:solidFill>
                <a:cs typeface="Calibri" pitchFamily="34" charset="0"/>
              </a:rPr>
              <a:t>agement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</a:rPr>
              <a:t>Guideline about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legal identity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registration of organization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ethical issues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responsibility of different laboratory person.</a:t>
            </a:r>
          </a:p>
          <a:p>
            <a:pPr algn="l">
              <a:buFont typeface="Wingdings" pitchFamily="2" charset="2"/>
              <a:buChar char="q"/>
            </a:pPr>
            <a:r>
              <a:rPr lang="en-US" sz="2800" b="1" dirty="0" smtClean="0">
                <a:solidFill>
                  <a:schemeClr val="tx1"/>
                </a:solidFill>
                <a:cs typeface="Calibri" pitchFamily="34" charset="0"/>
              </a:rPr>
              <a:t>4.2</a:t>
            </a:r>
            <a:r>
              <a:rPr lang="en-US" sz="2800" b="1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  <a:cs typeface="Calibri" pitchFamily="34" charset="0"/>
              </a:rPr>
              <a:t>Quality management system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</a:rPr>
              <a:t> What to write QMS.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document, procedure, WDI, 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</a:rPr>
              <a:t> Organization chart</a:t>
            </a:r>
          </a:p>
          <a:p>
            <a:pPr algn="l">
              <a:buFontTx/>
              <a:buChar char="-"/>
            </a:pPr>
            <a:endParaRPr lang="en-US" sz="2800" dirty="0" smtClean="0">
              <a:solidFill>
                <a:schemeClr val="tx1">
                  <a:lumMod val="95000"/>
                  <a:lumOff val="5000"/>
                </a:schemeClr>
              </a:solidFill>
              <a:cs typeface="Calibri" pitchFamily="34" charset="0"/>
            </a:endParaRPr>
          </a:p>
        </p:txBody>
      </p:sp>
    </p:spTree>
  </p:cSld>
  <p:clrMapOvr>
    <a:masterClrMapping/>
  </p:clrMapOvr>
  <p:transition>
    <p:wheel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1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400800"/>
          </a:xfrm>
        </p:spPr>
        <p:txBody>
          <a:bodyPr>
            <a:normAutofit fontScale="94792"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4.3  Document Control	</a:t>
            </a:r>
          </a:p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Labeling and identification of different document.</a:t>
            </a:r>
          </a:p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all documents are identify to include, </a:t>
            </a:r>
          </a:p>
          <a:p>
            <a:pPr lvl="1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T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itle</a:t>
            </a:r>
            <a:endParaRPr lang="en-US" sz="2400" dirty="0" smtClean="0">
              <a:solidFill>
                <a:schemeClr val="tx1">
                  <a:lumMod val="95000"/>
                  <a:lumOff val="5000"/>
                </a:schemeClr>
              </a:solidFill>
              <a:cs typeface="Calibri" pitchFamily="34" charset="0"/>
            </a:endParaRPr>
          </a:p>
          <a:p>
            <a:pPr lvl="1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U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nique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identifier on each page;</a:t>
            </a:r>
          </a:p>
          <a:p>
            <a:pPr lvl="1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The date of current edition and/or edition number </a:t>
            </a:r>
          </a:p>
          <a:p>
            <a:pPr lvl="1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Page number to total number</a:t>
            </a:r>
          </a:p>
          <a:p>
            <a:pPr lvl="1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Authority of issue.</a:t>
            </a:r>
          </a:p>
          <a:p>
            <a:pPr>
              <a:buFont typeface="Wingdings" pitchFamily="2" charset="2"/>
              <a:buChar char="q"/>
            </a:pP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4.4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Review of contracts.</a:t>
            </a:r>
          </a:p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It is related to agreement with customer(patient), user     and doctor.</a:t>
            </a:r>
          </a:p>
          <a:p>
            <a:pPr lvl="1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Which test can be done or not done </a:t>
            </a:r>
          </a:p>
          <a:p>
            <a:pPr lvl="1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Which procedure</a:t>
            </a:r>
          </a:p>
          <a:p>
            <a:pPr lvl="1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when report available  = TAT</a:t>
            </a:r>
          </a:p>
          <a:p>
            <a:pPr lvl="1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how report will be available.</a:t>
            </a:r>
          </a:p>
          <a:p>
            <a:pPr>
              <a:lnSpc>
                <a:spcPct val="110000"/>
              </a:lnSpc>
            </a:pPr>
            <a:endParaRPr lang="en-US" sz="2800" dirty="0" smtClean="0">
              <a:solidFill>
                <a:schemeClr val="tx1">
                  <a:lumMod val="95000"/>
                  <a:lumOff val="5000"/>
                </a:schemeClr>
              </a:solidFill>
              <a:cs typeface="Calibri" pitchFamily="34" charset="0"/>
            </a:endParaRPr>
          </a:p>
          <a:p>
            <a:pPr>
              <a:lnSpc>
                <a:spcPct val="110000"/>
              </a:lnSpc>
            </a:pPr>
            <a:endParaRPr lang="en-US" sz="2800" dirty="0"/>
          </a:p>
        </p:txBody>
      </p:sp>
    </p:spTree>
  </p:cSld>
  <p:clrMapOvr>
    <a:masterClrMapping/>
  </p:clrMapOvr>
  <p:transition>
    <p:comb dir="vert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2" name="Content Placeholder 2"/>
          <p:cNvSpPr>
            <a:spLocks noGrp="1"/>
          </p:cNvSpPr>
          <p:nvPr>
            <p:ph idx="1"/>
          </p:nvPr>
        </p:nvSpPr>
        <p:spPr>
          <a:xfrm>
            <a:off x="381000" y="152400"/>
            <a:ext cx="8534400" cy="6477000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buFont typeface="Wingdings" pitchFamily="2" charset="2"/>
              <a:buChar char="q"/>
            </a:pP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4.5  Examination by referral laboratories</a:t>
            </a:r>
          </a:p>
          <a:p>
            <a:pPr>
              <a:lnSpc>
                <a:spcPct val="110000"/>
              </a:lnSpc>
            </a:pP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About selection and evolution of referral laboratory.</a:t>
            </a:r>
          </a:p>
          <a:p>
            <a:pPr>
              <a:lnSpc>
                <a:spcPct val="110000"/>
              </a:lnSpc>
              <a:buFont typeface="Wingdings" pitchFamily="2" charset="2"/>
              <a:buChar char="q"/>
            </a:pP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4.6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Times New Roman" pitchFamily="18" charset="0"/>
              </a:rPr>
              <a:t> 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External services and supplies</a:t>
            </a:r>
          </a:p>
          <a:p>
            <a:pPr>
              <a:lnSpc>
                <a:spcPct val="110000"/>
              </a:lnSpc>
            </a:pP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Procedure for how to purchase equipment, consumable reagents.</a:t>
            </a:r>
          </a:p>
          <a:p>
            <a:pPr>
              <a:lnSpc>
                <a:spcPct val="110000"/>
              </a:lnSpc>
              <a:buFont typeface="Wingdings" pitchFamily="2" charset="2"/>
              <a:buChar char="q"/>
            </a:pP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4.7  Advisory services</a:t>
            </a:r>
          </a:p>
          <a:p>
            <a:pPr>
              <a:lnSpc>
                <a:spcPct val="110000"/>
              </a:lnSpc>
            </a:pP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About interpretation of result, scientific review.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     </a:t>
            </a:r>
          </a:p>
          <a:p>
            <a:pPr lvl="0">
              <a:buFont typeface="Wingdings" pitchFamily="2" charset="2"/>
              <a:buChar char="q"/>
            </a:pPr>
            <a:r>
              <a:rPr lang="en-US" sz="2400" b="1" dirty="0" smtClean="0"/>
              <a:t>4.8 Resolution of complains</a:t>
            </a:r>
          </a:p>
          <a:p>
            <a:pPr lvl="0"/>
            <a:r>
              <a:rPr lang="en-US" sz="2400" dirty="0" smtClean="0"/>
              <a:t>Procedure to respond complain and feedback.</a:t>
            </a:r>
          </a:p>
          <a:p>
            <a:pPr>
              <a:buFont typeface="Wingdings" pitchFamily="2" charset="2"/>
              <a:buChar char="q"/>
            </a:pPr>
            <a:r>
              <a:rPr lang="en-US" sz="2400" b="1" dirty="0" smtClean="0"/>
              <a:t>4.9 Identification and control of nonconformities(refusal)</a:t>
            </a:r>
          </a:p>
          <a:p>
            <a:pPr>
              <a:buNone/>
            </a:pPr>
            <a:r>
              <a:rPr lang="en-US" sz="2400" dirty="0" smtClean="0"/>
              <a:t>     Procedure for identification and immediate action , corrective action, preventive action and authorized person to response NC.</a:t>
            </a:r>
          </a:p>
          <a:p>
            <a:pPr>
              <a:buFont typeface="Wingdings" pitchFamily="2" charset="2"/>
              <a:buChar char="q"/>
            </a:pPr>
            <a:r>
              <a:rPr lang="en-US" sz="2400" b="1" dirty="0" smtClean="0"/>
              <a:t>4.10  Corrective action</a:t>
            </a:r>
          </a:p>
          <a:p>
            <a:r>
              <a:rPr lang="en-US" sz="2400" dirty="0" smtClean="0"/>
              <a:t>To eliminate cause of nonconformities.</a:t>
            </a:r>
          </a:p>
          <a:p>
            <a:pPr>
              <a:buNone/>
            </a:pPr>
            <a:endParaRPr lang="en-US" sz="2400" dirty="0" smtClean="0"/>
          </a:p>
          <a:p>
            <a:endParaRPr lang="en-US" sz="2400" dirty="0" smtClean="0"/>
          </a:p>
          <a:p>
            <a:pPr lvl="0">
              <a:buNone/>
            </a:pP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      </a:t>
            </a:r>
          </a:p>
          <a:p>
            <a:pPr lvl="0">
              <a:buNone/>
            </a:pP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      </a:t>
            </a:r>
          </a:p>
          <a:p>
            <a:pPr lvl="0">
              <a:buNone/>
            </a:pP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Calibri" pitchFamily="34" charset="0"/>
              </a:rPr>
              <a:t>        	</a:t>
            </a:r>
            <a:endParaRPr lang="en-US" sz="2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None/>
            </a:pPr>
            <a:r>
              <a:rPr lang="en-US" sz="2400" dirty="0" smtClean="0"/>
              <a:t>        </a:t>
            </a:r>
            <a:endParaRPr lang="en-US" sz="2400" dirty="0"/>
          </a:p>
        </p:txBody>
      </p:sp>
    </p:spTree>
  </p:cSld>
  <p:clrMapOvr>
    <a:masterClrMapping/>
  </p:clrMapOvr>
  <p:transition>
    <p:diamond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198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400" b="1" dirty="0" smtClean="0"/>
              <a:t>4.11  Preventive action</a:t>
            </a:r>
          </a:p>
          <a:p>
            <a:r>
              <a:rPr lang="en-US" sz="2400" dirty="0" smtClean="0"/>
              <a:t>For prevention of nonconformities.</a:t>
            </a:r>
          </a:p>
          <a:p>
            <a:pPr>
              <a:buFont typeface="Wingdings" pitchFamily="2" charset="2"/>
              <a:buChar char="q"/>
            </a:pPr>
            <a:r>
              <a:rPr lang="en-US" sz="2400" b="1" dirty="0" smtClean="0"/>
              <a:t>4.12  Continual improvement</a:t>
            </a:r>
          </a:p>
          <a:p>
            <a:r>
              <a:rPr lang="en-US" sz="2400" dirty="0" smtClean="0"/>
              <a:t>Add new test, decrease TAT, improve techniques, improvement more specific result.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b="1" dirty="0" smtClean="0"/>
              <a:t>           	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</a:t>
            </a:r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  <p:transition>
    <p:dissolv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4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553200"/>
          </a:xfrm>
        </p:spPr>
        <p:txBody>
          <a:bodyPr>
            <a:normAutofit fontScale="88594" lnSpcReduction="10000"/>
          </a:bodyPr>
          <a:lstStyle/>
          <a:p>
            <a:pPr lvl="0">
              <a:buFont typeface="Wingdings" pitchFamily="2" charset="2"/>
              <a:buChar char="q"/>
            </a:pPr>
            <a:r>
              <a:rPr lang="en-US" b="1" dirty="0" smtClean="0"/>
              <a:t>4.13  Quality and technical records</a:t>
            </a:r>
          </a:p>
          <a:p>
            <a:pPr>
              <a:buNone/>
            </a:pPr>
            <a:r>
              <a:rPr lang="en-US" b="1" dirty="0" smtClean="0"/>
              <a:t>    </a:t>
            </a:r>
            <a:r>
              <a:rPr lang="en-US" dirty="0" smtClean="0"/>
              <a:t>records shall include at least the following;</a:t>
            </a:r>
          </a:p>
          <a:p>
            <a:r>
              <a:rPr lang="en-US" dirty="0" smtClean="0"/>
              <a:t>Staff qualifications, training and competency records;</a:t>
            </a:r>
          </a:p>
          <a:p>
            <a:r>
              <a:rPr lang="en-US" dirty="0" smtClean="0"/>
              <a:t>Request for examination </a:t>
            </a:r>
          </a:p>
          <a:p>
            <a:r>
              <a:rPr lang="en-US" dirty="0" smtClean="0"/>
              <a:t>Records of receipt of samples in the laboratory</a:t>
            </a:r>
          </a:p>
          <a:p>
            <a:r>
              <a:rPr lang="en-US" dirty="0" smtClean="0"/>
              <a:t>Examination results and reports;</a:t>
            </a:r>
          </a:p>
          <a:p>
            <a:r>
              <a:rPr lang="en-US" dirty="0" smtClean="0"/>
              <a:t>Instrument maintenance records, </a:t>
            </a:r>
          </a:p>
          <a:p>
            <a:r>
              <a:rPr lang="en-US" dirty="0" smtClean="0"/>
              <a:t>Calibration functions and conversion factors;</a:t>
            </a:r>
          </a:p>
          <a:p>
            <a:r>
              <a:rPr lang="en-US" dirty="0" smtClean="0"/>
              <a:t>Quality control records;</a:t>
            </a:r>
          </a:p>
          <a:p>
            <a:r>
              <a:rPr lang="en-US" dirty="0" smtClean="0"/>
              <a:t>Nonconformities identified and immediate or corrective action taken;</a:t>
            </a:r>
          </a:p>
          <a:p>
            <a:r>
              <a:rPr lang="en-US" dirty="0" smtClean="0"/>
              <a:t>Complaints and action taken;</a:t>
            </a:r>
          </a:p>
          <a:p>
            <a:r>
              <a:rPr lang="en-US" dirty="0" smtClean="0"/>
              <a:t>Records of internal and external audits;</a:t>
            </a:r>
          </a:p>
          <a:p>
            <a:r>
              <a:rPr lang="en-US" dirty="0" smtClean="0"/>
              <a:t>Interlaboratory comparisons of examination results;</a:t>
            </a:r>
          </a:p>
          <a:p>
            <a:endParaRPr lang="en-US" dirty="0"/>
          </a:p>
        </p:txBody>
      </p:sp>
    </p:spTree>
  </p:cSld>
  <p:clrMapOvr>
    <a:masterClrMapping/>
  </p:clrMapOvr>
  <p:transition>
    <p:check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Title 9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990600"/>
          </a:xfrm>
        </p:spPr>
        <p:txBody>
          <a:bodyPr/>
          <a:lstStyle/>
          <a:p>
            <a:r>
              <a:rPr lang="en-US" b="1" dirty="0" smtClean="0"/>
              <a:t>General information</a:t>
            </a:r>
            <a:endParaRPr lang="en-US" b="1" dirty="0"/>
          </a:p>
        </p:txBody>
      </p:sp>
      <p:sp>
        <p:nvSpPr>
          <p:cNvPr id="1048602" name="Content Placeholder 10"/>
          <p:cNvSpPr>
            <a:spLocks noGrp="1"/>
          </p:cNvSpPr>
          <p:nvPr>
            <p:ph idx="1"/>
          </p:nvPr>
        </p:nvSpPr>
        <p:spPr>
          <a:xfrm>
            <a:off x="381000" y="914400"/>
            <a:ext cx="8229600" cy="57451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smtClean="0">
                <a:latin typeface="Arial" charset="0"/>
                <a:cs typeface="Arial" charset="0"/>
              </a:rPr>
              <a:t>NABL web site </a:t>
            </a:r>
            <a:r>
              <a:rPr lang="en-US" u="sng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www.nabl-india.org/</a:t>
            </a:r>
          </a:p>
          <a:p>
            <a:pPr fontAlgn="ctr"/>
            <a:r>
              <a:rPr lang="en-US" dirty="0" smtClean="0">
                <a:latin typeface="Arial" charset="0"/>
                <a:cs typeface="Arial" charset="0"/>
              </a:rPr>
              <a:t> How to find ISO 15189:2007 </a:t>
            </a:r>
            <a:r>
              <a:rPr lang="en-US" u="sng" dirty="0" smtClean="0">
                <a:solidFill>
                  <a:srgbClr val="FF0000"/>
                </a:solidFill>
              </a:rPr>
              <a:t>https://www.iso.org/standard/42641.html</a:t>
            </a:r>
          </a:p>
          <a:p>
            <a:r>
              <a:rPr lang="en-US" dirty="0" smtClean="0">
                <a:latin typeface="Arial" charset="0"/>
                <a:cs typeface="Arial" charset="0"/>
              </a:rPr>
              <a:t> How to find  ISO  15189:2012 </a:t>
            </a:r>
            <a:r>
              <a:rPr lang="en-US" u="sng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https://www.iso.org/standard/56115.html</a:t>
            </a:r>
          </a:p>
          <a:p>
            <a:r>
              <a:rPr lang="en-US" dirty="0" smtClean="0">
                <a:latin typeface="Arial" charset="0"/>
                <a:cs typeface="Arial" charset="0"/>
              </a:rPr>
              <a:t> How to find  NABL-112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</a:t>
            </a:r>
            <a:r>
              <a:rPr lang="en-US" u="sng" dirty="0" smtClean="0">
                <a:solidFill>
                  <a:srgbClr val="FF0000"/>
                </a:solidFill>
              </a:rPr>
              <a:t>www.nabl- india.org/nabl/file_download.php?</a:t>
            </a:r>
          </a:p>
          <a:p>
            <a:pPr>
              <a:buNone/>
            </a:pPr>
            <a:r>
              <a:rPr lang="en-US" u="sng" dirty="0" smtClean="0">
                <a:solidFill>
                  <a:srgbClr val="FF0000"/>
                </a:solidFill>
              </a:rPr>
              <a:t>     filename=201207131010-NABL-112...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5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458200" cy="6019800"/>
          </a:xfrm>
        </p:spPr>
        <p:txBody>
          <a:bodyPr>
            <a:normAutofit fontScale="90000" lnSpcReduction="20000"/>
          </a:bodyPr>
          <a:lstStyle/>
          <a:p>
            <a:pPr defTabSz="-635" eaLnBrk="0" hangingPunct="0">
              <a:buNone/>
              <a:tabLst>
                <a:tab pos="539750" algn="l"/>
                <a:tab pos="5937250" algn="r"/>
              </a:tabLst>
            </a:pPr>
            <a:r>
              <a:rPr lang="en-US" sz="2400" b="1" dirty="0" smtClean="0"/>
              <a:t> 4.14  Evaluation &amp; Audits</a:t>
            </a:r>
          </a:p>
          <a:p>
            <a:pPr marL="457200" indent="-457200" defTabSz="-635" eaLnBrk="0" hangingPunct="0">
              <a:buFont typeface="+mj-lt"/>
              <a:buAutoNum type="arabicPeriod"/>
              <a:tabLst>
                <a:tab pos="539750" algn="l"/>
                <a:tab pos="5937250" algn="r"/>
              </a:tabLst>
            </a:pPr>
            <a:r>
              <a:rPr lang="en-US" sz="2400" dirty="0" smtClean="0"/>
              <a:t>Plan &amp; implement to the internal audits </a:t>
            </a:r>
          </a:p>
          <a:p>
            <a:pPr marL="457200" indent="-457200" defTabSz="-635" eaLnBrk="0" hangingPunct="0">
              <a:buFont typeface="+mj-lt"/>
              <a:buAutoNum type="arabicPeriod"/>
              <a:tabLst>
                <a:tab pos="539750" algn="l"/>
                <a:tab pos="5937250" algn="r"/>
              </a:tabLst>
            </a:pPr>
            <a:r>
              <a:rPr lang="en-US" sz="2400" dirty="0" smtClean="0"/>
              <a:t>Patient&amp; doctors feedback </a:t>
            </a:r>
          </a:p>
          <a:p>
            <a:pPr marL="457200" indent="-457200" defTabSz="-635" eaLnBrk="0" hangingPunct="0">
              <a:buFont typeface="+mj-lt"/>
              <a:buAutoNum type="arabicPeriod"/>
              <a:tabLst>
                <a:tab pos="539750" algn="l"/>
                <a:tab pos="5937250" algn="r"/>
              </a:tabLst>
            </a:pPr>
            <a:r>
              <a:rPr lang="en-US" sz="2400" dirty="0" smtClean="0"/>
              <a:t>Staff suggestion</a:t>
            </a:r>
          </a:p>
          <a:p>
            <a:pPr marL="457200" indent="-457200" defTabSz="-635" eaLnBrk="0" hangingPunct="0">
              <a:buFont typeface="+mj-lt"/>
              <a:buAutoNum type="arabicPeriod"/>
              <a:tabLst>
                <a:tab pos="539750" algn="l"/>
                <a:tab pos="5937250" algn="r"/>
              </a:tabLst>
            </a:pPr>
            <a:r>
              <a:rPr lang="en-US" sz="2400" dirty="0" smtClean="0"/>
              <a:t>Internal Audit</a:t>
            </a:r>
          </a:p>
          <a:p>
            <a:pPr marL="857250" lvl="1" indent="-457200" defTabSz="-635" eaLnBrk="0" hangingPunct="0">
              <a:buFont typeface="+mj-lt"/>
              <a:buAutoNum type="arabicPeriod"/>
              <a:tabLst>
                <a:tab pos="539750" algn="l"/>
                <a:tab pos="5937250" algn="r"/>
              </a:tabLst>
            </a:pPr>
            <a:r>
              <a:rPr lang="en-US" sz="2000" dirty="0" smtClean="0"/>
              <a:t>Self evaluation of laboratory about technical and management requirement as per ISO 15189:2012 &amp; NABL 112</a:t>
            </a:r>
          </a:p>
          <a:p>
            <a:pPr marL="457200" indent="-457200" defTabSz="-635" eaLnBrk="0" hangingPunct="0">
              <a:buFont typeface="+mj-lt"/>
              <a:buAutoNum type="arabicPeriod"/>
              <a:tabLst>
                <a:tab pos="539750" algn="l"/>
                <a:tab pos="5937250" algn="r"/>
              </a:tabLst>
            </a:pPr>
            <a:r>
              <a:rPr lang="en-US" sz="2400" dirty="0" smtClean="0"/>
              <a:t>Risk management</a:t>
            </a:r>
          </a:p>
          <a:p>
            <a:pPr marL="457200" indent="-457200" defTabSz="-635" eaLnBrk="0" hangingPunct="0">
              <a:buFont typeface="+mj-lt"/>
              <a:buAutoNum type="arabicPeriod"/>
              <a:tabLst>
                <a:tab pos="539750" algn="l"/>
                <a:tab pos="5937250" algn="r"/>
              </a:tabLst>
            </a:pPr>
            <a:r>
              <a:rPr lang="en-US" sz="2400" dirty="0" smtClean="0"/>
              <a:t>Quality indications</a:t>
            </a:r>
          </a:p>
          <a:p>
            <a:pPr marL="857250" lvl="1" indent="-457200" defTabSz="-635" eaLnBrk="0" hangingPunct="0">
              <a:buFont typeface="+mj-lt"/>
              <a:buAutoNum type="arabicPeriod"/>
              <a:tabLst>
                <a:tab pos="539750" algn="l"/>
                <a:tab pos="5937250" algn="r"/>
              </a:tabLst>
            </a:pPr>
            <a:r>
              <a:rPr lang="en-US" sz="2000" dirty="0" smtClean="0"/>
              <a:t>IQC &amp; EQAS</a:t>
            </a:r>
          </a:p>
          <a:p>
            <a:pPr marL="857250" lvl="1" indent="-457200" defTabSz="-635" eaLnBrk="0" hangingPunct="0">
              <a:buFont typeface="+mj-lt"/>
              <a:buAutoNum type="arabicPeriod"/>
              <a:tabLst>
                <a:tab pos="539750" algn="l"/>
                <a:tab pos="5937250" algn="r"/>
              </a:tabLst>
            </a:pPr>
            <a:r>
              <a:rPr lang="en-US" sz="2000" dirty="0" smtClean="0"/>
              <a:t>TAT</a:t>
            </a:r>
          </a:p>
          <a:p>
            <a:pPr marL="857250" lvl="1" indent="-457200" defTabSz="-635" eaLnBrk="0" hangingPunct="0">
              <a:buFont typeface="+mj-lt"/>
              <a:buAutoNum type="arabicPeriod"/>
              <a:tabLst>
                <a:tab pos="539750" algn="l"/>
                <a:tab pos="5937250" algn="r"/>
              </a:tabLst>
            </a:pPr>
            <a:r>
              <a:rPr lang="en-US" sz="2000" dirty="0" smtClean="0"/>
              <a:t>Sample flow</a:t>
            </a:r>
          </a:p>
          <a:p>
            <a:pPr marL="457200" indent="-457200" defTabSz="-635" eaLnBrk="0" hangingPunct="0">
              <a:buFont typeface="+mj-lt"/>
              <a:buAutoNum type="arabicPeriod"/>
              <a:tabLst>
                <a:tab pos="539750" algn="l"/>
                <a:tab pos="5937250" algn="r"/>
              </a:tabLst>
            </a:pPr>
            <a:r>
              <a:rPr lang="en-US" sz="2400" dirty="0" smtClean="0"/>
              <a:t>Reviews by external organization</a:t>
            </a:r>
          </a:p>
          <a:p>
            <a:pPr marL="457200" indent="-457200" defTabSz="-635" eaLnBrk="0" hangingPunct="0">
              <a:buFont typeface="+mj-lt"/>
              <a:buAutoNum type="arabicPeriod"/>
              <a:tabLst>
                <a:tab pos="539750" algn="l"/>
                <a:tab pos="5937250" algn="r"/>
              </a:tabLst>
            </a:pPr>
            <a:endParaRPr lang="en-US" sz="2400" b="1" dirty="0" smtClean="0"/>
          </a:p>
          <a:p>
            <a:pPr defTabSz="-635" eaLnBrk="0" hangingPunct="0">
              <a:buNone/>
              <a:tabLst>
                <a:tab pos="539750" algn="l"/>
                <a:tab pos="5937250" algn="r"/>
              </a:tabLst>
            </a:pPr>
            <a:r>
              <a:rPr lang="en-US" sz="2400" dirty="0" smtClean="0"/>
              <a:t> </a:t>
            </a:r>
            <a:r>
              <a:rPr lang="en-US" sz="2400" b="1" dirty="0" smtClean="0"/>
              <a:t>4.15  Management review</a:t>
            </a:r>
          </a:p>
          <a:p>
            <a:pPr defTabSz="-635" eaLnBrk="0" hangingPunct="0">
              <a:tabLst>
                <a:tab pos="539750" algn="l"/>
                <a:tab pos="5937250" algn="r"/>
              </a:tabLst>
            </a:pPr>
            <a:r>
              <a:rPr lang="en-US" sz="2400" dirty="0" smtClean="0"/>
              <a:t>Management meet with N.C. related to management</a:t>
            </a:r>
          </a:p>
          <a:p>
            <a:pPr defTabSz="-635" eaLnBrk="0" hangingPunct="0">
              <a:tabLst>
                <a:tab pos="539750" algn="l"/>
                <a:tab pos="5937250" algn="r"/>
              </a:tabLst>
            </a:pPr>
            <a:r>
              <a:rPr lang="en-US" sz="2400" dirty="0" smtClean="0"/>
              <a:t>Role of management to resolve this N.C.</a:t>
            </a:r>
          </a:p>
          <a:p>
            <a:pPr defTabSz="-635" eaLnBrk="0" hangingPunct="0">
              <a:tabLst>
                <a:tab pos="539750" algn="l"/>
                <a:tab pos="5937250" algn="r"/>
              </a:tabLst>
            </a:pPr>
            <a:r>
              <a:rPr lang="en-US" sz="2400" dirty="0" smtClean="0"/>
              <a:t>Discussion about Risk management &amp; Continueal improvement</a:t>
            </a:r>
          </a:p>
          <a:p>
            <a:pPr defTabSz="-635" eaLnBrk="0" hangingPunct="0">
              <a:buNone/>
              <a:tabLst>
                <a:tab pos="539750" algn="l"/>
                <a:tab pos="5937250" algn="r"/>
              </a:tabLst>
            </a:pPr>
            <a:endParaRPr lang="en-US" sz="2400" dirty="0" smtClean="0"/>
          </a:p>
          <a:p>
            <a:pPr defTabSz="-635" eaLnBrk="0" hangingPunct="0">
              <a:buNone/>
              <a:tabLst>
                <a:tab pos="539750" algn="l"/>
                <a:tab pos="5937250" algn="r"/>
              </a:tabLst>
            </a:pPr>
            <a:endParaRPr lang="en-US" sz="2400" dirty="0" smtClean="0"/>
          </a:p>
          <a:p>
            <a:pPr defTabSz="-635" eaLnBrk="0" hangingPunct="0">
              <a:buNone/>
              <a:tabLst>
                <a:tab pos="539750" algn="l"/>
                <a:tab pos="5937250" algn="r"/>
              </a:tabLst>
            </a:pPr>
            <a:endParaRPr lang="en-US" sz="2400" dirty="0" smtClean="0"/>
          </a:p>
          <a:p>
            <a:pPr defTabSz="-635" eaLnBrk="0" hangingPunct="0">
              <a:buNone/>
              <a:tabLst>
                <a:tab pos="539750" algn="l"/>
                <a:tab pos="5937250" algn="r"/>
              </a:tabLst>
            </a:pPr>
            <a:endParaRPr lang="en-US" sz="2400" dirty="0" smtClean="0"/>
          </a:p>
          <a:p>
            <a:pPr defTabSz="-635" eaLnBrk="0" hangingPunct="0">
              <a:buNone/>
              <a:tabLst>
                <a:tab pos="539750" algn="l"/>
                <a:tab pos="5937250" algn="r"/>
              </a:tabLst>
            </a:pPr>
            <a:endParaRPr lang="en-US" sz="2400" dirty="0" smtClean="0"/>
          </a:p>
          <a:p>
            <a:pPr defTabSz="-635" eaLnBrk="0" hangingPunct="0">
              <a:buNone/>
              <a:tabLst>
                <a:tab pos="539750" algn="l"/>
                <a:tab pos="5937250" algn="r"/>
              </a:tabLst>
            </a:pPr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</p:spTree>
  </p:cSld>
  <p:clrMapOvr>
    <a:masterClrMapping/>
  </p:clrMapOvr>
  <p:transition>
    <p:newsflash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6" name="Title 1"/>
          <p:cNvSpPr>
            <a:spLocks noGrp="1"/>
          </p:cNvSpPr>
          <p:nvPr>
            <p:ph type="title"/>
          </p:nvPr>
        </p:nvSpPr>
        <p:spPr>
          <a:xfrm>
            <a:off x="533400" y="-152400"/>
            <a:ext cx="8229600" cy="990600"/>
          </a:xfrm>
        </p:spPr>
        <p:txBody>
          <a:bodyPr/>
          <a:lstStyle/>
          <a:p>
            <a:r>
              <a:rPr lang="en-US" dirty="0" smtClean="0"/>
              <a:t>Technical requirements</a:t>
            </a:r>
            <a:endParaRPr lang="en-US" dirty="0"/>
          </a:p>
        </p:txBody>
      </p:sp>
      <p:sp>
        <p:nvSpPr>
          <p:cNvPr id="1048687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458200" cy="6019800"/>
          </a:xfrm>
        </p:spPr>
        <p:txBody>
          <a:bodyPr>
            <a:noAutofit/>
          </a:bodyPr>
          <a:lstStyle/>
          <a:p>
            <a:pPr lvl="0">
              <a:buFont typeface="Wingdings" pitchFamily="2" charset="2"/>
              <a:buChar char="q"/>
            </a:pPr>
            <a:r>
              <a:rPr lang="en-US" sz="2800" b="1" dirty="0" smtClean="0"/>
              <a:t>5.1  Personnel   </a:t>
            </a:r>
          </a:p>
          <a:p>
            <a:r>
              <a:rPr lang="en-US" sz="2800" dirty="0" smtClean="0"/>
              <a:t>Personal qualification</a:t>
            </a:r>
          </a:p>
          <a:p>
            <a:r>
              <a:rPr lang="en-US" sz="2800" dirty="0" smtClean="0"/>
              <a:t>The laboratory provide training for all personnel :</a:t>
            </a:r>
          </a:p>
          <a:p>
            <a:pPr lvl="1"/>
            <a:r>
              <a:rPr lang="en-US" sz="2400" dirty="0" smtClean="0"/>
              <a:t>The quality management system;</a:t>
            </a:r>
          </a:p>
          <a:p>
            <a:pPr lvl="1"/>
            <a:r>
              <a:rPr lang="en-US" sz="2400" dirty="0" smtClean="0"/>
              <a:t>Assigned work processes and procedure;</a:t>
            </a:r>
          </a:p>
          <a:p>
            <a:pPr lvl="1"/>
            <a:r>
              <a:rPr lang="en-US" sz="2400" dirty="0" smtClean="0"/>
              <a:t>The applicable laboratory information system;(LIS)</a:t>
            </a:r>
          </a:p>
          <a:p>
            <a:pPr lvl="1"/>
            <a:r>
              <a:rPr lang="en-US" sz="2400" dirty="0" smtClean="0"/>
              <a:t>Heath and safety, including the prevention or containment of the effects of adverse incidents;</a:t>
            </a:r>
          </a:p>
          <a:p>
            <a:pPr lvl="2"/>
            <a:r>
              <a:rPr lang="en-US" sz="2000" dirty="0" smtClean="0"/>
              <a:t>Needle pick injury</a:t>
            </a:r>
          </a:p>
          <a:p>
            <a:pPr lvl="2"/>
            <a:r>
              <a:rPr lang="en-US" sz="2000" dirty="0" smtClean="0"/>
              <a:t>BMW management  training</a:t>
            </a:r>
          </a:p>
          <a:p>
            <a:pPr lvl="2"/>
            <a:r>
              <a:rPr lang="en-US" sz="2000" dirty="0" smtClean="0"/>
              <a:t>Mercury spillage as well as sample spillage</a:t>
            </a:r>
          </a:p>
          <a:p>
            <a:pPr lvl="2"/>
            <a:r>
              <a:rPr lang="en-US" sz="2000" dirty="0" smtClean="0"/>
              <a:t>Fire extinguisher training</a:t>
            </a:r>
          </a:p>
          <a:p>
            <a:pPr lvl="1"/>
            <a:r>
              <a:rPr lang="en-US" sz="2400" dirty="0" smtClean="0"/>
              <a:t>Ethics;</a:t>
            </a:r>
          </a:p>
          <a:p>
            <a:pPr lvl="1"/>
            <a:r>
              <a:rPr lang="en-US" sz="2400" dirty="0" smtClean="0"/>
              <a:t>Confidentiality of patient information.</a:t>
            </a:r>
          </a:p>
          <a:p>
            <a:pPr marL="0" lvl="0" indent="0" defTabSz="-635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539750" algn="l"/>
                <a:tab pos="5937250" algn="r"/>
              </a:tabLst>
            </a:pPr>
            <a:endParaRPr lang="en-US" sz="2400" dirty="0" smtClean="0"/>
          </a:p>
          <a:p>
            <a:pPr lvl="0">
              <a:buNone/>
            </a:pPr>
            <a:endParaRPr lang="en-US" sz="2400" dirty="0" smtClean="0"/>
          </a:p>
          <a:p>
            <a:pPr lvl="0">
              <a:buNone/>
            </a:pPr>
            <a:r>
              <a:rPr lang="en-US" sz="2400" dirty="0" smtClean="0"/>
              <a:t>  </a:t>
            </a:r>
          </a:p>
          <a:p>
            <a:pPr lvl="0">
              <a:buNone/>
            </a:pPr>
            <a:r>
              <a:rPr lang="en-US" sz="2400" dirty="0" smtClean="0"/>
              <a:t>               	</a:t>
            </a:r>
          </a:p>
          <a:p>
            <a:endParaRPr lang="en-US" sz="24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8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b="1" dirty="0" smtClean="0"/>
              <a:t>5.2 Accommodation and environmental condition</a:t>
            </a:r>
          </a:p>
          <a:p>
            <a:pPr marL="0" indent="0" defTabSz="-635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  <a:tab pos="5937250" algn="r"/>
              </a:tabLst>
            </a:pPr>
            <a:r>
              <a:rPr lang="en-US" dirty="0" smtClean="0"/>
              <a:t>  Staff  facility </a:t>
            </a:r>
          </a:p>
          <a:p>
            <a:pPr marL="0" indent="0" defTabSz="-635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  <a:tab pos="5937250" algn="r"/>
              </a:tabLst>
            </a:pPr>
            <a:r>
              <a:rPr lang="en-US" dirty="0" smtClean="0"/>
              <a:t>  Patient facility</a:t>
            </a:r>
          </a:p>
          <a:p>
            <a:pPr marL="0" indent="0" defTabSz="-635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  <a:tab pos="5937250" algn="r"/>
              </a:tabLst>
            </a:pPr>
            <a:r>
              <a:rPr lang="en-US" dirty="0" smtClean="0"/>
              <a:t>  </a:t>
            </a:r>
            <a:r>
              <a:rPr lang="en-US" smtClean="0"/>
              <a:t>Testing facility</a:t>
            </a:r>
            <a:endParaRPr lang="en-US" dirty="0" smtClean="0"/>
          </a:p>
          <a:p>
            <a:pPr marL="0" indent="0" defTabSz="-635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  <a:tab pos="5937250" algn="r"/>
              </a:tabLst>
            </a:pPr>
            <a:r>
              <a:rPr lang="en-US" dirty="0" smtClean="0"/>
              <a:t>  Storage  facility</a:t>
            </a:r>
          </a:p>
          <a:p>
            <a:pPr marL="0" indent="0" defTabSz="-635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  <a:tab pos="5937250" algn="r"/>
              </a:tabLst>
            </a:pPr>
            <a:r>
              <a:rPr lang="en-US" dirty="0" smtClean="0"/>
              <a:t>  Disposal facility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9" name="Subtitle 2"/>
          <p:cNvSpPr>
            <a:spLocks noGrp="1"/>
          </p:cNvSpPr>
          <p:nvPr>
            <p:ph type="subTitle" idx="1"/>
          </p:nvPr>
        </p:nvSpPr>
        <p:spPr>
          <a:xfrm>
            <a:off x="457200" y="762000"/>
            <a:ext cx="8382000" cy="5486400"/>
          </a:xfrm>
        </p:spPr>
        <p:txBody>
          <a:bodyPr/>
          <a:lstStyle/>
          <a:p>
            <a:pPr lvl="0" algn="l" defTabSz="-635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  <a:tabLst>
                <a:tab pos="539750" algn="l"/>
                <a:tab pos="5937250" algn="r"/>
              </a:tabLst>
            </a:pPr>
            <a:r>
              <a:rPr lang="en-US" b="1" dirty="0" smtClean="0">
                <a:solidFill>
                  <a:schemeClr val="tx1"/>
                </a:solidFill>
                <a:cs typeface="Calibri" pitchFamily="34" charset="0"/>
              </a:rPr>
              <a:t> 5.3  Laboratory equipments, reagents and consumables.</a:t>
            </a:r>
          </a:p>
          <a:p>
            <a:pPr lvl="0" algn="l" defTabSz="-635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  <a:tab pos="5937250" algn="r"/>
              </a:tabLst>
            </a:pPr>
            <a:r>
              <a:rPr lang="en-US" dirty="0" smtClean="0">
                <a:solidFill>
                  <a:schemeClr val="tx1"/>
                </a:solidFill>
                <a:cs typeface="Calibri" pitchFamily="34" charset="0"/>
              </a:rPr>
              <a:t>5.3.1. Equipment</a:t>
            </a:r>
          </a:p>
          <a:p>
            <a:pPr lvl="0" algn="l" defTabSz="-635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  <a:tab pos="5937250" algn="r"/>
              </a:tabLst>
            </a:pPr>
            <a:r>
              <a:rPr lang="en-US" dirty="0" smtClean="0">
                <a:solidFill>
                  <a:schemeClr val="tx1"/>
                </a:solidFill>
                <a:cs typeface="Calibri" pitchFamily="34" charset="0"/>
              </a:rPr>
              <a:t>          -  Calibration</a:t>
            </a:r>
          </a:p>
          <a:p>
            <a:pPr lvl="0" algn="l" defTabSz="-635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  <a:tab pos="5937250" algn="r"/>
              </a:tabLst>
            </a:pPr>
            <a:r>
              <a:rPr lang="en-US" dirty="0" smtClean="0">
                <a:solidFill>
                  <a:schemeClr val="tx1"/>
                </a:solidFill>
                <a:cs typeface="Calibri" pitchFamily="34" charset="0"/>
              </a:rPr>
              <a:t>          -  Maintenance</a:t>
            </a:r>
          </a:p>
          <a:p>
            <a:pPr lvl="0" algn="l" defTabSz="-635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  <a:tab pos="5937250" algn="r"/>
              </a:tabLst>
            </a:pPr>
            <a:r>
              <a:rPr lang="en-US" dirty="0" smtClean="0">
                <a:solidFill>
                  <a:schemeClr val="tx1"/>
                </a:solidFill>
                <a:cs typeface="Calibri" pitchFamily="34" charset="0"/>
              </a:rPr>
              <a:t>5.3.2. Reagents and Consumer</a:t>
            </a:r>
          </a:p>
          <a:p>
            <a:pPr lvl="0" algn="l" defTabSz="-635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  <a:tab pos="5937250" algn="r"/>
              </a:tabLst>
            </a:pPr>
            <a:r>
              <a:rPr lang="en-US" dirty="0" smtClean="0">
                <a:solidFill>
                  <a:schemeClr val="tx1"/>
                </a:solidFill>
                <a:cs typeface="Calibri" pitchFamily="34" charset="0"/>
              </a:rPr>
              <a:t>           - Verification</a:t>
            </a:r>
          </a:p>
          <a:p>
            <a:pPr lvl="0" algn="l" defTabSz="-635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  <a:tab pos="5937250" algn="r"/>
              </a:tabLst>
            </a:pPr>
            <a:r>
              <a:rPr lang="en-US" dirty="0" smtClean="0">
                <a:solidFill>
                  <a:schemeClr val="tx1"/>
                </a:solidFill>
                <a:cs typeface="Calibri" pitchFamily="34" charset="0"/>
              </a:rPr>
              <a:t>           - Validation</a:t>
            </a:r>
          </a:p>
          <a:p>
            <a:pPr lvl="0" algn="l" defTabSz="-635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  <a:tab pos="5937250" algn="r"/>
              </a:tabLst>
            </a:pPr>
            <a:r>
              <a:rPr lang="en-US" dirty="0" smtClean="0">
                <a:solidFill>
                  <a:schemeClr val="tx1"/>
                </a:solidFill>
                <a:cs typeface="Calibri" pitchFamily="34" charset="0"/>
              </a:rPr>
              <a:t>           - Inventory </a:t>
            </a:r>
          </a:p>
          <a:p>
            <a:pPr lvl="0" algn="l" defTabSz="-635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  <a:tab pos="5937250" algn="r"/>
              </a:tabLst>
            </a:pPr>
            <a:r>
              <a:rPr lang="en-US" dirty="0" smtClean="0">
                <a:solidFill>
                  <a:schemeClr val="tx1"/>
                </a:solidFill>
                <a:cs typeface="Calibri" pitchFamily="34" charset="0"/>
              </a:rPr>
              <a:t>           - Storage.</a:t>
            </a:r>
          </a:p>
          <a:p>
            <a:pPr defTabSz="-635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  <a:tab pos="5937250" algn="r"/>
              </a:tabLst>
            </a:pPr>
            <a:r>
              <a:rPr lang="en-US" b="1" dirty="0" smtClean="0">
                <a:cs typeface="Calibri" pitchFamily="34" charset="0"/>
              </a:rPr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0" name="Content Placeholder 2"/>
          <p:cNvSpPr>
            <a:spLocks noGrp="1"/>
          </p:cNvSpPr>
          <p:nvPr>
            <p:ph idx="1"/>
          </p:nvPr>
        </p:nvSpPr>
        <p:spPr>
          <a:xfrm>
            <a:off x="228600" y="533400"/>
            <a:ext cx="8763000" cy="6096000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buFont typeface="Wingdings" pitchFamily="2" charset="2"/>
              <a:buChar char="q"/>
            </a:pPr>
            <a:r>
              <a:rPr lang="en-US" b="1" dirty="0" smtClean="0">
                <a:cs typeface="Calibri" pitchFamily="34" charset="0"/>
              </a:rPr>
              <a:t>5.4</a:t>
            </a:r>
            <a:r>
              <a:rPr lang="en-US" b="1" dirty="0" smtClean="0">
                <a:cs typeface="Times New Roman" pitchFamily="18" charset="0"/>
              </a:rPr>
              <a:t>  </a:t>
            </a:r>
            <a:r>
              <a:rPr lang="en-US" b="1" dirty="0" smtClean="0">
                <a:cs typeface="Calibri" pitchFamily="34" charset="0"/>
              </a:rPr>
              <a:t>Pre-examination procedures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cs typeface="Calibri" pitchFamily="34" charset="0"/>
              </a:rPr>
              <a:t> Request form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cs typeface="Calibri" pitchFamily="34" charset="0"/>
              </a:rPr>
              <a:t> Primary collection manual</a:t>
            </a:r>
            <a:endParaRPr lang="en-US" b="1" dirty="0" smtClean="0">
              <a:cs typeface="Calibri" pitchFamily="34" charset="0"/>
            </a:endParaRPr>
          </a:p>
          <a:p>
            <a:pPr lvl="1">
              <a:lnSpc>
                <a:spcPct val="110000"/>
              </a:lnSpc>
            </a:pPr>
            <a:r>
              <a:rPr lang="en-US" sz="2000" dirty="0" smtClean="0">
                <a:cs typeface="Calibri" pitchFamily="34" charset="0"/>
              </a:rPr>
              <a:t> </a:t>
            </a:r>
            <a:r>
              <a:rPr lang="en-US" sz="2400" dirty="0" smtClean="0">
                <a:cs typeface="Calibri" pitchFamily="34" charset="0"/>
              </a:rPr>
              <a:t>Information of patient &amp; users during sample collection.</a:t>
            </a:r>
          </a:p>
          <a:p>
            <a:pPr lvl="1">
              <a:lnSpc>
                <a:spcPct val="110000"/>
              </a:lnSpc>
            </a:pPr>
            <a:r>
              <a:rPr lang="en-US" sz="2400" dirty="0" smtClean="0">
                <a:cs typeface="Calibri" pitchFamily="34" charset="0"/>
              </a:rPr>
              <a:t>Sample collection </a:t>
            </a:r>
          </a:p>
          <a:p>
            <a:pPr lvl="1">
              <a:lnSpc>
                <a:spcPct val="110000"/>
              </a:lnSpc>
            </a:pPr>
            <a:r>
              <a:rPr lang="en-US" sz="2400" dirty="0" smtClean="0">
                <a:cs typeface="Calibri" pitchFamily="34" charset="0"/>
              </a:rPr>
              <a:t>Sample transport</a:t>
            </a:r>
          </a:p>
          <a:p>
            <a:pPr lvl="1">
              <a:lnSpc>
                <a:spcPct val="110000"/>
              </a:lnSpc>
            </a:pPr>
            <a:r>
              <a:rPr lang="en-US" sz="2400" dirty="0" smtClean="0">
                <a:cs typeface="Calibri" pitchFamily="34" charset="0"/>
              </a:rPr>
              <a:t>Sample reception</a:t>
            </a:r>
          </a:p>
          <a:p>
            <a:pPr>
              <a:lnSpc>
                <a:spcPct val="110000"/>
              </a:lnSpc>
              <a:buFont typeface="Wingdings" pitchFamily="2" charset="2"/>
              <a:buChar char="q"/>
            </a:pPr>
            <a:r>
              <a:rPr lang="en-US" b="1" dirty="0" smtClean="0">
                <a:cs typeface="Calibri" pitchFamily="34" charset="0"/>
              </a:rPr>
              <a:t>5.5  Examination procedure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cs typeface="Calibri" pitchFamily="34" charset="0"/>
              </a:rPr>
              <a:t>  About examination procedures.</a:t>
            </a:r>
          </a:p>
          <a:p>
            <a:pPr>
              <a:lnSpc>
                <a:spcPct val="110000"/>
              </a:lnSpc>
              <a:buNone/>
            </a:pPr>
            <a:endParaRPr lang="en-US" sz="2400" dirty="0" smtClean="0">
              <a:cs typeface="Calibri" pitchFamily="34" charset="0"/>
            </a:endParaRPr>
          </a:p>
          <a:p>
            <a:pPr>
              <a:lnSpc>
                <a:spcPct val="110000"/>
              </a:lnSpc>
              <a:buNone/>
            </a:pPr>
            <a:r>
              <a:rPr lang="en-US" sz="2400" dirty="0" smtClean="0">
                <a:cs typeface="Calibri" pitchFamily="34" charset="0"/>
              </a:rPr>
              <a:t>        </a:t>
            </a:r>
            <a:endParaRPr lang="en-US" sz="2400" dirty="0" smtClean="0"/>
          </a:p>
          <a:p>
            <a:pPr>
              <a:lnSpc>
                <a:spcPct val="110000"/>
              </a:lnSpc>
            </a:pPr>
            <a:endParaRPr lang="en-US" sz="24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1" name="Content Placeholder 2"/>
          <p:cNvSpPr>
            <a:spLocks noGrp="1"/>
          </p:cNvSpPr>
          <p:nvPr>
            <p:ph idx="1"/>
          </p:nvPr>
        </p:nvSpPr>
        <p:spPr>
          <a:xfrm>
            <a:off x="381000" y="381000"/>
            <a:ext cx="8229600" cy="6019800"/>
          </a:xfrm>
        </p:spPr>
        <p:txBody>
          <a:bodyPr>
            <a:normAutofit fontScale="90000" lnSpcReduction="20000"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b="1" dirty="0" smtClean="0">
                <a:cs typeface="Calibri" pitchFamily="34" charset="0"/>
              </a:rPr>
              <a:t>5.6  Assuring quality of examination procedure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cs typeface="Calibri" pitchFamily="34" charset="0"/>
              </a:rPr>
              <a:t>  </a:t>
            </a:r>
            <a:r>
              <a:rPr lang="en-US" dirty="0" smtClean="0">
                <a:cs typeface="Calibri" pitchFamily="34" charset="0"/>
              </a:rPr>
              <a:t>Related to frequency of IQC and EQAS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cs typeface="Calibri" pitchFamily="34" charset="0"/>
              </a:rPr>
              <a:t>  Drawing of L J chart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cs typeface="Calibri" pitchFamily="34" charset="0"/>
              </a:rPr>
              <a:t>  Interpretation of L J chart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cs typeface="Calibri" pitchFamily="34" charset="0"/>
              </a:rPr>
              <a:t>  Interpretation  of ILC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cs typeface="Calibri" pitchFamily="34" charset="0"/>
              </a:rPr>
              <a:t>  Root cause analysis of IQC &amp; EQAS</a:t>
            </a:r>
          </a:p>
          <a:p>
            <a:pPr marL="0" lvl="0" indent="0" defTabSz="-635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  <a:tabLst>
                <a:tab pos="539750" algn="l"/>
                <a:tab pos="5937250" algn="r"/>
              </a:tabLst>
            </a:pPr>
            <a:r>
              <a:rPr lang="en-US" b="1" dirty="0" smtClean="0">
                <a:cs typeface="Calibri" pitchFamily="34" charset="0"/>
              </a:rPr>
              <a:t>5.7 Post-examination procedures</a:t>
            </a:r>
          </a:p>
          <a:p>
            <a:pPr marL="0" indent="0" defTabSz="-635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539750" algn="l"/>
                <a:tab pos="5937250" algn="r"/>
              </a:tabLst>
            </a:pPr>
            <a:r>
              <a:rPr lang="en-US" dirty="0" smtClean="0">
                <a:cs typeface="Calibri" pitchFamily="34" charset="0"/>
              </a:rPr>
              <a:t>    About review  of results</a:t>
            </a:r>
          </a:p>
          <a:p>
            <a:pPr marL="0" indent="0" defTabSz="-635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539750" algn="l"/>
                <a:tab pos="5937250" algn="r"/>
              </a:tabLst>
            </a:pPr>
            <a:r>
              <a:rPr lang="en-US" dirty="0" smtClean="0">
                <a:cs typeface="Calibri" pitchFamily="34" charset="0"/>
              </a:rPr>
              <a:t>    Storage, retention and disposal  of sample.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2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763000" cy="8305800"/>
          </a:xfrm>
        </p:spPr>
        <p:txBody>
          <a:bodyPr>
            <a:noAutofit/>
          </a:bodyPr>
          <a:lstStyle/>
          <a:p>
            <a:pPr defTabSz="-635" eaLnBrk="0" hangingPunct="0">
              <a:buFont typeface="Wingdings" pitchFamily="2" charset="2"/>
              <a:buChar char="q"/>
              <a:tabLst>
                <a:tab pos="539750" algn="l"/>
                <a:tab pos="5937250" algn="r"/>
              </a:tabLst>
            </a:pPr>
            <a:r>
              <a:rPr lang="en-US" b="1" dirty="0" smtClean="0">
                <a:cs typeface="Calibri" pitchFamily="34" charset="0"/>
              </a:rPr>
              <a:t>5.8  Reporting of results</a:t>
            </a:r>
          </a:p>
          <a:p>
            <a:pPr defTabSz="-635" eaLnBrk="0" hangingPunct="0">
              <a:tabLst>
                <a:tab pos="539750" algn="l"/>
                <a:tab pos="5937250" algn="r"/>
              </a:tabLst>
            </a:pPr>
            <a:r>
              <a:rPr lang="en-US" sz="2400" dirty="0" smtClean="0"/>
              <a:t>identification of the examination</a:t>
            </a:r>
          </a:p>
          <a:p>
            <a:pPr defTabSz="-635" eaLnBrk="0" hangingPunct="0">
              <a:tabLst>
                <a:tab pos="539750" algn="l"/>
                <a:tab pos="5937250" algn="r"/>
              </a:tabLst>
            </a:pPr>
            <a:r>
              <a:rPr lang="en-US" sz="2400" dirty="0" smtClean="0"/>
              <a:t>identification of the laboratory .</a:t>
            </a:r>
          </a:p>
          <a:p>
            <a:pPr defTabSz="-635" eaLnBrk="0" hangingPunct="0">
              <a:tabLst>
                <a:tab pos="539750" algn="l"/>
                <a:tab pos="5937250" algn="r"/>
              </a:tabLst>
            </a:pPr>
            <a:r>
              <a:rPr lang="en-US" sz="2400" dirty="0" smtClean="0"/>
              <a:t>identification of all examinations done by referral laboratory</a:t>
            </a:r>
          </a:p>
          <a:p>
            <a:pPr defTabSz="-635" eaLnBrk="0" hangingPunct="0">
              <a:tabLst>
                <a:tab pos="539750" algn="l"/>
                <a:tab pos="5937250" algn="r"/>
              </a:tabLst>
            </a:pPr>
            <a:r>
              <a:rPr lang="en-US" sz="2400" dirty="0" smtClean="0"/>
              <a:t>patient identification and location</a:t>
            </a:r>
          </a:p>
          <a:p>
            <a:pPr defTabSz="-635" eaLnBrk="0" hangingPunct="0">
              <a:tabLst>
                <a:tab pos="539750" algn="l"/>
                <a:tab pos="5937250" algn="r"/>
              </a:tabLst>
            </a:pPr>
            <a:r>
              <a:rPr lang="en-US" sz="2400" dirty="0" smtClean="0"/>
              <a:t>Date of primary sample collection</a:t>
            </a:r>
          </a:p>
          <a:p>
            <a:pPr defTabSz="-635" eaLnBrk="0" hangingPunct="0">
              <a:tabLst>
                <a:tab pos="539750" algn="l"/>
                <a:tab pos="5937250" algn="r"/>
              </a:tabLst>
            </a:pPr>
            <a:r>
              <a:rPr lang="en-US" sz="2400" dirty="0" smtClean="0"/>
              <a:t>type of primary sample;</a:t>
            </a:r>
          </a:p>
          <a:p>
            <a:pPr defTabSz="-635" eaLnBrk="0" hangingPunct="0">
              <a:tabLst>
                <a:tab pos="539750" algn="l"/>
                <a:tab pos="5937250" algn="r"/>
              </a:tabLst>
            </a:pPr>
            <a:r>
              <a:rPr lang="en-US" sz="2400" dirty="0" smtClean="0"/>
              <a:t>Name of procedure,</a:t>
            </a:r>
          </a:p>
          <a:p>
            <a:pPr defTabSz="-635" eaLnBrk="0" hangingPunct="0">
              <a:tabLst>
                <a:tab pos="539750" algn="l"/>
                <a:tab pos="5937250" algn="r"/>
              </a:tabLst>
            </a:pPr>
            <a:r>
              <a:rPr lang="en-US" sz="2400" dirty="0" smtClean="0"/>
              <a:t>Results SI units</a:t>
            </a:r>
          </a:p>
          <a:p>
            <a:r>
              <a:rPr lang="en-US" sz="2400" dirty="0" smtClean="0"/>
              <a:t>biological reference range</a:t>
            </a:r>
          </a:p>
          <a:p>
            <a:r>
              <a:rPr lang="en-US" sz="2400" dirty="0" smtClean="0"/>
              <a:t>interpretation of results</a:t>
            </a:r>
          </a:p>
          <a:p>
            <a:r>
              <a:rPr lang="en-US" sz="2400" dirty="0" smtClean="0"/>
              <a:t>Authorized signature</a:t>
            </a:r>
          </a:p>
          <a:p>
            <a:r>
              <a:rPr lang="en-US" sz="2400" dirty="0" smtClean="0"/>
              <a:t>date of the report, and time of release</a:t>
            </a:r>
          </a:p>
          <a:p>
            <a:r>
              <a:rPr lang="en-US" sz="2400" dirty="0" smtClean="0"/>
              <a:t>page number</a:t>
            </a:r>
            <a:endParaRPr lang="en-US" sz="2400" b="1" dirty="0" smtClean="0"/>
          </a:p>
          <a:p>
            <a:pPr>
              <a:buNone/>
            </a:pPr>
            <a:endParaRPr lang="en-US" sz="2400" dirty="0" smtClean="0"/>
          </a:p>
          <a:p>
            <a:pPr defTabSz="-635" eaLnBrk="0" hangingPunct="0">
              <a:tabLst>
                <a:tab pos="539750" algn="l"/>
                <a:tab pos="5937250" algn="r"/>
              </a:tabLst>
            </a:pPr>
            <a:endParaRPr lang="en-US" sz="2400" dirty="0" smtClean="0"/>
          </a:p>
          <a:p>
            <a:pPr defTabSz="-635" eaLnBrk="0" hangingPunct="0">
              <a:tabLst>
                <a:tab pos="539750" algn="l"/>
                <a:tab pos="5937250" algn="r"/>
              </a:tabLst>
            </a:pPr>
            <a:endParaRPr lang="en-US" sz="2400" dirty="0" smtClean="0"/>
          </a:p>
          <a:p>
            <a:pPr defTabSz="-635" eaLnBrk="0" hangingPunct="0">
              <a:tabLst>
                <a:tab pos="539750" algn="l"/>
                <a:tab pos="5937250" algn="r"/>
              </a:tabLst>
            </a:pPr>
            <a:endParaRPr lang="en-US" sz="2400" dirty="0" smtClean="0"/>
          </a:p>
          <a:p>
            <a:pPr defTabSz="-635" eaLnBrk="0" hangingPunct="0">
              <a:tabLst>
                <a:tab pos="539750" algn="l"/>
                <a:tab pos="5937250" algn="r"/>
              </a:tabLst>
            </a:pPr>
            <a:endParaRPr lang="en-US" sz="2400" b="1" dirty="0" smtClean="0">
              <a:cs typeface="Calibri" pitchFamily="34" charset="0"/>
            </a:endParaRPr>
          </a:p>
          <a:p>
            <a:pPr defTabSz="-635" eaLnBrk="0" hangingPunct="0">
              <a:buFont typeface="Wingdings" pitchFamily="2" charset="2"/>
              <a:buChar char="q"/>
              <a:tabLst>
                <a:tab pos="539750" algn="l"/>
                <a:tab pos="5937250" algn="r"/>
              </a:tabLst>
            </a:pPr>
            <a:endParaRPr lang="en-US" sz="2400" b="1" dirty="0" smtClean="0">
              <a:cs typeface="Calibri" pitchFamily="34" charset="0"/>
            </a:endParaRPr>
          </a:p>
          <a:p>
            <a:pPr defTabSz="-635" eaLnBrk="0" hangingPunct="0">
              <a:buFont typeface="Wingdings" pitchFamily="2" charset="2"/>
              <a:buChar char="q"/>
              <a:tabLst>
                <a:tab pos="539750" algn="l"/>
                <a:tab pos="5937250" algn="r"/>
              </a:tabLst>
            </a:pPr>
            <a:endParaRPr lang="en-US" sz="2400" b="1" dirty="0" smtClean="0">
              <a:cs typeface="Calibri" pitchFamily="34" charset="0"/>
            </a:endParaRPr>
          </a:p>
          <a:p>
            <a:pPr defTabSz="-635" eaLnBrk="0" hangingPunct="0">
              <a:buNone/>
              <a:tabLst>
                <a:tab pos="539750" algn="l"/>
                <a:tab pos="5937250" algn="r"/>
              </a:tabLst>
            </a:pPr>
            <a:r>
              <a:rPr lang="en-US" sz="2400" dirty="0" smtClean="0">
                <a:cs typeface="Calibri" pitchFamily="34" charset="0"/>
              </a:rPr>
              <a:t>      </a:t>
            </a:r>
          </a:p>
          <a:p>
            <a:pPr defTabSz="-635" eaLnBrk="0" hangingPunct="0">
              <a:buNone/>
              <a:tabLst>
                <a:tab pos="539750" algn="l"/>
                <a:tab pos="5937250" algn="r"/>
              </a:tabLst>
            </a:pPr>
            <a:endParaRPr lang="en-US" sz="2400" dirty="0" smtClean="0">
              <a:cs typeface="Calibri" pitchFamily="34" charset="0"/>
            </a:endParaRPr>
          </a:p>
          <a:p>
            <a:pPr defTabSz="-635" eaLnBrk="0" hangingPunct="0">
              <a:buNone/>
              <a:tabLst>
                <a:tab pos="539750" algn="l"/>
                <a:tab pos="5937250" algn="r"/>
              </a:tabLst>
            </a:pPr>
            <a:r>
              <a:rPr lang="en-US" sz="2400" b="1" dirty="0" smtClean="0">
                <a:cs typeface="Calibri" pitchFamily="34" charset="0"/>
              </a:rPr>
              <a:t>    	</a:t>
            </a:r>
          </a:p>
          <a:p>
            <a:pPr>
              <a:buNone/>
            </a:pPr>
            <a:r>
              <a:rPr lang="en-US" sz="2400" dirty="0" smtClean="0"/>
              <a:t>        </a:t>
            </a:r>
            <a:endParaRPr lang="en-US" sz="24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867400"/>
          </a:xfrm>
        </p:spPr>
        <p:txBody>
          <a:bodyPr>
            <a:normAutofit/>
          </a:bodyPr>
          <a:lstStyle/>
          <a:p>
            <a:pPr defTabSz="-635" eaLnBrk="0" hangingPunct="0">
              <a:buFont typeface="Wingdings" pitchFamily="2" charset="2"/>
              <a:buChar char="q"/>
              <a:tabLst>
                <a:tab pos="539750" algn="l"/>
                <a:tab pos="5937250" algn="r"/>
              </a:tabLst>
            </a:pPr>
            <a:r>
              <a:rPr lang="en-US" sz="2800" b="1" dirty="0" smtClean="0"/>
              <a:t>5.9 Release of results </a:t>
            </a:r>
          </a:p>
          <a:p>
            <a:pPr defTabSz="-635" eaLnBrk="0" hangingPunct="0">
              <a:buNone/>
              <a:tabLst>
                <a:tab pos="539750" algn="l"/>
                <a:tab pos="5937250" algn="r"/>
              </a:tabLst>
            </a:pPr>
            <a:r>
              <a:rPr lang="en-US" sz="2800" dirty="0" smtClean="0"/>
              <a:t>    Technical personnel shall be well trained.</a:t>
            </a:r>
          </a:p>
          <a:p>
            <a:pPr defTabSz="-635" eaLnBrk="0" hangingPunct="0">
              <a:buNone/>
              <a:tabLst>
                <a:tab pos="539750" algn="l"/>
                <a:tab pos="5937250" algn="r"/>
              </a:tabLst>
            </a:pPr>
            <a:r>
              <a:rPr lang="en-US" sz="2800" dirty="0" smtClean="0"/>
              <a:t>    Issues a final report after verifying Results of the  tests.</a:t>
            </a:r>
          </a:p>
          <a:p>
            <a:pPr defTabSz="-635" eaLnBrk="0" hangingPunct="0">
              <a:buNone/>
              <a:tabLst>
                <a:tab pos="539750" algn="l"/>
                <a:tab pos="5937250" algn="r"/>
              </a:tabLst>
            </a:pPr>
            <a:r>
              <a:rPr lang="en-US" sz="2800" dirty="0" smtClean="0"/>
              <a:t>    Reports records should be maintain for revise.  </a:t>
            </a:r>
          </a:p>
          <a:p>
            <a:pPr defTabSz="-635" eaLnBrk="0" hangingPunct="0">
              <a:buNone/>
              <a:tabLst>
                <a:tab pos="539750" algn="l"/>
                <a:tab pos="5937250" algn="r"/>
              </a:tabLst>
            </a:pPr>
            <a:endParaRPr lang="en-US" sz="2800" dirty="0" smtClean="0"/>
          </a:p>
          <a:p>
            <a:pPr>
              <a:buFont typeface="Wingdings" pitchFamily="2" charset="2"/>
              <a:buChar char="q"/>
            </a:pPr>
            <a:r>
              <a:rPr lang="en-US" sz="2800" b="1" dirty="0" smtClean="0"/>
              <a:t>5.10 Laboratory information management</a:t>
            </a:r>
          </a:p>
          <a:p>
            <a:pPr>
              <a:buNone/>
            </a:pPr>
            <a:r>
              <a:rPr lang="en-US" sz="2800" dirty="0" smtClean="0"/>
              <a:t>    Patients security and confidentiality maintain</a:t>
            </a:r>
          </a:p>
          <a:p>
            <a:pPr>
              <a:buNone/>
            </a:pPr>
            <a:r>
              <a:rPr lang="en-US" sz="2800" dirty="0" smtClean="0"/>
              <a:t>    Access to LIS should be restricted.</a:t>
            </a:r>
          </a:p>
          <a:p>
            <a:pPr>
              <a:buNone/>
            </a:pPr>
            <a:r>
              <a:rPr lang="en-US" sz="2800" dirty="0" smtClean="0"/>
              <a:t>    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867400"/>
          </a:xfrm>
        </p:spPr>
        <p:txBody>
          <a:bodyPr>
            <a:normAutofit/>
          </a:bodyPr>
          <a:lstStyle/>
          <a:p>
            <a:pPr defTabSz="-635" eaLnBrk="0" hangingPunct="0">
              <a:buNone/>
              <a:tabLst>
                <a:tab pos="539750" algn="l"/>
                <a:tab pos="5937250" algn="r"/>
              </a:tabLst>
            </a:pPr>
            <a:r>
              <a:rPr lang="en-IN" altLang="en-US" sz="3600" b="1" dirty="0" smtClean="0"/>
              <a:t>        CAP  ACCREDIATION  PROCESS</a:t>
            </a:r>
          </a:p>
          <a:p>
            <a:pPr>
              <a:buNone/>
            </a:pPr>
            <a:r>
              <a:rPr lang="en-US" sz="2800" dirty="0" smtClean="0"/>
              <a:t> </a:t>
            </a:r>
            <a:r>
              <a:rPr lang="en-IN" altLang="en-US" sz="2800" b="1" dirty="0" smtClean="0"/>
              <a:t>CAP</a:t>
            </a:r>
            <a:r>
              <a:rPr lang="en-US" sz="2800" b="1" dirty="0" smtClean="0"/>
              <a:t> </a:t>
            </a:r>
            <a:r>
              <a:rPr lang="en-IN" altLang="en-US" sz="2800" dirty="0" smtClean="0"/>
              <a:t>=College of american pathologist</a:t>
            </a:r>
            <a:r>
              <a:rPr lang="en-US" sz="2800" dirty="0" smtClean="0"/>
              <a:t> </a:t>
            </a:r>
          </a:p>
          <a:p>
            <a:r>
              <a:rPr lang="en-IN" altLang="en-US" sz="2800" dirty="0" smtClean="0"/>
              <a:t>The </a:t>
            </a:r>
            <a:r>
              <a:rPr lang="en-IN" altLang="en-US" sz="2800" b="1" dirty="0" smtClean="0"/>
              <a:t>CAP</a:t>
            </a:r>
            <a:r>
              <a:rPr lang="en-IN" altLang="en-US" sz="2800" dirty="0" smtClean="0"/>
              <a:t> does not  accrediate portion of laboratories. </a:t>
            </a:r>
          </a:p>
          <a:p>
            <a:r>
              <a:rPr lang="en-IN" altLang="en-US" sz="2800" dirty="0" smtClean="0"/>
              <a:t>The laboratory is awarded a ''</a:t>
            </a:r>
            <a:r>
              <a:rPr lang="en-IN" altLang="en-US" sz="2800" b="1" dirty="0" smtClean="0"/>
              <a:t>CAP Laboratory</a:t>
            </a:r>
            <a:r>
              <a:rPr lang="en-IN" altLang="en-US" sz="2800" dirty="0" smtClean="0"/>
              <a:t> </a:t>
            </a:r>
            <a:r>
              <a:rPr lang="en-IN" altLang="en-US" sz="2800" b="1" dirty="0" err="1" smtClean="0"/>
              <a:t>Accrediation''</a:t>
            </a:r>
            <a:r>
              <a:rPr lang="en-IN" altLang="en-US" sz="2800" dirty="0" err="1" smtClean="0"/>
              <a:t>certificate</a:t>
            </a:r>
            <a:r>
              <a:rPr lang="en-IN" altLang="en-US" sz="2800" dirty="0" smtClean="0"/>
              <a:t> upon successful completion of the inspection process and becomes part of an exclusive group of more than 7600 laboratories worldwide that have met the highest </a:t>
            </a:r>
            <a:r>
              <a:rPr lang="en-IN" altLang="en-US" sz="2800" b="1" dirty="0" smtClean="0"/>
              <a:t>standards </a:t>
            </a:r>
            <a:r>
              <a:rPr lang="en-IN" altLang="en-US" sz="2800" dirty="0" smtClean="0"/>
              <a:t>of excellence.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867400"/>
          </a:xfrm>
        </p:spPr>
        <p:txBody>
          <a:bodyPr>
            <a:normAutofit/>
          </a:bodyPr>
          <a:lstStyle/>
          <a:p>
            <a:pPr defTabSz="-635" eaLnBrk="0" hangingPunct="0">
              <a:buNone/>
              <a:tabLst>
                <a:tab pos="539750" algn="l"/>
                <a:tab pos="5937250" algn="r"/>
              </a:tabLst>
            </a:pPr>
            <a:r>
              <a:rPr lang="en-IN" altLang="en-US" sz="4400" b="1" dirty="0" smtClean="0"/>
              <a:t>   Standard for CAP Accreditation</a:t>
            </a:r>
          </a:p>
          <a:p>
            <a:pPr defTabSz="-635" eaLnBrk="0" hangingPunct="0">
              <a:buNone/>
              <a:tabLst>
                <a:tab pos="539750" algn="l"/>
                <a:tab pos="5937250" algn="r"/>
              </a:tabLst>
            </a:pPr>
            <a:endParaRPr lang="en-IN" altLang="en-US" b="1" dirty="0" smtClean="0"/>
          </a:p>
          <a:p>
            <a:pPr defTabSz="-635" eaLnBrk="0" hangingPunct="0">
              <a:buFont typeface="Wingdings" pitchFamily="2" charset="2"/>
              <a:buChar char="Ø"/>
              <a:tabLst>
                <a:tab pos="539750" algn="l"/>
                <a:tab pos="5937250" algn="r"/>
              </a:tabLst>
            </a:pPr>
            <a:r>
              <a:rPr lang="en-IN" altLang="en-US" dirty="0" smtClean="0"/>
              <a:t>Standard 1- Director </a:t>
            </a:r>
            <a:r>
              <a:rPr lang="en-IN" altLang="en-US" sz="2800" dirty="0" smtClean="0">
                <a:latin typeface="Arial" charset="0"/>
              </a:rPr>
              <a:t>&amp; Personnel</a:t>
            </a:r>
          </a:p>
          <a:p>
            <a:pPr defTabSz="-635" eaLnBrk="0" hangingPunct="0">
              <a:buFont typeface="Wingdings" pitchFamily="2" charset="2"/>
              <a:buChar char="Ø"/>
              <a:tabLst>
                <a:tab pos="539750" algn="l"/>
                <a:tab pos="5937250" algn="r"/>
              </a:tabLst>
            </a:pPr>
            <a:r>
              <a:rPr lang="en-IN" altLang="en-US" sz="2800" dirty="0" smtClean="0">
                <a:latin typeface="Arial" charset="0"/>
              </a:rPr>
              <a:t>Standard 2- Physical Resources</a:t>
            </a:r>
          </a:p>
          <a:p>
            <a:pPr defTabSz="-635" eaLnBrk="0" hangingPunct="0">
              <a:buFont typeface="Wingdings" pitchFamily="2" charset="2"/>
              <a:buChar char="Ø"/>
              <a:tabLst>
                <a:tab pos="539750" algn="l"/>
                <a:tab pos="5937250" algn="r"/>
              </a:tabLst>
            </a:pPr>
            <a:r>
              <a:rPr lang="en-IN" altLang="en-US" sz="2800" dirty="0" smtClean="0">
                <a:latin typeface="Arial" charset="0"/>
              </a:rPr>
              <a:t>Standard 3 - Quality Management </a:t>
            </a:r>
          </a:p>
          <a:p>
            <a:pPr defTabSz="-635" eaLnBrk="0" hangingPunct="0">
              <a:buFont typeface="Wingdings" pitchFamily="2" charset="2"/>
              <a:buChar char="Ø"/>
              <a:tabLst>
                <a:tab pos="539750" algn="l"/>
                <a:tab pos="5937250" algn="r"/>
              </a:tabLst>
            </a:pPr>
            <a:r>
              <a:rPr lang="en-IN" altLang="en-US" sz="2800" dirty="0" smtClean="0">
                <a:latin typeface="Arial" charset="0"/>
              </a:rPr>
              <a:t>Standard 4 - Administrative Requirement</a:t>
            </a:r>
          </a:p>
          <a:p>
            <a:pPr marL="0" indent="0" defTabSz="-635" eaLnBrk="0" hangingPunct="0">
              <a:buFont typeface="Wingdings" pitchFamily="2" charset="2"/>
              <a:buNone/>
              <a:tabLst>
                <a:tab pos="539750" algn="l"/>
                <a:tab pos="5937250" algn="r"/>
              </a:tabLst>
            </a:pPr>
            <a:endParaRPr lang="en-IN" altLang="en-US" sz="2800" b="1" dirty="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>
            <a:normAutofit/>
          </a:bodyPr>
          <a:lstStyle/>
          <a:p>
            <a:r>
              <a:rPr lang="en-US" sz="3100" b="1" dirty="0" smtClean="0">
                <a:latin typeface="Arial" charset="0"/>
                <a:cs typeface="Arial" charset="0"/>
              </a:rPr>
              <a:t>How to find NABL Document</a:t>
            </a:r>
            <a:endParaRPr lang="en-US" b="1" dirty="0"/>
          </a:p>
        </p:txBody>
      </p:sp>
      <p:sp>
        <p:nvSpPr>
          <p:cNvPr id="1048604" name="Content Placeholder 2"/>
          <p:cNvSpPr>
            <a:spLocks noGrp="1"/>
          </p:cNvSpPr>
          <p:nvPr>
            <p:ph idx="1"/>
          </p:nvPr>
        </p:nvSpPr>
        <p:spPr>
          <a:xfrm>
            <a:off x="152400" y="609600"/>
            <a:ext cx="8839200" cy="6096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dirty="0" smtClean="0">
                <a:hlinkClick r:id="rId3"/>
              </a:rPr>
              <a:t>www.nabl-india.org/</a:t>
            </a:r>
            <a:r>
              <a:rPr lang="en-US" dirty="0" smtClean="0"/>
              <a:t> 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Publication(home page)</a:t>
            </a:r>
          </a:p>
          <a:p>
            <a:pPr>
              <a:buNone/>
            </a:pPr>
            <a:r>
              <a:rPr lang="en-US" dirty="0" smtClean="0"/>
              <a:t>                                                </a:t>
            </a:r>
          </a:p>
          <a:p>
            <a:pPr algn="ctr">
              <a:buNone/>
            </a:pPr>
            <a:r>
              <a:rPr lang="en-US" dirty="0" smtClean="0"/>
              <a:t>NABL document (all  list )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</a:t>
            </a:r>
            <a:r>
              <a:rPr lang="en-US" sz="2800" dirty="0" smtClean="0"/>
              <a:t>153 Application form for Medical </a:t>
            </a:r>
            <a:r>
              <a:rPr lang="en-US" sz="2800" dirty="0"/>
              <a:t>T</a:t>
            </a:r>
            <a:r>
              <a:rPr lang="en-US" sz="2800" dirty="0" smtClean="0"/>
              <a:t>esting laboratories</a:t>
            </a:r>
            <a:endParaRPr lang="en-US" sz="20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208 Pre-Assessment Guidelines &amp; forms</a:t>
            </a:r>
          </a:p>
          <a:p>
            <a:pPr>
              <a:buNone/>
            </a:pPr>
            <a:r>
              <a:rPr lang="en-US" dirty="0" smtClean="0"/>
              <a:t>                     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1048605" name="Down Arrow 9"/>
          <p:cNvSpPr/>
          <p:nvPr/>
        </p:nvSpPr>
        <p:spPr>
          <a:xfrm>
            <a:off x="4191000" y="3581400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48606" name="Down Arrow 10"/>
          <p:cNvSpPr/>
          <p:nvPr/>
        </p:nvSpPr>
        <p:spPr>
          <a:xfrm>
            <a:off x="4191000" y="1295400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48607" name="Down Arrow 11"/>
          <p:cNvSpPr/>
          <p:nvPr/>
        </p:nvSpPr>
        <p:spPr>
          <a:xfrm>
            <a:off x="4191000" y="2362200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48608" name="Down Arrow 8"/>
          <p:cNvSpPr/>
          <p:nvPr/>
        </p:nvSpPr>
        <p:spPr>
          <a:xfrm>
            <a:off x="4191000" y="4724400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172200"/>
          </a:xfrm>
        </p:spPr>
        <p:txBody>
          <a:bodyPr>
            <a:normAutofit/>
          </a:bodyPr>
          <a:lstStyle/>
          <a:p>
            <a:pPr algn="just" defTabSz="-635" eaLnBrk="0" hangingPunct="0">
              <a:buNone/>
              <a:tabLst>
                <a:tab pos="539750" algn="l"/>
                <a:tab pos="5937250" algn="r"/>
              </a:tabLst>
            </a:pPr>
            <a:r>
              <a:rPr lang="en-IN" altLang="en-US" sz="4400" b="1" dirty="0" smtClean="0"/>
              <a:t>   Standard for CAP Accreditation</a:t>
            </a:r>
          </a:p>
          <a:p>
            <a:pPr algn="just" defTabSz="-635" eaLnBrk="0" hangingPunct="0">
              <a:buFont typeface="Wingdings" pitchFamily="2" charset="2"/>
              <a:buChar char="Ø"/>
              <a:tabLst>
                <a:tab pos="539750" algn="l"/>
                <a:tab pos="5937250" algn="r"/>
              </a:tabLst>
            </a:pPr>
            <a:r>
              <a:rPr lang="en-IN" altLang="en-US" b="1" dirty="0" smtClean="0"/>
              <a:t>Standard - 1 </a:t>
            </a:r>
          </a:p>
          <a:p>
            <a:pPr algn="just" defTabSz="-635" eaLnBrk="0" hangingPunct="0">
              <a:tabLst>
                <a:tab pos="539750" algn="l"/>
                <a:tab pos="5937250" algn="r"/>
              </a:tabLst>
            </a:pPr>
            <a:r>
              <a:rPr lang="en-IN" altLang="en-US" sz="2800" dirty="0" smtClean="0">
                <a:latin typeface="Arial" charset="0"/>
              </a:rPr>
              <a:t>Relates to the qualification, responsibility and             role of the </a:t>
            </a:r>
            <a:r>
              <a:rPr lang="en-IN" altLang="en-US" sz="2800" b="1" dirty="0" smtClean="0">
                <a:latin typeface="Arial" charset="0"/>
              </a:rPr>
              <a:t>Director</a:t>
            </a:r>
            <a:r>
              <a:rPr lang="en-IN" altLang="en-US" sz="2800" dirty="0" smtClean="0">
                <a:latin typeface="Arial" charset="0"/>
              </a:rPr>
              <a:t>.</a:t>
            </a:r>
          </a:p>
          <a:p>
            <a:pPr algn="just" defTabSz="-635" eaLnBrk="0" hangingPunct="0">
              <a:buFont typeface="Wingdings" pitchFamily="2" charset="2"/>
              <a:buChar char="Ø"/>
              <a:tabLst>
                <a:tab pos="539750" algn="l"/>
                <a:tab pos="5937250" algn="r"/>
              </a:tabLst>
            </a:pPr>
            <a:r>
              <a:rPr lang="en-IN" altLang="en-US" sz="2800" b="1" dirty="0" smtClean="0">
                <a:latin typeface="Arial" charset="0"/>
              </a:rPr>
              <a:t>Standard - 2</a:t>
            </a:r>
          </a:p>
          <a:p>
            <a:pPr marL="0" indent="0" algn="just" defTabSz="-635" eaLnBrk="0" hangingPunct="0">
              <a:tabLst>
                <a:tab pos="539750" algn="l"/>
                <a:tab pos="5937250" algn="r"/>
              </a:tabLst>
            </a:pPr>
            <a:r>
              <a:rPr lang="en-IN" altLang="en-US" sz="2800" b="1" dirty="0" smtClean="0">
                <a:latin typeface="Arial" charset="0"/>
              </a:rPr>
              <a:t>  </a:t>
            </a:r>
            <a:r>
              <a:rPr lang="en-IN" altLang="en-US" sz="2800" dirty="0" smtClean="0">
                <a:latin typeface="Arial" charset="0"/>
              </a:rPr>
              <a:t>Concerns the Physical resources of laboratory.  </a:t>
            </a:r>
          </a:p>
          <a:p>
            <a:r>
              <a:rPr lang="en-IN" altLang="en-US" sz="2800" dirty="0" smtClean="0">
                <a:latin typeface="Arial" charset="0"/>
              </a:rPr>
              <a:t>Space, Instrumentation, </a:t>
            </a:r>
            <a:r>
              <a:rPr lang="en-IN" altLang="en-US" sz="2800" dirty="0" err="1" smtClean="0">
                <a:latin typeface="Arial" charset="0"/>
              </a:rPr>
              <a:t>commnication</a:t>
            </a:r>
            <a:r>
              <a:rPr lang="en-IN" altLang="en-US" sz="2800" dirty="0" smtClean="0">
                <a:latin typeface="Arial" charset="0"/>
              </a:rPr>
              <a:t> and data processing system, reagent and other supplies, ventilation, piped gases and water, public utilities, storage and waste disposal..</a:t>
            </a:r>
          </a:p>
          <a:p>
            <a:endParaRPr lang="en-US" sz="2800" dirty="0" smtClean="0"/>
          </a:p>
          <a:p>
            <a:pPr marL="0" indent="0" algn="just" defTabSz="-635" eaLnBrk="0" hangingPunct="0">
              <a:buNone/>
              <a:tabLst>
                <a:tab pos="539750" algn="l"/>
                <a:tab pos="5937250" algn="r"/>
              </a:tabLst>
            </a:pPr>
            <a:endParaRPr lang="en-IN" altLang="en-US" sz="2800" dirty="0" smtClean="0">
              <a:latin typeface="Arial" charset="0"/>
            </a:endParaRPr>
          </a:p>
          <a:p>
            <a:pPr marL="0" indent="0" algn="just" defTabSz="-635" eaLnBrk="0" hangingPunct="0">
              <a:tabLst>
                <a:tab pos="539750" algn="l"/>
                <a:tab pos="5937250" algn="r"/>
              </a:tabLst>
            </a:pPr>
            <a:endParaRPr lang="en-IN" altLang="en-US" sz="2800" dirty="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867400"/>
          </a:xfrm>
        </p:spPr>
        <p:txBody>
          <a:bodyPr>
            <a:normAutofit/>
          </a:bodyPr>
          <a:lstStyle/>
          <a:p>
            <a:pPr defTabSz="-635" eaLnBrk="0" hangingPunct="0">
              <a:buFont typeface="Wingdings" pitchFamily="2" charset="2"/>
              <a:buChar char="q"/>
              <a:tabLst>
                <a:tab pos="539750" algn="l"/>
                <a:tab pos="5937250" algn="r"/>
              </a:tabLst>
            </a:pPr>
            <a:r>
              <a:rPr lang="en-IN" altLang="en-US" sz="2800" b="1" dirty="0" smtClean="0">
                <a:latin typeface="Arial" charset="0"/>
              </a:rPr>
              <a:t>Standard 3 - </a:t>
            </a:r>
            <a:r>
              <a:rPr lang="en-IN" altLang="en-US" sz="2800" dirty="0" smtClean="0">
                <a:latin typeface="Arial" charset="0"/>
              </a:rPr>
              <a:t>Encompasses </a:t>
            </a:r>
            <a:r>
              <a:rPr lang="en-IN" altLang="en-US" sz="2800" b="1" dirty="0" smtClean="0">
                <a:latin typeface="Arial" charset="0"/>
              </a:rPr>
              <a:t>quality management</a:t>
            </a:r>
            <a:r>
              <a:rPr lang="en-IN" altLang="en-US" sz="2800" dirty="0" smtClean="0">
                <a:latin typeface="Arial" charset="0"/>
              </a:rPr>
              <a:t> .</a:t>
            </a:r>
          </a:p>
          <a:p>
            <a:pPr defTabSz="-635" eaLnBrk="0" hangingPunct="0">
              <a:tabLst>
                <a:tab pos="539750" algn="l"/>
                <a:tab pos="5937250" algn="r"/>
              </a:tabLst>
            </a:pPr>
            <a:r>
              <a:rPr lang="en-IN" altLang="en-US" sz="2800" dirty="0" smtClean="0">
                <a:latin typeface="Arial" charset="0"/>
              </a:rPr>
              <a:t>System validations.</a:t>
            </a:r>
          </a:p>
          <a:p>
            <a:pPr defTabSz="-635" eaLnBrk="0" hangingPunct="0">
              <a:tabLst>
                <a:tab pos="539750" algn="l"/>
                <a:tab pos="5937250" algn="r"/>
              </a:tabLst>
            </a:pPr>
            <a:r>
              <a:rPr lang="en-IN" altLang="en-US" sz="2800" dirty="0" smtClean="0">
                <a:latin typeface="Arial" charset="0"/>
              </a:rPr>
              <a:t>QC of preanlytic,analytic,and post analytic process</a:t>
            </a:r>
          </a:p>
          <a:p>
            <a:pPr defTabSz="-635" eaLnBrk="0" hangingPunct="0">
              <a:tabLst>
                <a:tab pos="539750" algn="l"/>
                <a:tab pos="5937250" algn="r"/>
              </a:tabLst>
            </a:pPr>
            <a:r>
              <a:rPr lang="en-IN" altLang="en-US" sz="2800" dirty="0" smtClean="0">
                <a:latin typeface="Arial" charset="0"/>
              </a:rPr>
              <a:t>Proficiency testing</a:t>
            </a:r>
          </a:p>
          <a:p>
            <a:pPr defTabSz="-635" eaLnBrk="0" hangingPunct="0">
              <a:buFont typeface="Wingdings" pitchFamily="2" charset="2"/>
              <a:buChar char="q"/>
              <a:tabLst>
                <a:tab pos="539750" algn="l"/>
                <a:tab pos="5937250" algn="r"/>
              </a:tabLst>
            </a:pPr>
            <a:r>
              <a:rPr lang="en-IN" altLang="en-US" sz="2800" b="1" dirty="0" smtClean="0">
                <a:latin typeface="Arial" charset="0"/>
              </a:rPr>
              <a:t>Standard 4 - Administrative</a:t>
            </a:r>
            <a:r>
              <a:rPr lang="en-IN" altLang="en-US" sz="2800" dirty="0" smtClean="0">
                <a:latin typeface="Arial" charset="0"/>
              </a:rPr>
              <a:t> </a:t>
            </a:r>
            <a:r>
              <a:rPr lang="en-IN" altLang="en-US" sz="2800" b="1" dirty="0" smtClean="0">
                <a:latin typeface="Arial" charset="0"/>
              </a:rPr>
              <a:t>requirements</a:t>
            </a:r>
          </a:p>
          <a:p>
            <a:pPr defTabSz="-635" eaLnBrk="0" hangingPunct="0">
              <a:tabLst>
                <a:tab pos="539750" algn="l"/>
                <a:tab pos="5937250" algn="r"/>
              </a:tabLst>
            </a:pPr>
            <a:r>
              <a:rPr lang="en-IN" altLang="en-US" sz="2800" dirty="0" smtClean="0">
                <a:latin typeface="Arial" charset="0"/>
              </a:rPr>
              <a:t>Comply with the required specified in the standard in the term </a:t>
            </a:r>
            <a:r>
              <a:rPr lang="en-IN" altLang="en-US" sz="2800" smtClean="0">
                <a:latin typeface="Arial" charset="0"/>
              </a:rPr>
              <a:t>of accreditation checklist</a:t>
            </a:r>
            <a:r>
              <a:rPr lang="en-IN" altLang="en-US" sz="2800" dirty="0" smtClean="0">
                <a:latin typeface="Arial" charset="0"/>
              </a:rPr>
              <a:t>.</a:t>
            </a:r>
          </a:p>
          <a:p>
            <a:pPr marL="0" indent="0" defTabSz="-635" eaLnBrk="0" hangingPunct="0">
              <a:buFont typeface="Wingdings" pitchFamily="2" charset="2"/>
              <a:buNone/>
              <a:tabLst>
                <a:tab pos="539750" algn="l"/>
                <a:tab pos="5937250" algn="r"/>
              </a:tabLst>
            </a:pPr>
            <a:endParaRPr lang="en-IN" altLang="en-US" sz="2800" b="1" dirty="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6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990600"/>
            <a:ext cx="5638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ISO of Different category</a:t>
            </a:r>
            <a:endParaRPr lang="en-US" b="1" dirty="0"/>
          </a:p>
        </p:txBody>
      </p:sp>
      <p:sp>
        <p:nvSpPr>
          <p:cNvPr id="104861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  <a:ln>
            <a:solidFill>
              <a:schemeClr val="accent1"/>
            </a:solidFill>
          </a:ln>
        </p:spPr>
        <p:txBody>
          <a:bodyPr>
            <a:normAutofit fontScale="94844"/>
          </a:bodyPr>
          <a:lstStyle/>
          <a:p>
            <a:r>
              <a:rPr lang="en-US" sz="2500" b="1" dirty="0" smtClean="0"/>
              <a:t>ISO15189</a:t>
            </a:r>
            <a:r>
              <a:rPr lang="en-US" sz="2500" dirty="0" smtClean="0"/>
              <a:t> - How  to Manage  Quality  of  Medical  Laboratories</a:t>
            </a:r>
            <a:endParaRPr lang="en-US" sz="2500" b="1" dirty="0" smtClean="0"/>
          </a:p>
          <a:p>
            <a:r>
              <a:rPr lang="en-US" sz="2500" b="1" dirty="0" smtClean="0"/>
              <a:t>ISO9000</a:t>
            </a:r>
            <a:r>
              <a:rPr lang="en-US" sz="2500" dirty="0" smtClean="0"/>
              <a:t> - Definition  of  Quality Management</a:t>
            </a:r>
          </a:p>
          <a:p>
            <a:r>
              <a:rPr lang="en-US" sz="2500" b="1" dirty="0" smtClean="0"/>
              <a:t>ISO9001</a:t>
            </a:r>
            <a:r>
              <a:rPr lang="en-US" sz="2500" b="1" i="1" dirty="0" smtClean="0"/>
              <a:t> </a:t>
            </a:r>
            <a:r>
              <a:rPr lang="en-US" sz="2500" dirty="0" smtClean="0"/>
              <a:t>- How  to  Manage Quality  of Any System</a:t>
            </a:r>
          </a:p>
          <a:p>
            <a:r>
              <a:rPr lang="en-US" sz="2500" b="1" dirty="0" smtClean="0"/>
              <a:t>ISO17025</a:t>
            </a:r>
            <a:r>
              <a:rPr lang="en-US" sz="2500" dirty="0" smtClean="0"/>
              <a:t> - How to  Manage Quality  of Testing &amp; Calibration of    </a:t>
            </a:r>
          </a:p>
          <a:p>
            <a:pPr>
              <a:buNone/>
            </a:pPr>
            <a:r>
              <a:rPr lang="en-US" sz="2500" dirty="0"/>
              <a:t> </a:t>
            </a:r>
            <a:r>
              <a:rPr lang="en-US" sz="2500" dirty="0" smtClean="0"/>
              <a:t>                         Laboratories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Title 1"/>
          <p:cNvSpPr>
            <a:spLocks noGrp="1"/>
          </p:cNvSpPr>
          <p:nvPr>
            <p:ph type="ctrTitle"/>
          </p:nvPr>
        </p:nvSpPr>
        <p:spPr>
          <a:xfrm rot="21540000">
            <a:off x="610870" y="55245"/>
            <a:ext cx="2672080" cy="71247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Full forms</a:t>
            </a:r>
          </a:p>
        </p:txBody>
      </p:sp>
      <p:sp>
        <p:nvSpPr>
          <p:cNvPr id="1048620" name="Subtitle 2"/>
          <p:cNvSpPr>
            <a:spLocks noGrp="1"/>
          </p:cNvSpPr>
          <p:nvPr>
            <p:ph type="subTitle" idx="1"/>
          </p:nvPr>
        </p:nvSpPr>
        <p:spPr>
          <a:xfrm>
            <a:off x="381000" y="381000"/>
            <a:ext cx="8610600" cy="6172200"/>
          </a:xfrm>
        </p:spPr>
        <p:txBody>
          <a:bodyPr>
            <a:normAutofit fontScale="94792"/>
          </a:bodyPr>
          <a:lstStyle/>
          <a:p>
            <a:pPr marL="457200" lvl="1" indent="0" algn="l">
              <a:buNone/>
            </a:pPr>
            <a:endParaRPr lang="en-US" sz="2100" dirty="0" smtClean="0">
              <a:solidFill>
                <a:schemeClr val="tx1"/>
              </a:solidFill>
            </a:endParaRPr>
          </a:p>
          <a:p>
            <a:pPr marL="457200" lvl="0" indent="-457200" algn="l">
              <a:buAutoNum type="arabicPeriod"/>
            </a:pPr>
            <a:r>
              <a:rPr lang="en-US" sz="2400" b="1" dirty="0" smtClean="0">
                <a:solidFill>
                  <a:schemeClr val="tx1"/>
                </a:solidFill>
              </a:rPr>
              <a:t>NABL</a:t>
            </a:r>
            <a:r>
              <a:rPr lang="en-US" sz="2400" dirty="0" smtClean="0">
                <a:solidFill>
                  <a:schemeClr val="tx1"/>
                </a:solidFill>
              </a:rPr>
              <a:t> – National Accreditation board for testing and calibration laboratories.</a:t>
            </a:r>
          </a:p>
          <a:p>
            <a:pPr marL="457200" lvl="0" indent="-457200" algn="l">
              <a:buFont typeface="+mj-lt"/>
              <a:buAutoNum type="arabicPeriod"/>
            </a:pPr>
            <a:r>
              <a:rPr lang="en-US" sz="2400" b="1" dirty="0" smtClean="0">
                <a:solidFill>
                  <a:schemeClr val="tx1"/>
                </a:solidFill>
              </a:rPr>
              <a:t>NABH</a:t>
            </a:r>
            <a:r>
              <a:rPr lang="en-US" sz="2400" dirty="0" smtClean="0">
                <a:solidFill>
                  <a:schemeClr val="tx1"/>
                </a:solidFill>
              </a:rPr>
              <a:t> -  National Accreditation board for hospitals and health care providers.</a:t>
            </a:r>
          </a:p>
          <a:p>
            <a:pPr marL="457200" lvl="0" indent="-457200" algn="l">
              <a:buFont typeface="+mj-lt"/>
              <a:buAutoNum type="arabicPeriod"/>
            </a:pPr>
            <a:r>
              <a:rPr lang="en-US" sz="2400" b="1" dirty="0" smtClean="0">
                <a:solidFill>
                  <a:schemeClr val="tx1"/>
                </a:solidFill>
              </a:rPr>
              <a:t>MRA</a:t>
            </a:r>
            <a:r>
              <a:rPr lang="en-US" sz="2400" dirty="0" smtClean="0">
                <a:solidFill>
                  <a:schemeClr val="tx1"/>
                </a:solidFill>
              </a:rPr>
              <a:t> – Mutual Recognition Agreement</a:t>
            </a:r>
          </a:p>
          <a:p>
            <a:pPr marL="457200" lvl="0" indent="-457200" algn="l">
              <a:buFont typeface="+mj-lt"/>
              <a:buAutoNum type="arabicPeriod"/>
            </a:pPr>
            <a:r>
              <a:rPr lang="en-US" sz="2400" b="1" dirty="0" smtClean="0">
                <a:solidFill>
                  <a:schemeClr val="tx1"/>
                </a:solidFill>
              </a:rPr>
              <a:t>ILAC</a:t>
            </a:r>
            <a:r>
              <a:rPr lang="en-US" sz="2400" dirty="0" smtClean="0">
                <a:solidFill>
                  <a:schemeClr val="tx1"/>
                </a:solidFill>
              </a:rPr>
              <a:t> – International laboratory accreditation cooperation.</a:t>
            </a:r>
          </a:p>
          <a:p>
            <a:pPr marL="457200" lvl="0" indent="-457200" algn="l">
              <a:buFont typeface="+mj-lt"/>
              <a:buAutoNum type="arabicPeriod"/>
            </a:pPr>
            <a:r>
              <a:rPr lang="en-US" sz="2400" b="1" dirty="0" smtClean="0">
                <a:solidFill>
                  <a:schemeClr val="tx1"/>
                </a:solidFill>
              </a:rPr>
              <a:t>APLAC</a:t>
            </a:r>
            <a:r>
              <a:rPr lang="en-US" sz="2400" dirty="0" smtClean="0">
                <a:solidFill>
                  <a:schemeClr val="tx1"/>
                </a:solidFill>
              </a:rPr>
              <a:t> – Asia pacific laboratory accreditation cooperation.</a:t>
            </a:r>
          </a:p>
          <a:p>
            <a:pPr marL="457200" lvl="0" indent="-457200" algn="l">
              <a:buFont typeface="+mj-lt"/>
              <a:buAutoNum type="arabicPeriod"/>
            </a:pPr>
            <a:r>
              <a:rPr lang="en-US" sz="2400" b="1" dirty="0" smtClean="0">
                <a:solidFill>
                  <a:schemeClr val="tx1"/>
                </a:solidFill>
              </a:rPr>
              <a:t>LIS</a:t>
            </a:r>
            <a:r>
              <a:rPr lang="en-US" sz="2400" dirty="0" smtClean="0">
                <a:solidFill>
                  <a:schemeClr val="tx1"/>
                </a:solidFill>
              </a:rPr>
              <a:t> – laboratory information science.</a:t>
            </a:r>
          </a:p>
          <a:p>
            <a:pPr marL="457200" lvl="0" indent="-457200" algn="l">
              <a:buFont typeface="+mj-lt"/>
              <a:buAutoNum type="arabicPeriod"/>
            </a:pPr>
            <a:r>
              <a:rPr lang="en-US" sz="2400" b="1" dirty="0" smtClean="0">
                <a:solidFill>
                  <a:schemeClr val="tx1"/>
                </a:solidFill>
              </a:rPr>
              <a:t>IQC </a:t>
            </a:r>
            <a:r>
              <a:rPr lang="en-US" sz="2400" dirty="0" smtClean="0">
                <a:solidFill>
                  <a:schemeClr val="tx1"/>
                </a:solidFill>
              </a:rPr>
              <a:t>– Internal  quality control.</a:t>
            </a:r>
          </a:p>
          <a:p>
            <a:pPr marL="457200" lvl="0" indent="-457200" algn="l">
              <a:buFont typeface="+mj-lt"/>
              <a:buAutoNum type="arabicPeriod"/>
            </a:pPr>
            <a:r>
              <a:rPr lang="en-US" sz="2400" b="1" dirty="0" smtClean="0">
                <a:solidFill>
                  <a:schemeClr val="tx1"/>
                </a:solidFill>
              </a:rPr>
              <a:t>EQAS</a:t>
            </a:r>
            <a:r>
              <a:rPr lang="en-US" sz="2400" dirty="0" smtClean="0">
                <a:solidFill>
                  <a:schemeClr val="tx1"/>
                </a:solidFill>
              </a:rPr>
              <a:t> – External quality assurance scheme.</a:t>
            </a:r>
          </a:p>
          <a:p>
            <a:pPr marL="457200" lvl="0" indent="-457200" algn="l">
              <a:buFont typeface="+mj-lt"/>
              <a:buAutoNum type="arabicPeriod"/>
            </a:pPr>
            <a:r>
              <a:rPr lang="en-US" sz="2400" b="1" dirty="0" smtClean="0">
                <a:solidFill>
                  <a:schemeClr val="tx1"/>
                </a:solidFill>
              </a:rPr>
              <a:t>ILC</a:t>
            </a:r>
            <a:r>
              <a:rPr lang="en-US" sz="2400" dirty="0" smtClean="0">
                <a:solidFill>
                  <a:schemeClr val="tx1"/>
                </a:solidFill>
              </a:rPr>
              <a:t> – Inter  Laboratory Comparison</a:t>
            </a:r>
          </a:p>
          <a:p>
            <a:pPr marL="457200" lvl="0" indent="-457200" algn="l">
              <a:buFont typeface="+mj-lt"/>
              <a:buAutoNum type="arabicPeriod"/>
            </a:pPr>
            <a:r>
              <a:rPr lang="en-US" sz="2400" b="1" dirty="0" smtClean="0">
                <a:solidFill>
                  <a:schemeClr val="tx1"/>
                </a:solidFill>
              </a:rPr>
              <a:t>ISO </a:t>
            </a:r>
            <a:r>
              <a:rPr lang="en-US" sz="2400" dirty="0" smtClean="0">
                <a:solidFill>
                  <a:schemeClr val="tx1"/>
                </a:solidFill>
              </a:rPr>
              <a:t>– International organization for standardization  </a:t>
            </a:r>
          </a:p>
          <a:p>
            <a:pPr marL="457200" lvl="0" indent="-457200" algn="l"/>
            <a:r>
              <a:rPr lang="en-IN" sz="2400" b="1" dirty="0" smtClean="0">
                <a:solidFill>
                  <a:schemeClr val="tx1"/>
                </a:solidFill>
              </a:rPr>
              <a:t>11.QCI – </a:t>
            </a:r>
            <a:r>
              <a:rPr lang="en-IN" sz="2400" dirty="0" smtClean="0">
                <a:solidFill>
                  <a:schemeClr val="tx1"/>
                </a:solidFill>
              </a:rPr>
              <a:t>Quality council of </a:t>
            </a:r>
            <a:r>
              <a:rPr lang="en-IN" sz="2400" dirty="0">
                <a:solidFill>
                  <a:schemeClr val="tx1"/>
                </a:solidFill>
              </a:rPr>
              <a:t>I</a:t>
            </a:r>
            <a:r>
              <a:rPr lang="en-IN" sz="2400" dirty="0" smtClean="0">
                <a:solidFill>
                  <a:schemeClr val="tx1"/>
                </a:solidFill>
              </a:rPr>
              <a:t>ndia</a:t>
            </a:r>
            <a:endParaRPr lang="en-IN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Content Placeholder 2"/>
          <p:cNvSpPr>
            <a:spLocks noGrp="1"/>
          </p:cNvSpPr>
          <p:nvPr>
            <p:ph idx="1"/>
          </p:nvPr>
        </p:nvSpPr>
        <p:spPr>
          <a:xfrm>
            <a:off x="381000" y="0"/>
            <a:ext cx="8458200" cy="6858000"/>
          </a:xfrm>
        </p:spPr>
        <p:txBody>
          <a:bodyPr>
            <a:noAutofit/>
          </a:bodyPr>
          <a:lstStyle/>
          <a:p>
            <a:pPr marL="457200" lvl="0" indent="-457200">
              <a:buNone/>
            </a:pPr>
            <a:r>
              <a:rPr lang="en-US" sz="2400" b="1" dirty="0" smtClean="0"/>
              <a:t>13. IEC</a:t>
            </a:r>
            <a:r>
              <a:rPr lang="en-US" sz="2400" dirty="0" smtClean="0"/>
              <a:t> – International electro-technical commission.</a:t>
            </a:r>
          </a:p>
          <a:p>
            <a:pPr marL="457200" lvl="0" indent="-457200">
              <a:buNone/>
            </a:pPr>
            <a:r>
              <a:rPr lang="en-US" sz="2400" b="1" dirty="0" smtClean="0"/>
              <a:t>14. WDI</a:t>
            </a:r>
            <a:r>
              <a:rPr lang="en-US" sz="2400" dirty="0" smtClean="0"/>
              <a:t> – Work Desk Instruction</a:t>
            </a:r>
          </a:p>
          <a:p>
            <a:pPr marL="457200" lvl="0" indent="-457200">
              <a:buNone/>
            </a:pPr>
            <a:r>
              <a:rPr lang="en-US" sz="2400" b="1" dirty="0" smtClean="0"/>
              <a:t>15</a:t>
            </a:r>
            <a:r>
              <a:rPr lang="en-US" sz="2400" dirty="0" smtClean="0"/>
              <a:t>. </a:t>
            </a:r>
            <a:r>
              <a:rPr lang="en-US" sz="2400" b="1" dirty="0" smtClean="0"/>
              <a:t>SOP</a:t>
            </a:r>
            <a:r>
              <a:rPr lang="en-US" sz="2400" dirty="0" smtClean="0"/>
              <a:t> – Standard operating procedures.</a:t>
            </a:r>
          </a:p>
          <a:p>
            <a:pPr marL="457200" lvl="0" indent="-457200">
              <a:buNone/>
            </a:pPr>
            <a:r>
              <a:rPr lang="en-US" sz="2400" b="1" dirty="0" smtClean="0"/>
              <a:t>16</a:t>
            </a:r>
            <a:r>
              <a:rPr lang="en-US" sz="2400" dirty="0" smtClean="0"/>
              <a:t>. </a:t>
            </a:r>
            <a:r>
              <a:rPr lang="en-US" sz="2400" b="1" dirty="0" smtClean="0"/>
              <a:t>TRF</a:t>
            </a:r>
            <a:r>
              <a:rPr lang="en-US" sz="2400" dirty="0" smtClean="0"/>
              <a:t> – Test Request Form</a:t>
            </a:r>
          </a:p>
          <a:p>
            <a:pPr marL="457200" lvl="0" indent="-457200">
              <a:buAutoNum type="arabicPeriod" startAt="17"/>
            </a:pPr>
            <a:r>
              <a:rPr lang="en-US" sz="2400" b="1" dirty="0" smtClean="0"/>
              <a:t>TAT</a:t>
            </a:r>
            <a:r>
              <a:rPr lang="en-US" sz="2400" dirty="0" smtClean="0"/>
              <a:t> – Turn around time.</a:t>
            </a:r>
          </a:p>
          <a:p>
            <a:pPr marL="457200" lvl="0" indent="-457200">
              <a:buAutoNum type="arabicPeriod" startAt="17"/>
            </a:pPr>
            <a:r>
              <a:rPr lang="en-US" sz="2400" b="1" dirty="0" smtClean="0"/>
              <a:t>CLIA</a:t>
            </a:r>
            <a:r>
              <a:rPr lang="en-US" sz="2400" dirty="0" smtClean="0"/>
              <a:t> – clinical laboratory improvement amendment.</a:t>
            </a:r>
          </a:p>
          <a:p>
            <a:pPr marL="457200" lvl="0" indent="-457200">
              <a:buAutoNum type="arabicPeriod" startAt="17"/>
            </a:pPr>
            <a:r>
              <a:rPr lang="en-US" sz="2400" b="1" dirty="0" smtClean="0"/>
              <a:t>CLSI</a:t>
            </a:r>
            <a:r>
              <a:rPr lang="en-US" sz="2400" dirty="0" smtClean="0"/>
              <a:t> – clinical and laboratory standards  institute.</a:t>
            </a:r>
          </a:p>
          <a:p>
            <a:pPr marL="457200" lvl="0" indent="-457200">
              <a:buAutoNum type="arabicPeriod" startAt="17"/>
            </a:pPr>
            <a:r>
              <a:rPr lang="en-US" sz="2400" b="1" dirty="0" smtClean="0"/>
              <a:t>CV</a:t>
            </a:r>
            <a:r>
              <a:rPr lang="en-US" sz="2400" dirty="0" smtClean="0"/>
              <a:t> – Coefficient of variation</a:t>
            </a:r>
          </a:p>
          <a:p>
            <a:pPr marL="457200" lvl="0" indent="-457200">
              <a:buAutoNum type="arabicPeriod" startAt="17"/>
            </a:pPr>
            <a:r>
              <a:rPr lang="en-US" sz="2400" b="1" dirty="0" smtClean="0"/>
              <a:t>SD</a:t>
            </a:r>
            <a:r>
              <a:rPr lang="en-US" sz="2400" dirty="0" smtClean="0"/>
              <a:t> – Standard  Deviation</a:t>
            </a:r>
          </a:p>
          <a:p>
            <a:pPr marL="457200" lvl="0" indent="-457200">
              <a:buAutoNum type="arabicPeriod" startAt="17"/>
            </a:pPr>
            <a:r>
              <a:rPr lang="en-US" sz="2400" b="1" dirty="0" smtClean="0"/>
              <a:t>TE</a:t>
            </a:r>
            <a:r>
              <a:rPr lang="en-US" sz="2400" dirty="0" smtClean="0"/>
              <a:t>  - Total Error</a:t>
            </a:r>
          </a:p>
          <a:p>
            <a:pPr marL="457200" lvl="0" indent="-457200">
              <a:buAutoNum type="arabicPeriod" startAt="17"/>
            </a:pPr>
            <a:r>
              <a:rPr lang="en-US" sz="2400" b="1" dirty="0" smtClean="0"/>
              <a:t>TAE – </a:t>
            </a:r>
            <a:r>
              <a:rPr lang="en-US" sz="2400" dirty="0" smtClean="0"/>
              <a:t>Total Allowable Error</a:t>
            </a:r>
            <a:endParaRPr lang="en-US" sz="2400" b="1" dirty="0" smtClean="0"/>
          </a:p>
          <a:p>
            <a:pPr marL="457200" lvl="0" indent="-457200">
              <a:buAutoNum type="arabicPeriod" startAt="17"/>
            </a:pPr>
            <a:r>
              <a:rPr lang="en-US" sz="2400" b="1" dirty="0" smtClean="0"/>
              <a:t>CAB </a:t>
            </a:r>
            <a:r>
              <a:rPr lang="en-US" sz="2400" dirty="0" smtClean="0"/>
              <a:t>– Conformity Assessment Bodies </a:t>
            </a:r>
          </a:p>
          <a:p>
            <a:pPr marL="457200" lvl="0" indent="-457200">
              <a:buAutoNum type="arabicPeriod" startAt="17"/>
            </a:pPr>
            <a:r>
              <a:rPr lang="en-US" sz="2400" b="1" dirty="0" smtClean="0"/>
              <a:t>QM- </a:t>
            </a:r>
            <a:r>
              <a:rPr lang="en-US" sz="2400" dirty="0" smtClean="0"/>
              <a:t>Quality manager</a:t>
            </a:r>
            <a:endParaRPr lang="en-US" sz="2400" b="1" dirty="0" smtClean="0"/>
          </a:p>
          <a:p>
            <a:pPr marL="457200" lvl="0" indent="-457200">
              <a:buAutoNum type="arabicPeriod" startAt="17"/>
            </a:pPr>
            <a:r>
              <a:rPr lang="en-US" sz="2400" b="1" dirty="0" smtClean="0"/>
              <a:t>TM- </a:t>
            </a:r>
            <a:r>
              <a:rPr lang="en-US" sz="2400" dirty="0" smtClean="0"/>
              <a:t>Technical manager</a:t>
            </a:r>
          </a:p>
          <a:p>
            <a:pPr marL="457200" lvl="0" indent="-457200">
              <a:buAutoNum type="arabicPeriod" startAt="17"/>
            </a:pPr>
            <a:r>
              <a:rPr lang="en-US" sz="2400" b="1" dirty="0" smtClean="0"/>
              <a:t>LD- </a:t>
            </a:r>
            <a:r>
              <a:rPr lang="en-US" sz="2400" dirty="0" smtClean="0"/>
              <a:t>Laboratory director.</a:t>
            </a:r>
            <a:endParaRPr lang="en-US" sz="2400" b="1" dirty="0" smtClean="0"/>
          </a:p>
          <a:p>
            <a:endParaRPr lang="en-US" sz="2400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>
            <a:normAutofit/>
          </a:bodyPr>
          <a:lstStyle/>
          <a:p>
            <a:r>
              <a:rPr lang="en-US" b="1" dirty="0" smtClean="0"/>
              <a:t>MRA </a:t>
            </a:r>
            <a:endParaRPr lang="en-US" b="1" dirty="0"/>
          </a:p>
        </p:txBody>
      </p:sp>
      <p:pic>
        <p:nvPicPr>
          <p:cNvPr id="209715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066800"/>
            <a:ext cx="7715250" cy="530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6" name="Title 7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66800"/>
          </a:xfrm>
        </p:spPr>
        <p:txBody>
          <a:bodyPr/>
          <a:lstStyle/>
          <a:p>
            <a:r>
              <a:rPr lang="en-US" b="1" dirty="0" smtClean="0"/>
              <a:t>Mutual Recognition </a:t>
            </a:r>
            <a:r>
              <a:rPr lang="en-US" altLang="en-US" b="1" dirty="0" smtClean="0"/>
              <a:t>Agreement</a:t>
            </a:r>
            <a:endParaRPr lang="en-US" b="1" dirty="0"/>
          </a:p>
        </p:txBody>
      </p:sp>
      <p:sp>
        <p:nvSpPr>
          <p:cNvPr id="1048637" name="Content Placeholder 8"/>
          <p:cNvSpPr>
            <a:spLocks noGrp="1"/>
          </p:cNvSpPr>
          <p:nvPr>
            <p:ph idx="1"/>
          </p:nvPr>
        </p:nvSpPr>
        <p:spPr>
          <a:xfrm>
            <a:off x="457200" y="1295400"/>
            <a:ext cx="8305800" cy="5105400"/>
          </a:xfrm>
        </p:spPr>
        <p:txBody>
          <a:bodyPr>
            <a:normAutofit fontScale="88594"/>
          </a:bodyPr>
          <a:lstStyle/>
          <a:p>
            <a:pPr eaLnBrk="0" hangingPunct="0">
              <a:lnSpc>
                <a:spcPct val="90000"/>
              </a:lnSpc>
              <a:buClr>
                <a:schemeClr val="tx1"/>
              </a:buClr>
            </a:pPr>
            <a:r>
              <a:rPr lang="en-US" altLang="en-US" dirty="0" smtClean="0"/>
              <a:t>ISO (ILAC), APLAC and NABL  are interconnected.</a:t>
            </a:r>
          </a:p>
          <a:p>
            <a:pPr eaLnBrk="0" hangingPunct="0">
              <a:lnSpc>
                <a:spcPct val="90000"/>
              </a:lnSpc>
              <a:buClr>
                <a:schemeClr val="tx1"/>
              </a:buClr>
            </a:pPr>
            <a:r>
              <a:rPr lang="en-US" altLang="en-US" dirty="0" smtClean="0"/>
              <a:t>ISO,APLAC,NATA &amp; NABL linked to the same standardization (ISO) in testing procedures.</a:t>
            </a:r>
          </a:p>
          <a:p>
            <a:pPr eaLnBrk="0" hangingPunct="0">
              <a:lnSpc>
                <a:spcPct val="90000"/>
              </a:lnSpc>
              <a:buClr>
                <a:schemeClr val="tx1"/>
              </a:buClr>
            </a:pPr>
            <a:r>
              <a:rPr lang="en-US" altLang="en-US" dirty="0" smtClean="0"/>
              <a:t>MRA indicate synchronization of standard requirement between all bodies.</a:t>
            </a:r>
          </a:p>
          <a:p>
            <a:pPr eaLnBrk="0" hangingPunct="0">
              <a:lnSpc>
                <a:spcPct val="90000"/>
              </a:lnSpc>
              <a:buClr>
                <a:schemeClr val="tx1"/>
              </a:buClr>
              <a:buNone/>
            </a:pPr>
            <a:r>
              <a:rPr lang="en-US" altLang="en-US" b="1" dirty="0" smtClean="0"/>
              <a:t>Example….</a:t>
            </a:r>
          </a:p>
          <a:p>
            <a:pPr eaLnBrk="0" hangingPunct="0">
              <a:lnSpc>
                <a:spcPct val="90000"/>
              </a:lnSpc>
              <a:buClr>
                <a:schemeClr val="tx1"/>
              </a:buClr>
            </a:pPr>
            <a:r>
              <a:rPr lang="en-US" altLang="en-US" dirty="0" smtClean="0"/>
              <a:t>ISO – laboratory personnel should be competent for intended purpose.</a:t>
            </a:r>
          </a:p>
          <a:p>
            <a:pPr eaLnBrk="0" hangingPunct="0">
              <a:lnSpc>
                <a:spcPct val="90000"/>
              </a:lnSpc>
              <a:buClr>
                <a:schemeClr val="tx1"/>
              </a:buClr>
            </a:pPr>
            <a:r>
              <a:rPr lang="en-US" altLang="en-US" dirty="0" smtClean="0"/>
              <a:t>NABL – MLT  , B.Sc. , M.Sc</a:t>
            </a:r>
          </a:p>
          <a:p>
            <a:pPr eaLnBrk="0" hangingPunct="0">
              <a:lnSpc>
                <a:spcPct val="90000"/>
              </a:lnSpc>
              <a:buClr>
                <a:schemeClr val="tx1"/>
              </a:buClr>
            </a:pPr>
            <a:r>
              <a:rPr lang="en-US" altLang="en-US" dirty="0" smtClean="0"/>
              <a:t>NATA - depend on their respective country criteria.</a:t>
            </a:r>
          </a:p>
          <a:p>
            <a:pPr eaLnBrk="0" hangingPunct="0">
              <a:lnSpc>
                <a:spcPct val="90000"/>
              </a:lnSpc>
              <a:buClr>
                <a:schemeClr val="tx1"/>
              </a:buClr>
              <a:buNone/>
            </a:pPr>
            <a:r>
              <a:rPr lang="en-US" altLang="en-US" dirty="0" smtClean="0"/>
              <a:t> </a:t>
            </a:r>
          </a:p>
          <a:p>
            <a:endParaRPr lang="en-US" alt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</TotalTime>
  <Words>2041</Words>
  <Application>WPS Presentation</Application>
  <PresentationFormat>On-screen Show (4:3)</PresentationFormat>
  <Paragraphs>486</Paragraphs>
  <Slides>42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NATIONAL  ACCREDITATION  BOARD FOR  TESTING  &amp;  CALIBRATION LABORATORIES </vt:lpstr>
      <vt:lpstr>NABL</vt:lpstr>
      <vt:lpstr>General information</vt:lpstr>
      <vt:lpstr>How to find NABL Document</vt:lpstr>
      <vt:lpstr>ISO of Different category</vt:lpstr>
      <vt:lpstr>Full forms</vt:lpstr>
      <vt:lpstr>Slide 7</vt:lpstr>
      <vt:lpstr>MRA </vt:lpstr>
      <vt:lpstr>Mutual Recognition Agreement</vt:lpstr>
      <vt:lpstr>Scope of NABL Accreditation</vt:lpstr>
      <vt:lpstr>Scope of NABL Accreditation</vt:lpstr>
      <vt:lpstr>Calibration laboratories</vt:lpstr>
      <vt:lpstr>Preparation of CAB before applying for NABL Accreditation </vt:lpstr>
      <vt:lpstr>Preparation of CAB before applying for NABL Accreditation </vt:lpstr>
      <vt:lpstr>Information About Laboratory Required by NABL</vt:lpstr>
      <vt:lpstr>Benefits of Accreditation</vt:lpstr>
      <vt:lpstr>Slide 17</vt:lpstr>
      <vt:lpstr>Slide 18</vt:lpstr>
      <vt:lpstr>Other definitions</vt:lpstr>
      <vt:lpstr>Slide 20</vt:lpstr>
      <vt:lpstr>Slide 21</vt:lpstr>
      <vt:lpstr>Slide 22</vt:lpstr>
      <vt:lpstr>Slide 23</vt:lpstr>
      <vt:lpstr>Slide 24</vt:lpstr>
      <vt:lpstr>Clauses &amp; Sub clauses</vt:lpstr>
      <vt:lpstr>Slide 26</vt:lpstr>
      <vt:lpstr>Slide 27</vt:lpstr>
      <vt:lpstr>Slide 28</vt:lpstr>
      <vt:lpstr>Slide 29</vt:lpstr>
      <vt:lpstr>Slide 30</vt:lpstr>
      <vt:lpstr>Technical requirements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 ACCREDITATION  BOARD FOR  TESTING  &amp;  CALIBRATION LABORATORIES </dc:title>
  <dc:creator>Windows User</dc:creator>
  <cp:lastModifiedBy>Be Human</cp:lastModifiedBy>
  <cp:revision>36</cp:revision>
  <dcterms:created xsi:type="dcterms:W3CDTF">2018-11-26T15:42:00Z</dcterms:created>
  <dcterms:modified xsi:type="dcterms:W3CDTF">2018-12-06T08:33:25Z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1033-10.1.0.5507</vt:lpwstr>
  </property>
</Properties>
</file>