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7" r:id="rId3"/>
    <p:sldId id="258" r:id="rId4"/>
    <p:sldId id="260" r:id="rId5"/>
    <p:sldId id="261" r:id="rId6"/>
    <p:sldId id="274" r:id="rId7"/>
    <p:sldId id="275" r:id="rId8"/>
    <p:sldId id="262" r:id="rId9"/>
    <p:sldId id="263" r:id="rId10"/>
    <p:sldId id="276" r:id="rId11"/>
    <p:sldId id="277" r:id="rId12"/>
    <p:sldId id="264" r:id="rId13"/>
    <p:sldId id="265" r:id="rId14"/>
    <p:sldId id="278" r:id="rId15"/>
    <p:sldId id="286" r:id="rId16"/>
    <p:sldId id="287" r:id="rId17"/>
    <p:sldId id="288" r:id="rId18"/>
    <p:sldId id="289" r:id="rId19"/>
    <p:sldId id="290" r:id="rId20"/>
    <p:sldId id="266" r:id="rId21"/>
    <p:sldId id="267" r:id="rId22"/>
    <p:sldId id="279" r:id="rId23"/>
    <p:sldId id="268" r:id="rId24"/>
    <p:sldId id="291"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25-Feb-17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25-Feb-17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25-Feb-17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25-Feb-17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25-Feb-17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25-Feb-17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25-Feb-17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25-Feb-17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25-Feb-17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25-Feb-17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581400"/>
            <a:ext cx="8305800" cy="2743200"/>
          </a:xfrm>
        </p:spPr>
        <p:txBody>
          <a:bodyPr/>
          <a:lstStyle/>
          <a:p>
            <a:pPr algn="r"/>
            <a:endParaRPr lang="en-US" dirty="0" smtClean="0">
              <a:latin typeface="Algerian" pitchFamily="82" charset="0"/>
            </a:endParaRPr>
          </a:p>
          <a:p>
            <a:pPr algn="r"/>
            <a:r>
              <a:rPr lang="en-US" dirty="0" smtClean="0">
                <a:latin typeface="Algerian" pitchFamily="82" charset="0"/>
              </a:rPr>
              <a:t>By,</a:t>
            </a:r>
          </a:p>
          <a:p>
            <a:pPr algn="r"/>
            <a:endParaRPr lang="en-IN" sz="2400" b="1" dirty="0" smtClean="0">
              <a:latin typeface="Algerian" pitchFamily="82" charset="0"/>
            </a:endParaRPr>
          </a:p>
          <a:p>
            <a:pPr algn="r"/>
            <a:r>
              <a:rPr lang="gu-IN" sz="2400" b="1" dirty="0" smtClean="0">
                <a:latin typeface="Algerian" pitchFamily="82" charset="0"/>
              </a:rPr>
              <a:t>ડો. ચન્દ્રેશ આઇ. ટેલર</a:t>
            </a:r>
            <a:endParaRPr lang="en-US" sz="2400" b="1" dirty="0" smtClean="0">
              <a:latin typeface="Algerian" pitchFamily="82" charset="0"/>
            </a:endParaRPr>
          </a:p>
          <a:p>
            <a:pPr algn="r"/>
            <a:r>
              <a:rPr lang="gu-IN" dirty="0" smtClean="0">
                <a:latin typeface="Algerian" pitchFamily="82" charset="0"/>
              </a:rPr>
              <a:t>ફોરે. મેડિ. &amp; ટોક્ષીકો.</a:t>
            </a:r>
          </a:p>
          <a:p>
            <a:pPr algn="r"/>
            <a:r>
              <a:rPr lang="gu-IN" dirty="0" smtClean="0">
                <a:latin typeface="Algerian" pitchFamily="82" charset="0"/>
              </a:rPr>
              <a:t>ગવર્ન્મેંટ મેડિકલ કોલેજ,</a:t>
            </a:r>
          </a:p>
          <a:p>
            <a:pPr algn="r"/>
            <a:r>
              <a:rPr lang="gu-IN" dirty="0" smtClean="0">
                <a:latin typeface="Algerian" pitchFamily="82" charset="0"/>
              </a:rPr>
              <a:t>સુરત</a:t>
            </a:r>
            <a:r>
              <a:rPr lang="en-US" dirty="0" smtClean="0">
                <a:latin typeface="Algerian" pitchFamily="82" charset="0"/>
              </a:rPr>
              <a:t> </a:t>
            </a:r>
            <a:endParaRPr lang="en-US" dirty="0">
              <a:latin typeface="Algerian" pitchFamily="82" charset="0"/>
            </a:endParaRPr>
          </a:p>
        </p:txBody>
      </p:sp>
      <p:sp>
        <p:nvSpPr>
          <p:cNvPr id="2" name="Title 1"/>
          <p:cNvSpPr>
            <a:spLocks noGrp="1"/>
          </p:cNvSpPr>
          <p:nvPr>
            <p:ph type="ctrTitle"/>
          </p:nvPr>
        </p:nvSpPr>
        <p:spPr>
          <a:xfrm>
            <a:off x="381000" y="533400"/>
            <a:ext cx="8305800" cy="3124200"/>
          </a:xfrm>
        </p:spPr>
        <p:txBody>
          <a:bodyPr/>
          <a:lstStyle/>
          <a:p>
            <a:r>
              <a:rPr lang="en-US" sz="6000" dirty="0" smtClean="0">
                <a:solidFill>
                  <a:schemeClr val="accent1">
                    <a:lumMod val="50000"/>
                  </a:schemeClr>
                </a:solidFill>
                <a:latin typeface="Bodoni MT Black" pitchFamily="18" charset="0"/>
              </a:rPr>
              <a:t>Mechanical Asphyxia</a:t>
            </a:r>
            <a:endParaRPr lang="en-US" sz="6000" dirty="0">
              <a:solidFill>
                <a:schemeClr val="accent1">
                  <a:lumMod val="50000"/>
                </a:schemeClr>
              </a:solidFill>
              <a:latin typeface="Bodoni MT Black"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1"/>
                </a:solidFill>
              </a:rPr>
              <a:t>H</a:t>
            </a:r>
            <a:r>
              <a:rPr smtClean="0">
                <a:solidFill>
                  <a:schemeClr val="bg1"/>
                </a:solidFill>
              </a:rPr>
              <a:t>omicidal Smothering</a:t>
            </a:r>
            <a:endParaRPr lang="en-US" dirty="0">
              <a:solidFill>
                <a:schemeClr val="bg1"/>
              </a:solidFill>
            </a:endParaRPr>
          </a:p>
        </p:txBody>
      </p:sp>
      <p:pic>
        <p:nvPicPr>
          <p:cNvPr id="3074" name="Picture 2" descr="C:\Documents and Settings\Chandresh\Desktop\New Folder\DSC00639.JPG"/>
          <p:cNvPicPr>
            <a:picLocks noGrp="1" noChangeAspect="1" noChangeArrowheads="1"/>
          </p:cNvPicPr>
          <p:nvPr>
            <p:ph idx="1"/>
          </p:nvPr>
        </p:nvPicPr>
        <p:blipFill>
          <a:blip r:embed="rId2" cstate="print"/>
          <a:srcRect/>
          <a:stretch>
            <a:fillRect/>
          </a:stretch>
        </p:blipFill>
        <p:spPr bwMode="auto">
          <a:xfrm>
            <a:off x="1066800" y="1524000"/>
            <a:ext cx="7010400" cy="4953000"/>
          </a:xfrm>
          <a:prstGeom prst="rect">
            <a:avLst/>
          </a:prstGeom>
          <a:noFill/>
        </p:spPr>
      </p:pic>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solidFill>
                  <a:schemeClr val="bg1"/>
                </a:solidFill>
              </a:rPr>
              <a:t>Plastic Bag Suicide</a:t>
            </a:r>
            <a:endParaRPr lang="en-US" dirty="0">
              <a:solidFill>
                <a:schemeClr val="bg1"/>
              </a:solidFill>
            </a:endParaRPr>
          </a:p>
        </p:txBody>
      </p:sp>
      <p:pic>
        <p:nvPicPr>
          <p:cNvPr id="4098" name="Picture 2" descr="C:\Documents and Settings\Chandresh\Desktop\New Folder\DSC00634.JPG"/>
          <p:cNvPicPr>
            <a:picLocks noGrp="1" noChangeAspect="1" noChangeArrowheads="1"/>
          </p:cNvPicPr>
          <p:nvPr>
            <p:ph sz="half" idx="1"/>
          </p:nvPr>
        </p:nvPicPr>
        <p:blipFill>
          <a:blip r:embed="rId2" cstate="print"/>
          <a:srcRect/>
          <a:stretch>
            <a:fillRect/>
          </a:stretch>
        </p:blipFill>
        <p:spPr bwMode="auto">
          <a:xfrm>
            <a:off x="533400" y="1524000"/>
            <a:ext cx="3657599" cy="4572000"/>
          </a:xfrm>
          <a:prstGeom prst="rect">
            <a:avLst/>
          </a:prstGeom>
          <a:noFill/>
        </p:spPr>
      </p:pic>
      <p:pic>
        <p:nvPicPr>
          <p:cNvPr id="4099" name="Picture 3" descr="C:\Documents and Settings\Chandresh\Desktop\New Folder\DSC00637.JPG"/>
          <p:cNvPicPr>
            <a:picLocks noGrp="1" noChangeAspect="1" noChangeArrowheads="1"/>
          </p:cNvPicPr>
          <p:nvPr>
            <p:ph sz="half" idx="2"/>
          </p:nvPr>
        </p:nvPicPr>
        <p:blipFill>
          <a:blip r:embed="rId3" cstate="print"/>
          <a:srcRect/>
          <a:stretch>
            <a:fillRect/>
          </a:stretch>
        </p:blipFill>
        <p:spPr bwMode="auto">
          <a:xfrm>
            <a:off x="4648200" y="1524000"/>
            <a:ext cx="4059238" cy="4571999"/>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Also known as Compression Suffocation.</a:t>
            </a:r>
          </a:p>
          <a:p>
            <a:pPr algn="just"/>
            <a:r>
              <a:rPr lang="en-US" dirty="0" smtClean="0"/>
              <a:t>There is </a:t>
            </a:r>
            <a:r>
              <a:rPr lang="en-US" dirty="0" smtClean="0">
                <a:solidFill>
                  <a:srgbClr val="FFC000"/>
                </a:solidFill>
              </a:rPr>
              <a:t>compression of chest</a:t>
            </a:r>
            <a:r>
              <a:rPr lang="en-US" dirty="0" smtClean="0"/>
              <a:t> which will prevent movement of chest. There by breathing is impaired and Asphyxia results.</a:t>
            </a:r>
          </a:p>
          <a:p>
            <a:pPr algn="just"/>
            <a:r>
              <a:rPr lang="en-US" dirty="0" smtClean="0"/>
              <a:t>Most common example is mother share the same bed with infant and overlaying occurs.</a:t>
            </a:r>
          </a:p>
          <a:p>
            <a:pPr algn="just"/>
            <a:r>
              <a:rPr lang="en-US" dirty="0" smtClean="0"/>
              <a:t>Along with patechial hemorrhage, there may be </a:t>
            </a:r>
            <a:r>
              <a:rPr lang="en-US" dirty="0" smtClean="0">
                <a:solidFill>
                  <a:srgbClr val="FFC000"/>
                </a:solidFill>
              </a:rPr>
              <a:t>evidence of flattening of the nose and face</a:t>
            </a:r>
            <a:r>
              <a:rPr lang="en-US" dirty="0" smtClean="0"/>
              <a:t>.</a:t>
            </a:r>
          </a:p>
          <a:p>
            <a:pPr algn="just"/>
            <a:r>
              <a:rPr lang="en-US" dirty="0" smtClean="0"/>
              <a:t>Pattern of object involved in compression, is sometimes seen on the infants cheek or body.</a:t>
            </a:r>
            <a:endParaRPr lang="en-US" dirty="0"/>
          </a:p>
        </p:txBody>
      </p:sp>
      <p:sp>
        <p:nvSpPr>
          <p:cNvPr id="3" name="Title 2"/>
          <p:cNvSpPr>
            <a:spLocks noGrp="1"/>
          </p:cNvSpPr>
          <p:nvPr>
            <p:ph type="title"/>
          </p:nvPr>
        </p:nvSpPr>
        <p:spPr/>
        <p:txBody>
          <a:bodyPr/>
          <a:lstStyle/>
          <a:p>
            <a:pPr algn="ctr"/>
            <a:r>
              <a:rPr lang="en-US" b="1" dirty="0" smtClean="0">
                <a:solidFill>
                  <a:schemeClr val="bg1"/>
                </a:solidFill>
              </a:rPr>
              <a:t>Overlaying </a:t>
            </a:r>
            <a:endParaRPr lang="en-US" b="1"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lstStyle/>
          <a:p>
            <a:pPr algn="just"/>
            <a:r>
              <a:rPr lang="en-US" dirty="0" smtClean="0"/>
              <a:t>Method of two process: Homicidal Smothering and Traumatic Asphyxia.</a:t>
            </a:r>
          </a:p>
          <a:p>
            <a:pPr algn="just"/>
            <a:r>
              <a:rPr lang="en-US" dirty="0" smtClean="0"/>
              <a:t>Invented by William Burk ( main culprit) and William Hare.</a:t>
            </a:r>
          </a:p>
          <a:p>
            <a:pPr algn="just"/>
            <a:r>
              <a:rPr lang="en-US" dirty="0" smtClean="0"/>
              <a:t>In period of 1927 and 1928, 16 person died due to this method.</a:t>
            </a:r>
          </a:p>
          <a:p>
            <a:pPr algn="just"/>
            <a:r>
              <a:rPr lang="en-US" dirty="0" smtClean="0"/>
              <a:t>As soon as their guest was drunk enough, hare would wrestle him to the floor and closes his mouth and nostrils with his hands, while Burk would sit on the poor  victim’s chest. Thus an effective combination of intoxication and asphyxia (smothering + traumatic asphyxia) would result in a quick, non-messy death.</a:t>
            </a:r>
            <a:endParaRPr lang="en-US" dirty="0"/>
          </a:p>
        </p:txBody>
      </p:sp>
      <p:sp>
        <p:nvSpPr>
          <p:cNvPr id="3" name="Title 2"/>
          <p:cNvSpPr>
            <a:spLocks noGrp="1"/>
          </p:cNvSpPr>
          <p:nvPr>
            <p:ph type="title"/>
          </p:nvPr>
        </p:nvSpPr>
        <p:spPr/>
        <p:txBody>
          <a:bodyPr/>
          <a:lstStyle/>
          <a:p>
            <a:pPr algn="ctr"/>
            <a:r>
              <a:rPr lang="en-US" dirty="0" smtClean="0">
                <a:solidFill>
                  <a:schemeClr val="bg1"/>
                </a:solidFill>
              </a:rPr>
              <a:t>Burking </a:t>
            </a:r>
            <a:endParaRPr lang="en-US"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Chandresh\Desktop\New Folder\DSC00643.JPG"/>
          <p:cNvPicPr>
            <a:picLocks noGrp="1" noChangeAspect="1" noChangeArrowheads="1"/>
          </p:cNvPicPr>
          <p:nvPr>
            <p:ph idx="1"/>
          </p:nvPr>
        </p:nvPicPr>
        <p:blipFill>
          <a:blip r:embed="rId2" cstate="print"/>
          <a:srcRect/>
          <a:stretch>
            <a:fillRect/>
          </a:stretch>
        </p:blipFill>
        <p:spPr bwMode="auto">
          <a:xfrm>
            <a:off x="811702" y="1524000"/>
            <a:ext cx="7520595" cy="457200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lstStyle/>
          <a:p>
            <a:r>
              <a:rPr lang="en-US" dirty="0" smtClean="0"/>
              <a:t>Crush Asphyxia, Compression Asphyxia</a:t>
            </a:r>
          </a:p>
          <a:p>
            <a:r>
              <a:rPr lang="en-US" dirty="0" smtClean="0"/>
              <a:t>Death result from pressure and fixation of chest and abdomen. There by breathing  is impaired and Asphyxia results.</a:t>
            </a:r>
          </a:p>
          <a:p>
            <a:r>
              <a:rPr lang="en-US" dirty="0" smtClean="0"/>
              <a:t>It is purely accidental in nature.</a:t>
            </a:r>
            <a:endParaRPr lang="en-US" dirty="0"/>
          </a:p>
        </p:txBody>
      </p:sp>
      <p:sp>
        <p:nvSpPr>
          <p:cNvPr id="3" name="Title 2"/>
          <p:cNvSpPr>
            <a:spLocks noGrp="1"/>
          </p:cNvSpPr>
          <p:nvPr>
            <p:ph type="title"/>
          </p:nvPr>
        </p:nvSpPr>
        <p:spPr>
          <a:xfrm>
            <a:off x="457200" y="152400"/>
            <a:ext cx="8229600" cy="762000"/>
          </a:xfrm>
        </p:spPr>
        <p:txBody>
          <a:bodyPr>
            <a:normAutofit/>
          </a:bodyPr>
          <a:lstStyle/>
          <a:p>
            <a:pPr algn="ctr"/>
            <a:r>
              <a:rPr lang="en-US" dirty="0" smtClean="0">
                <a:solidFill>
                  <a:schemeClr val="bg1"/>
                </a:solidFill>
              </a:rPr>
              <a:t>Traumatic Asphyxia</a:t>
            </a:r>
            <a:endParaRPr lang="en-US" dirty="0">
              <a:solidFill>
                <a:schemeClr val="bg1"/>
              </a:solidFill>
            </a:endParaRPr>
          </a:p>
        </p:txBody>
      </p:sp>
      <p:pic>
        <p:nvPicPr>
          <p:cNvPr id="4" name="Picture 3" descr="DSC00651.JPG"/>
          <p:cNvPicPr>
            <a:picLocks noChangeAspect="1"/>
          </p:cNvPicPr>
          <p:nvPr/>
        </p:nvPicPr>
        <p:blipFill>
          <a:blip r:embed="rId2" cstate="print"/>
          <a:stretch>
            <a:fillRect/>
          </a:stretch>
        </p:blipFill>
        <p:spPr>
          <a:xfrm>
            <a:off x="304800" y="3200400"/>
            <a:ext cx="4114800" cy="3352800"/>
          </a:xfrm>
          <a:prstGeom prst="rect">
            <a:avLst/>
          </a:prstGeom>
        </p:spPr>
      </p:pic>
      <p:pic>
        <p:nvPicPr>
          <p:cNvPr id="5" name="Picture 4" descr="DSC00642.JPG"/>
          <p:cNvPicPr>
            <a:picLocks noChangeAspect="1"/>
          </p:cNvPicPr>
          <p:nvPr/>
        </p:nvPicPr>
        <p:blipFill>
          <a:blip r:embed="rId3" cstate="print"/>
          <a:stretch>
            <a:fillRect/>
          </a:stretch>
        </p:blipFill>
        <p:spPr>
          <a:xfrm>
            <a:off x="4571999" y="3200400"/>
            <a:ext cx="4343401" cy="3352800"/>
          </a:xfrm>
          <a:prstGeom prst="rect">
            <a:avLst/>
          </a:prstGeom>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991600" cy="6477000"/>
          </a:xfrm>
        </p:spPr>
        <p:txBody>
          <a:bodyPr>
            <a:normAutofit lnSpcReduction="10000"/>
          </a:bodyPr>
          <a:lstStyle/>
          <a:p>
            <a:r>
              <a:rPr lang="en-US" b="1" u="sng" dirty="0" smtClean="0">
                <a:solidFill>
                  <a:schemeClr val="bg1"/>
                </a:solidFill>
              </a:rPr>
              <a:t>For Example: </a:t>
            </a:r>
          </a:p>
          <a:p>
            <a:pPr>
              <a:buFont typeface="Wingdings" pitchFamily="2" charset="2"/>
              <a:buChar char="v"/>
            </a:pPr>
            <a:r>
              <a:rPr lang="en-US" dirty="0" smtClean="0"/>
              <a:t>Multiple death in fire in theatre, bomb blast</a:t>
            </a:r>
          </a:p>
          <a:p>
            <a:pPr>
              <a:buFont typeface="Wingdings" pitchFamily="2" charset="2"/>
              <a:buChar char="v"/>
            </a:pPr>
            <a:r>
              <a:rPr lang="en-US" dirty="0" smtClean="0"/>
              <a:t>Crowd death</a:t>
            </a:r>
          </a:p>
          <a:p>
            <a:pPr>
              <a:buFont typeface="Wingdings" pitchFamily="2" charset="2"/>
              <a:buChar char="v"/>
            </a:pPr>
            <a:r>
              <a:rPr lang="en-US" dirty="0" smtClean="0"/>
              <a:t>Fall of earth or coal mine</a:t>
            </a:r>
          </a:p>
          <a:p>
            <a:pPr>
              <a:buFont typeface="Wingdings" pitchFamily="2" charset="2"/>
              <a:buChar char="v"/>
            </a:pPr>
            <a:r>
              <a:rPr lang="en-US" dirty="0" smtClean="0"/>
              <a:t>Jack sleep and car falls on person. </a:t>
            </a:r>
          </a:p>
          <a:p>
            <a:pPr>
              <a:buFont typeface="Wingdings" pitchFamily="2" charset="2"/>
              <a:buChar char="v"/>
            </a:pPr>
            <a:r>
              <a:rPr lang="en-US" dirty="0" smtClean="0"/>
              <a:t>Earthquake, industrial disaster.</a:t>
            </a:r>
          </a:p>
          <a:p>
            <a:pPr>
              <a:buFont typeface="Wingdings" pitchFamily="2" charset="2"/>
              <a:buChar char="v"/>
            </a:pPr>
            <a:r>
              <a:rPr lang="en-US" dirty="0" smtClean="0"/>
              <a:t>Car accident-wheel struck with chest</a:t>
            </a:r>
          </a:p>
          <a:p>
            <a:pPr>
              <a:buFont typeface="Wingdings" pitchFamily="2" charset="2"/>
              <a:buChar char="v"/>
            </a:pPr>
            <a:r>
              <a:rPr lang="en-US" dirty="0" smtClean="0"/>
              <a:t>House Collapse</a:t>
            </a:r>
          </a:p>
          <a:p>
            <a:r>
              <a:rPr lang="en-US" b="1" u="sng" dirty="0" smtClean="0">
                <a:solidFill>
                  <a:schemeClr val="bg1"/>
                </a:solidFill>
              </a:rPr>
              <a:t>Autopsy findings:</a:t>
            </a:r>
          </a:p>
          <a:p>
            <a:pPr>
              <a:buFont typeface="Wingdings" pitchFamily="2" charset="2"/>
              <a:buChar char="v"/>
            </a:pPr>
            <a:r>
              <a:rPr lang="en-US" dirty="0" smtClean="0"/>
              <a:t>Gross congestion, cyanosis and patechia of face, neck  and shoulders.</a:t>
            </a:r>
          </a:p>
          <a:p>
            <a:pPr>
              <a:buFont typeface="Wingdings" pitchFamily="2" charset="2"/>
              <a:buChar char="v"/>
            </a:pPr>
            <a:r>
              <a:rPr lang="en-US" dirty="0" smtClean="0"/>
              <a:t>Very dark discoloration of body above the  level of obstruction.</a:t>
            </a:r>
          </a:p>
          <a:p>
            <a:pPr>
              <a:buFont typeface="Wingdings" pitchFamily="2" charset="2"/>
              <a:buChar char="v"/>
            </a:pPr>
            <a:r>
              <a:rPr lang="en-US" dirty="0" smtClean="0"/>
              <a:t>Copius bleeding from mouth and nostrils.</a:t>
            </a:r>
          </a:p>
          <a:p>
            <a:pPr>
              <a:buFont typeface="Wingdings" pitchFamily="2" charset="2"/>
              <a:buChar char="v"/>
            </a:pPr>
            <a:r>
              <a:rPr lang="en-US" dirty="0" smtClean="0"/>
              <a:t>Injuries to ribs, vertebra, sternum, lung and heart also.</a:t>
            </a:r>
            <a:endParaRPr lang="en-US"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09600"/>
            <a:ext cx="4800600" cy="1600200"/>
          </a:xfrm>
        </p:spPr>
        <p:txBody>
          <a:bodyPr/>
          <a:lstStyle/>
          <a:p>
            <a:pPr algn="ctr"/>
            <a:r>
              <a:rPr lang="en-US" dirty="0" smtClean="0"/>
              <a:t>Gross Congestion of confluent patechial hemorrhage of </a:t>
            </a:r>
          </a:p>
          <a:p>
            <a:pPr algn="ctr"/>
            <a:r>
              <a:rPr lang="en-US" dirty="0" smtClean="0"/>
              <a:t>face &amp; shoulder</a:t>
            </a:r>
            <a:endParaRPr lang="en-US" dirty="0"/>
          </a:p>
        </p:txBody>
      </p:sp>
      <p:sp>
        <p:nvSpPr>
          <p:cNvPr id="5" name="Title 4"/>
          <p:cNvSpPr>
            <a:spLocks noGrp="1"/>
          </p:cNvSpPr>
          <p:nvPr>
            <p:ph type="title"/>
          </p:nvPr>
        </p:nvSpPr>
        <p:spPr>
          <a:xfrm>
            <a:off x="457200" y="0"/>
            <a:ext cx="8229600" cy="609600"/>
          </a:xfrm>
        </p:spPr>
        <p:txBody>
          <a:bodyPr>
            <a:normAutofit fontScale="90000"/>
          </a:bodyPr>
          <a:lstStyle/>
          <a:p>
            <a:pPr algn="ctr"/>
            <a:r>
              <a:rPr lang="en-US" b="1" dirty="0" smtClean="0">
                <a:solidFill>
                  <a:schemeClr val="bg1"/>
                </a:solidFill>
              </a:rPr>
              <a:t>T</a:t>
            </a:r>
            <a:r>
              <a:rPr b="1" smtClean="0">
                <a:solidFill>
                  <a:schemeClr val="bg1"/>
                </a:solidFill>
              </a:rPr>
              <a:t>raumatic Asphyxia</a:t>
            </a:r>
            <a:endParaRPr lang="en-US" b="1" dirty="0">
              <a:solidFill>
                <a:schemeClr val="bg1"/>
              </a:solidFill>
            </a:endParaRPr>
          </a:p>
        </p:txBody>
      </p:sp>
      <p:sp>
        <p:nvSpPr>
          <p:cNvPr id="6" name="Text Placeholder 5"/>
          <p:cNvSpPr>
            <a:spLocks noGrp="1"/>
          </p:cNvSpPr>
          <p:nvPr>
            <p:ph type="body" idx="3"/>
          </p:nvPr>
        </p:nvSpPr>
        <p:spPr/>
        <p:txBody>
          <a:bodyPr/>
          <a:lstStyle/>
          <a:p>
            <a:pPr algn="ctr"/>
            <a:r>
              <a:rPr lang="en-US" dirty="0" smtClean="0"/>
              <a:t>Gross Conjunctival hemorrhage</a:t>
            </a:r>
            <a:endParaRPr lang="en-US" dirty="0"/>
          </a:p>
        </p:txBody>
      </p:sp>
      <p:pic>
        <p:nvPicPr>
          <p:cNvPr id="8194" name="Picture 2" descr="C:\Documents and Settings\Chandresh\Desktop\New Folder\DSC00630.JPG"/>
          <p:cNvPicPr>
            <a:picLocks noGrp="1" noChangeAspect="1" noChangeArrowheads="1"/>
          </p:cNvPicPr>
          <p:nvPr>
            <p:ph sz="half" idx="2"/>
          </p:nvPr>
        </p:nvPicPr>
        <p:blipFill>
          <a:blip r:embed="rId2" cstate="print"/>
          <a:srcRect/>
          <a:stretch>
            <a:fillRect/>
          </a:stretch>
        </p:blipFill>
        <p:spPr bwMode="auto">
          <a:xfrm>
            <a:off x="228600" y="2438401"/>
            <a:ext cx="4267200" cy="4038600"/>
          </a:xfrm>
          <a:prstGeom prst="rect">
            <a:avLst/>
          </a:prstGeom>
          <a:noFill/>
        </p:spPr>
      </p:pic>
      <p:pic>
        <p:nvPicPr>
          <p:cNvPr id="8195" name="Picture 3" descr="C:\Documents and Settings\Chandresh\Desktop\New Folder\DSC00627.JPG"/>
          <p:cNvPicPr>
            <a:picLocks noGrp="1" noChangeAspect="1" noChangeArrowheads="1"/>
          </p:cNvPicPr>
          <p:nvPr>
            <p:ph sz="quarter" idx="4"/>
          </p:nvPr>
        </p:nvPicPr>
        <p:blipFill>
          <a:blip r:embed="rId3" cstate="print"/>
          <a:srcRect/>
          <a:stretch>
            <a:fillRect/>
          </a:stretch>
        </p:blipFill>
        <p:spPr bwMode="auto">
          <a:xfrm>
            <a:off x="4649788" y="2496998"/>
            <a:ext cx="4038600" cy="398000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828800"/>
          </a:xfrm>
        </p:spPr>
        <p:txBody>
          <a:bodyPr>
            <a:normAutofit fontScale="90000"/>
          </a:bodyPr>
          <a:lstStyle/>
          <a:p>
            <a:pPr algn="ctr"/>
            <a:r>
              <a:rPr lang="en-US" dirty="0" smtClean="0">
                <a:solidFill>
                  <a:schemeClr val="bg1"/>
                </a:solidFill>
              </a:rPr>
              <a:t>T</a:t>
            </a:r>
            <a:r>
              <a:rPr smtClean="0">
                <a:solidFill>
                  <a:schemeClr val="bg1"/>
                </a:solidFill>
              </a:rPr>
              <a:t>raumatic asphyxia showing gross congestion of the face &amp; red blood tinged froth exuding from nostril and mouth</a:t>
            </a:r>
            <a:endParaRPr lang="en-US" dirty="0">
              <a:solidFill>
                <a:schemeClr val="bg1"/>
              </a:solidFill>
            </a:endParaRPr>
          </a:p>
        </p:txBody>
      </p:sp>
      <p:pic>
        <p:nvPicPr>
          <p:cNvPr id="9218" name="Picture 2" descr="C:\Documents and Settings\Chandresh\Desktop\New Folder\DSC00631.JPG"/>
          <p:cNvPicPr>
            <a:picLocks noGrp="1" noChangeAspect="1" noChangeArrowheads="1"/>
          </p:cNvPicPr>
          <p:nvPr>
            <p:ph idx="1"/>
          </p:nvPr>
        </p:nvPicPr>
        <p:blipFill>
          <a:blip r:embed="rId2" cstate="print"/>
          <a:srcRect/>
          <a:stretch>
            <a:fillRect/>
          </a:stretch>
        </p:blipFill>
        <p:spPr bwMode="auto">
          <a:xfrm>
            <a:off x="1295400" y="2057400"/>
            <a:ext cx="6705600" cy="44958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Cough reflex impaired due to drugs.</a:t>
            </a:r>
          </a:p>
          <a:p>
            <a:pPr algn="just"/>
            <a:r>
              <a:rPr lang="en-US" dirty="0" smtClean="0"/>
              <a:t>Body when subjected to Jack Knife Position.</a:t>
            </a:r>
          </a:p>
          <a:p>
            <a:pPr algn="just"/>
            <a:r>
              <a:rPr lang="en-US" dirty="0" smtClean="0"/>
              <a:t>Forcible flexion of neck on chest.</a:t>
            </a:r>
            <a:endParaRPr lang="en-US" dirty="0"/>
          </a:p>
        </p:txBody>
      </p:sp>
      <p:sp>
        <p:nvSpPr>
          <p:cNvPr id="3" name="Title 2"/>
          <p:cNvSpPr>
            <a:spLocks noGrp="1"/>
          </p:cNvSpPr>
          <p:nvPr>
            <p:ph type="title"/>
          </p:nvPr>
        </p:nvSpPr>
        <p:spPr/>
        <p:txBody>
          <a:bodyPr/>
          <a:lstStyle/>
          <a:p>
            <a:pPr algn="ctr"/>
            <a:r>
              <a:rPr lang="en-US" dirty="0" smtClean="0">
                <a:solidFill>
                  <a:schemeClr val="bg1"/>
                </a:solidFill>
              </a:rPr>
              <a:t>Positional Asphyxia</a:t>
            </a:r>
            <a:endParaRPr lang="en-US" dirty="0">
              <a:solidFill>
                <a:schemeClr val="bg1"/>
              </a:solidFill>
            </a:endParaRPr>
          </a:p>
        </p:txBody>
      </p:sp>
      <p:pic>
        <p:nvPicPr>
          <p:cNvPr id="4" name="Picture 3" descr="DSC00626.JPG"/>
          <p:cNvPicPr>
            <a:picLocks noChangeAspect="1"/>
          </p:cNvPicPr>
          <p:nvPr/>
        </p:nvPicPr>
        <p:blipFill>
          <a:blip r:embed="rId2" cstate="print"/>
          <a:stretch>
            <a:fillRect/>
          </a:stretch>
        </p:blipFill>
        <p:spPr>
          <a:xfrm>
            <a:off x="2045613" y="2895600"/>
            <a:ext cx="4507587" cy="3962400"/>
          </a:xfrm>
          <a:prstGeom prst="rect">
            <a:avLst/>
          </a:prstGeom>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lnSpcReduction="10000"/>
          </a:bodyPr>
          <a:lstStyle/>
          <a:p>
            <a:r>
              <a:rPr lang="en-US" b="1" i="1" dirty="0" smtClean="0">
                <a:solidFill>
                  <a:schemeClr val="bg1"/>
                </a:solidFill>
              </a:rPr>
              <a:t>Definition :</a:t>
            </a:r>
          </a:p>
          <a:p>
            <a:pPr algn="just">
              <a:buNone/>
            </a:pPr>
            <a:r>
              <a:rPr lang="en-US" dirty="0" smtClean="0"/>
              <a:t>			Form of asphyxia caused by lack of oxygen in atmosphere  or by mechanical obstruction to air passage by mechanical means other than constriction of neck and drowning.</a:t>
            </a:r>
          </a:p>
          <a:p>
            <a:pPr algn="just"/>
            <a:r>
              <a:rPr lang="en-US" dirty="0" smtClean="0"/>
              <a:t> </a:t>
            </a:r>
            <a:r>
              <a:rPr lang="en-US" b="1" i="1" dirty="0" smtClean="0">
                <a:solidFill>
                  <a:schemeClr val="bg1"/>
                </a:solidFill>
              </a:rPr>
              <a:t>Classification :</a:t>
            </a:r>
            <a:r>
              <a:rPr lang="en-US" dirty="0" smtClean="0"/>
              <a:t> </a:t>
            </a:r>
          </a:p>
          <a:p>
            <a:pPr algn="just">
              <a:buFont typeface="Wingdings" pitchFamily="2" charset="2"/>
              <a:buChar char="v"/>
            </a:pPr>
            <a:r>
              <a:rPr lang="en-US" dirty="0" smtClean="0"/>
              <a:t>Entrapment</a:t>
            </a:r>
          </a:p>
          <a:p>
            <a:pPr algn="just">
              <a:buFont typeface="Wingdings" pitchFamily="2" charset="2"/>
              <a:buChar char="v"/>
            </a:pPr>
            <a:r>
              <a:rPr lang="en-US" dirty="0" smtClean="0"/>
              <a:t>Environmental Suffocation</a:t>
            </a:r>
          </a:p>
          <a:p>
            <a:pPr algn="just">
              <a:buFont typeface="Wingdings" pitchFamily="2" charset="2"/>
              <a:buChar char="v"/>
            </a:pPr>
            <a:r>
              <a:rPr lang="en-US" dirty="0" smtClean="0"/>
              <a:t>Smothering, overlaying, traumatic asphyxia- External</a:t>
            </a:r>
          </a:p>
          <a:p>
            <a:pPr algn="just">
              <a:buFont typeface="Wingdings" pitchFamily="2" charset="2"/>
              <a:buChar char="v"/>
            </a:pPr>
            <a:r>
              <a:rPr lang="en-US" dirty="0" smtClean="0"/>
              <a:t>Chocking, Gagging – Internal means</a:t>
            </a:r>
          </a:p>
          <a:p>
            <a:pPr algn="just">
              <a:buFont typeface="Wingdings" pitchFamily="2" charset="2"/>
              <a:buChar char="v"/>
            </a:pPr>
            <a:r>
              <a:rPr lang="en-US" dirty="0" smtClean="0"/>
              <a:t>Burking </a:t>
            </a:r>
          </a:p>
          <a:p>
            <a:pPr algn="just">
              <a:buFont typeface="Wingdings" pitchFamily="2" charset="2"/>
              <a:buChar char="v"/>
            </a:pPr>
            <a:r>
              <a:rPr lang="en-US" dirty="0" smtClean="0"/>
              <a:t>Suffocating  Gases</a:t>
            </a:r>
            <a:endParaRPr lang="en-US" dirty="0"/>
          </a:p>
        </p:txBody>
      </p:sp>
      <p:sp>
        <p:nvSpPr>
          <p:cNvPr id="3" name="Title 2"/>
          <p:cNvSpPr>
            <a:spLocks noGrp="1"/>
          </p:cNvSpPr>
          <p:nvPr>
            <p:ph type="title"/>
          </p:nvPr>
        </p:nvSpPr>
        <p:spPr/>
        <p:txBody>
          <a:bodyPr/>
          <a:lstStyle/>
          <a:p>
            <a:pPr algn="ctr"/>
            <a:r>
              <a:rPr lang="en-US" b="1" dirty="0" smtClean="0">
                <a:solidFill>
                  <a:schemeClr val="bg1"/>
                </a:solidFill>
              </a:rPr>
              <a:t>Suffocation </a:t>
            </a:r>
            <a:endParaRPr lang="en-US" b="1"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Form of asphyxia result from forcing cloth into the mouth or closure of mouth and nose by cloth or  similar material.</a:t>
            </a:r>
          </a:p>
          <a:p>
            <a:pPr algn="just"/>
            <a:r>
              <a:rPr lang="en-US" dirty="0" smtClean="0"/>
              <a:t>Always Homicidal.</a:t>
            </a:r>
          </a:p>
          <a:p>
            <a:pPr algn="just"/>
            <a:r>
              <a:rPr lang="en-US" dirty="0" smtClean="0"/>
              <a:t>Hand and feet are tied to prevent movement of person and also to prevent removing gag from mouth.</a:t>
            </a:r>
          </a:p>
          <a:p>
            <a:pPr algn="just"/>
            <a:r>
              <a:rPr lang="en-US" dirty="0" smtClean="0"/>
              <a:t>Death is sudden due to </a:t>
            </a:r>
            <a:r>
              <a:rPr lang="en-US" dirty="0" smtClean="0">
                <a:solidFill>
                  <a:srgbClr val="FFC000"/>
                </a:solidFill>
              </a:rPr>
              <a:t>reflex vagal inhibition</a:t>
            </a:r>
            <a:r>
              <a:rPr lang="en-US" dirty="0" smtClean="0"/>
              <a:t>.</a:t>
            </a:r>
            <a:endParaRPr lang="en-US" dirty="0"/>
          </a:p>
        </p:txBody>
      </p:sp>
      <p:sp>
        <p:nvSpPr>
          <p:cNvPr id="3" name="Title 2"/>
          <p:cNvSpPr>
            <a:spLocks noGrp="1"/>
          </p:cNvSpPr>
          <p:nvPr>
            <p:ph type="title"/>
          </p:nvPr>
        </p:nvSpPr>
        <p:spPr/>
        <p:txBody>
          <a:bodyPr/>
          <a:lstStyle/>
          <a:p>
            <a:pPr algn="ctr"/>
            <a:r>
              <a:rPr lang="en-US" dirty="0" smtClean="0">
                <a:solidFill>
                  <a:schemeClr val="bg1"/>
                </a:solidFill>
              </a:rPr>
              <a:t>Gagging</a:t>
            </a:r>
            <a:endParaRPr lang="en-US"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lstStyle/>
          <a:p>
            <a:pPr algn="just"/>
            <a:r>
              <a:rPr lang="en-US" dirty="0" smtClean="0"/>
              <a:t>Obstruction occur within air passage. </a:t>
            </a:r>
          </a:p>
          <a:p>
            <a:pPr algn="just"/>
            <a:r>
              <a:rPr lang="en-US" dirty="0" smtClean="0"/>
              <a:t>During meal when </a:t>
            </a:r>
            <a:r>
              <a:rPr lang="en-US" dirty="0" smtClean="0">
                <a:solidFill>
                  <a:srgbClr val="FFC000"/>
                </a:solidFill>
              </a:rPr>
              <a:t>food bolus</a:t>
            </a:r>
            <a:r>
              <a:rPr lang="en-US" dirty="0" smtClean="0"/>
              <a:t> obstruct trachea.</a:t>
            </a:r>
          </a:p>
          <a:p>
            <a:pPr algn="just"/>
            <a:r>
              <a:rPr lang="en-US" dirty="0" smtClean="0"/>
              <a:t>Vomited matter  regurgitate into trachea.</a:t>
            </a:r>
          </a:p>
          <a:p>
            <a:pPr algn="just"/>
            <a:r>
              <a:rPr lang="en-US" dirty="0" smtClean="0">
                <a:solidFill>
                  <a:srgbClr val="FFC000"/>
                </a:solidFill>
              </a:rPr>
              <a:t>Regurgitation of milk</a:t>
            </a:r>
            <a:r>
              <a:rPr lang="en-US" dirty="0" smtClean="0"/>
              <a:t> in infant.</a:t>
            </a:r>
          </a:p>
          <a:p>
            <a:pPr algn="just"/>
            <a:r>
              <a:rPr lang="en-US" dirty="0" smtClean="0"/>
              <a:t>Food bolus, onion, potato, corn, button, rag, fish, leaves etc.</a:t>
            </a:r>
          </a:p>
          <a:p>
            <a:pPr algn="just"/>
            <a:r>
              <a:rPr lang="en-US" dirty="0" smtClean="0"/>
              <a:t>Penicillin reaction, insect bite will lead to allergic reaction which will lead to edema of larynx.</a:t>
            </a:r>
          </a:p>
          <a:p>
            <a:pPr algn="just"/>
            <a:r>
              <a:rPr lang="en-US" dirty="0" smtClean="0">
                <a:solidFill>
                  <a:srgbClr val="FFC000"/>
                </a:solidFill>
              </a:rPr>
              <a:t>Blow to front of neck </a:t>
            </a:r>
            <a:r>
              <a:rPr lang="en-US" dirty="0" smtClean="0"/>
              <a:t>causes mucosal swelling.</a:t>
            </a:r>
          </a:p>
          <a:p>
            <a:pPr algn="just"/>
            <a:r>
              <a:rPr lang="en-US" dirty="0" smtClean="0"/>
              <a:t>Diphtheria, IM, H. Influenza, Tuberculous gland, pharyngeal abscess.</a:t>
            </a:r>
          </a:p>
          <a:p>
            <a:pPr algn="just"/>
            <a:endParaRPr lang="en-US" dirty="0"/>
          </a:p>
        </p:txBody>
      </p:sp>
      <p:sp>
        <p:nvSpPr>
          <p:cNvPr id="3" name="Title 2"/>
          <p:cNvSpPr>
            <a:spLocks noGrp="1"/>
          </p:cNvSpPr>
          <p:nvPr>
            <p:ph type="title"/>
          </p:nvPr>
        </p:nvSpPr>
        <p:spPr/>
        <p:txBody>
          <a:bodyPr/>
          <a:lstStyle/>
          <a:p>
            <a:pPr algn="ctr"/>
            <a:r>
              <a:rPr lang="en-US" dirty="0" smtClean="0">
                <a:solidFill>
                  <a:schemeClr val="bg1"/>
                </a:solidFill>
              </a:rPr>
              <a:t>Chocking </a:t>
            </a:r>
            <a:endParaRPr lang="en-US"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F</a:t>
            </a:r>
            <a:r>
              <a:rPr smtClean="0">
                <a:solidFill>
                  <a:schemeClr val="bg1"/>
                </a:solidFill>
              </a:rPr>
              <a:t>ood Bolus causing Chocking</a:t>
            </a:r>
            <a:endParaRPr lang="en-US" dirty="0">
              <a:solidFill>
                <a:schemeClr val="bg1"/>
              </a:solidFill>
            </a:endParaRPr>
          </a:p>
        </p:txBody>
      </p:sp>
      <p:pic>
        <p:nvPicPr>
          <p:cNvPr id="7170" name="Picture 2" descr="C:\Documents and Settings\Chandresh\Desktop\New Folder\DSC00641.JPG"/>
          <p:cNvPicPr>
            <a:picLocks noGrp="1" noChangeAspect="1" noChangeArrowheads="1"/>
          </p:cNvPicPr>
          <p:nvPr>
            <p:ph sz="half" idx="1"/>
          </p:nvPr>
        </p:nvPicPr>
        <p:blipFill>
          <a:blip r:embed="rId2" cstate="print"/>
          <a:srcRect/>
          <a:stretch>
            <a:fillRect/>
          </a:stretch>
        </p:blipFill>
        <p:spPr bwMode="auto">
          <a:xfrm>
            <a:off x="457200" y="1981200"/>
            <a:ext cx="4059238" cy="3581400"/>
          </a:xfrm>
          <a:prstGeom prst="rect">
            <a:avLst/>
          </a:prstGeom>
          <a:noFill/>
        </p:spPr>
      </p:pic>
      <p:pic>
        <p:nvPicPr>
          <p:cNvPr id="7171" name="Picture 3" descr="C:\Documents and Settings\Chandresh\Desktop\New Folder\DSC00633.JPG"/>
          <p:cNvPicPr>
            <a:picLocks noGrp="1" noChangeAspect="1" noChangeArrowheads="1"/>
          </p:cNvPicPr>
          <p:nvPr>
            <p:ph sz="half" idx="2"/>
          </p:nvPr>
        </p:nvPicPr>
        <p:blipFill>
          <a:blip r:embed="rId3" cstate="print"/>
          <a:srcRect/>
          <a:stretch>
            <a:fillRect/>
          </a:stretch>
        </p:blipFill>
        <p:spPr bwMode="auto">
          <a:xfrm>
            <a:off x="4876800" y="1524000"/>
            <a:ext cx="3810000" cy="4572000"/>
          </a:xfrm>
          <a:prstGeom prst="rect">
            <a:avLst/>
          </a:prstGeom>
          <a:noFill/>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Healthy intoxicated men when begins meal suddenly turns blue, coughs violently, collapses and then dies.</a:t>
            </a:r>
          </a:p>
          <a:p>
            <a:pPr algn="just"/>
            <a:r>
              <a:rPr lang="en-US" dirty="0" smtClean="0"/>
              <a:t>Death appear to be due to Heart Attack but on autopsy large food bolus seen in trachea.</a:t>
            </a:r>
          </a:p>
          <a:p>
            <a:pPr algn="just"/>
            <a:r>
              <a:rPr lang="en-US" dirty="0" smtClean="0"/>
              <a:t>Coughing reflex is absent due to Alcohol anaesthetize the reflex.</a:t>
            </a:r>
            <a:endParaRPr lang="en-US" dirty="0"/>
          </a:p>
        </p:txBody>
      </p:sp>
      <p:sp>
        <p:nvSpPr>
          <p:cNvPr id="3" name="Title 2"/>
          <p:cNvSpPr>
            <a:spLocks noGrp="1"/>
          </p:cNvSpPr>
          <p:nvPr>
            <p:ph type="title"/>
          </p:nvPr>
        </p:nvSpPr>
        <p:spPr/>
        <p:txBody>
          <a:bodyPr/>
          <a:lstStyle/>
          <a:p>
            <a:pPr algn="ctr"/>
            <a:r>
              <a:rPr lang="en-US" dirty="0" smtClean="0">
                <a:solidFill>
                  <a:schemeClr val="bg1"/>
                </a:solidFill>
              </a:rPr>
              <a:t>Cafe</a:t>
            </a:r>
            <a:r>
              <a:rPr smtClean="0">
                <a:solidFill>
                  <a:schemeClr val="bg1"/>
                </a:solidFill>
              </a:rPr>
              <a:t> </a:t>
            </a:r>
            <a:r>
              <a:rPr lang="en-US" dirty="0" smtClean="0">
                <a:solidFill>
                  <a:schemeClr val="bg1"/>
                </a:solidFill>
              </a:rPr>
              <a:t>  Coronary</a:t>
            </a:r>
            <a:endParaRPr lang="en-US"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Individual breathed in atmosphere where there is inadequacy of oxygen.</a:t>
            </a:r>
          </a:p>
          <a:p>
            <a:pPr algn="just"/>
            <a:r>
              <a:rPr lang="en-US" dirty="0" smtClean="0"/>
              <a:t>For example</a:t>
            </a:r>
          </a:p>
          <a:p>
            <a:pPr algn="just">
              <a:buFont typeface="Wingdings" pitchFamily="2" charset="2"/>
              <a:buChar char="v"/>
            </a:pPr>
            <a:r>
              <a:rPr lang="en-US" dirty="0" smtClean="0">
                <a:solidFill>
                  <a:srgbClr val="FFC000"/>
                </a:solidFill>
              </a:rPr>
              <a:t>Mountaining or  high attitude</a:t>
            </a:r>
            <a:r>
              <a:rPr lang="en-US" dirty="0" smtClean="0"/>
              <a:t>.</a:t>
            </a:r>
          </a:p>
          <a:p>
            <a:pPr algn="just">
              <a:buFont typeface="Wingdings" pitchFamily="2" charset="2"/>
              <a:buChar char="v"/>
            </a:pPr>
            <a:r>
              <a:rPr lang="en-US" dirty="0" smtClean="0">
                <a:solidFill>
                  <a:srgbClr val="FFC000"/>
                </a:solidFill>
              </a:rPr>
              <a:t>Decompression</a:t>
            </a:r>
            <a:r>
              <a:rPr lang="en-US" dirty="0" smtClean="0"/>
              <a:t> </a:t>
            </a:r>
          </a:p>
          <a:p>
            <a:pPr algn="just">
              <a:buFont typeface="Wingdings" pitchFamily="2" charset="2"/>
              <a:buChar char="v"/>
            </a:pPr>
            <a:r>
              <a:rPr lang="en-US" dirty="0" smtClean="0"/>
              <a:t>Certain profession in which individual work in </a:t>
            </a:r>
            <a:r>
              <a:rPr lang="en-US" dirty="0" smtClean="0">
                <a:solidFill>
                  <a:srgbClr val="FFC000"/>
                </a:solidFill>
              </a:rPr>
              <a:t>underground chamber</a:t>
            </a:r>
            <a:r>
              <a:rPr lang="en-US" dirty="0" smtClean="0"/>
              <a:t>, petrol or diesel tank, unused deep wells, underground sewage draining system.</a:t>
            </a:r>
          </a:p>
          <a:p>
            <a:pPr algn="just">
              <a:buFont typeface="Wingdings" pitchFamily="2" charset="2"/>
              <a:buChar char="v"/>
            </a:pPr>
            <a:r>
              <a:rPr lang="en-US" dirty="0" smtClean="0">
                <a:solidFill>
                  <a:srgbClr val="FFC000"/>
                </a:solidFill>
              </a:rPr>
              <a:t>Vitiated Atmosphere</a:t>
            </a:r>
            <a:r>
              <a:rPr lang="en-US" dirty="0" smtClean="0"/>
              <a:t>: Exposure to CO, CO2, methane, sulphurated hydrogen, SO2 etc.</a:t>
            </a:r>
            <a:endParaRPr lang="en-US" dirty="0"/>
          </a:p>
        </p:txBody>
      </p:sp>
      <p:sp>
        <p:nvSpPr>
          <p:cNvPr id="3" name="Title 2"/>
          <p:cNvSpPr>
            <a:spLocks noGrp="1"/>
          </p:cNvSpPr>
          <p:nvPr>
            <p:ph type="title"/>
          </p:nvPr>
        </p:nvSpPr>
        <p:spPr/>
        <p:txBody>
          <a:bodyPr/>
          <a:lstStyle/>
          <a:p>
            <a:pPr algn="ctr"/>
            <a:r>
              <a:rPr lang="en-US" b="1" dirty="0" smtClean="0">
                <a:solidFill>
                  <a:schemeClr val="bg1"/>
                </a:solidFill>
              </a:rPr>
              <a:t>Environmental Suffocation</a:t>
            </a:r>
            <a:endParaRPr lang="en-US" b="1"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286000" y="533400"/>
            <a:ext cx="3124200" cy="1938992"/>
          </a:xfrm>
          <a:prstGeom prst="rect">
            <a:avLst/>
          </a:prstGeom>
          <a:noFill/>
        </p:spPr>
        <p:txBody>
          <a:bodyPr wrap="square" rtlCol="0">
            <a:spAutoFit/>
          </a:bodyPr>
          <a:lstStyle/>
          <a:p>
            <a:pPr algn="ctr"/>
            <a:r>
              <a:rPr lang="en-IN" sz="6000" b="1" dirty="0" smtClean="0">
                <a:solidFill>
                  <a:schemeClr val="accent5">
                    <a:lumMod val="60000"/>
                    <a:lumOff val="40000"/>
                  </a:schemeClr>
                </a:solidFill>
              </a:rPr>
              <a:t>Thank You</a:t>
            </a:r>
            <a:endParaRPr lang="en-IN" sz="6000" b="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Individual trapped in </a:t>
            </a:r>
            <a:r>
              <a:rPr lang="en-US" b="1" dirty="0" smtClean="0">
                <a:solidFill>
                  <a:srgbClr val="FFC000"/>
                </a:solidFill>
              </a:rPr>
              <a:t>air tight atmosphere</a:t>
            </a:r>
            <a:r>
              <a:rPr lang="en-US" dirty="0" smtClean="0"/>
              <a:t>.</a:t>
            </a:r>
          </a:p>
          <a:p>
            <a:pPr algn="just"/>
            <a:r>
              <a:rPr lang="en-US" dirty="0" smtClean="0"/>
              <a:t>Initially there is sufficient  oxygen; after that sometime of breathing they exhaust and asphyxiate.</a:t>
            </a:r>
          </a:p>
          <a:p>
            <a:pPr algn="just"/>
            <a:r>
              <a:rPr lang="en-US" dirty="0" smtClean="0"/>
              <a:t>Child </a:t>
            </a:r>
            <a:r>
              <a:rPr lang="en-US" b="1" dirty="0" smtClean="0">
                <a:solidFill>
                  <a:srgbClr val="FFC000"/>
                </a:solidFill>
              </a:rPr>
              <a:t>get trapped in refrigerator</a:t>
            </a:r>
            <a:r>
              <a:rPr lang="en-US" dirty="0" smtClean="0"/>
              <a:t> which is locked inside.</a:t>
            </a:r>
            <a:endParaRPr lang="en-US" dirty="0"/>
          </a:p>
        </p:txBody>
      </p:sp>
      <p:sp>
        <p:nvSpPr>
          <p:cNvPr id="3" name="Title 2"/>
          <p:cNvSpPr>
            <a:spLocks noGrp="1"/>
          </p:cNvSpPr>
          <p:nvPr>
            <p:ph type="title"/>
          </p:nvPr>
        </p:nvSpPr>
        <p:spPr/>
        <p:txBody>
          <a:bodyPr/>
          <a:lstStyle/>
          <a:p>
            <a:pPr algn="ctr"/>
            <a:r>
              <a:rPr lang="en-US" b="1" dirty="0" smtClean="0">
                <a:solidFill>
                  <a:schemeClr val="bg1"/>
                </a:solidFill>
              </a:rPr>
              <a:t>Entrapment </a:t>
            </a:r>
            <a:endParaRPr lang="en-US" b="1"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lstStyle/>
          <a:p>
            <a:pPr algn="just"/>
            <a:r>
              <a:rPr lang="en-US" b="1" i="1" dirty="0" smtClean="0">
                <a:solidFill>
                  <a:schemeClr val="bg1"/>
                </a:solidFill>
              </a:rPr>
              <a:t>Definition :</a:t>
            </a:r>
          </a:p>
          <a:p>
            <a:pPr algn="just">
              <a:buNone/>
            </a:pPr>
            <a:r>
              <a:rPr lang="en-US" dirty="0" smtClean="0"/>
              <a:t>			 Form of asphyxia caused by </a:t>
            </a:r>
            <a:r>
              <a:rPr lang="en-US" dirty="0" smtClean="0">
                <a:solidFill>
                  <a:srgbClr val="FFC000"/>
                </a:solidFill>
              </a:rPr>
              <a:t>closing the external respiratory orifices</a:t>
            </a:r>
            <a:r>
              <a:rPr lang="en-US" dirty="0" smtClean="0"/>
              <a:t> i.e. nose &amp; mouth either by the hand or by other means i.e.  mud, paper, cloth plastic bag, duct tape, etc. </a:t>
            </a:r>
          </a:p>
          <a:p>
            <a:pPr algn="just"/>
            <a:r>
              <a:rPr lang="en-US" b="1" i="1" dirty="0" smtClean="0">
                <a:solidFill>
                  <a:schemeClr val="bg1"/>
                </a:solidFill>
              </a:rPr>
              <a:t>Autopsy Finding:</a:t>
            </a:r>
          </a:p>
          <a:p>
            <a:pPr algn="just">
              <a:buFont typeface="Wingdings" pitchFamily="2" charset="2"/>
              <a:buChar char="v"/>
            </a:pPr>
            <a:r>
              <a:rPr lang="en-US" dirty="0" smtClean="0"/>
              <a:t>Abrasion or contusion at inner sides of both lips.</a:t>
            </a:r>
          </a:p>
          <a:p>
            <a:pPr algn="just">
              <a:buFont typeface="Wingdings" pitchFamily="2" charset="2"/>
              <a:buChar char="v"/>
            </a:pPr>
            <a:r>
              <a:rPr lang="en-US" dirty="0" smtClean="0"/>
              <a:t>Contusion of tongue or teeth mark present.</a:t>
            </a:r>
          </a:p>
          <a:p>
            <a:pPr algn="just">
              <a:buFont typeface="Wingdings" pitchFamily="2" charset="2"/>
              <a:buChar char="v"/>
            </a:pPr>
            <a:r>
              <a:rPr lang="en-US" dirty="0" smtClean="0"/>
              <a:t>Fracture of nasal cartilage.</a:t>
            </a:r>
          </a:p>
          <a:p>
            <a:pPr algn="just">
              <a:buFont typeface="Wingdings" pitchFamily="2" charset="2"/>
              <a:buChar char="v"/>
            </a:pPr>
            <a:r>
              <a:rPr lang="en-US" dirty="0" smtClean="0"/>
              <a:t>Depression or bleeding from nose.</a:t>
            </a:r>
            <a:endParaRPr lang="en-US" dirty="0"/>
          </a:p>
        </p:txBody>
      </p:sp>
      <p:sp>
        <p:nvSpPr>
          <p:cNvPr id="3" name="Title 2"/>
          <p:cNvSpPr>
            <a:spLocks noGrp="1"/>
          </p:cNvSpPr>
          <p:nvPr>
            <p:ph type="title"/>
          </p:nvPr>
        </p:nvSpPr>
        <p:spPr/>
        <p:txBody>
          <a:bodyPr/>
          <a:lstStyle/>
          <a:p>
            <a:pPr algn="ctr"/>
            <a:r>
              <a:rPr lang="en-US" b="1" dirty="0" smtClean="0">
                <a:solidFill>
                  <a:schemeClr val="bg1"/>
                </a:solidFill>
              </a:rPr>
              <a:t>Smothering </a:t>
            </a:r>
            <a:endParaRPr lang="en-US" b="1" dirty="0">
              <a:solidFill>
                <a:schemeClr val="bg1"/>
              </a:solidFill>
            </a:endParaRPr>
          </a:p>
        </p:txBody>
      </p:sp>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96000"/>
          </a:xfrm>
        </p:spPr>
        <p:txBody>
          <a:bodyPr/>
          <a:lstStyle/>
          <a:p>
            <a:pPr algn="just">
              <a:buFont typeface="Wingdings" pitchFamily="2" charset="2"/>
              <a:buChar char="v"/>
            </a:pPr>
            <a:r>
              <a:rPr lang="en-US" dirty="0" smtClean="0"/>
              <a:t>Body show struggle marks.</a:t>
            </a:r>
          </a:p>
          <a:p>
            <a:pPr algn="just">
              <a:buFont typeface="Wingdings" pitchFamily="2" charset="2"/>
              <a:buChar char="v"/>
            </a:pPr>
            <a:r>
              <a:rPr lang="en-US" dirty="0" smtClean="0"/>
              <a:t>Saliva, blood, tissue cells found on pillow.</a:t>
            </a:r>
          </a:p>
          <a:p>
            <a:pPr algn="just">
              <a:buFont typeface="Wingdings" pitchFamily="2" charset="2"/>
              <a:buChar char="v"/>
            </a:pPr>
            <a:r>
              <a:rPr lang="en-US" dirty="0" smtClean="0"/>
              <a:t>Tongue protruded and bittened.</a:t>
            </a:r>
          </a:p>
          <a:p>
            <a:pPr algn="just">
              <a:buFont typeface="Wingdings" pitchFamily="2" charset="2"/>
              <a:buChar char="v"/>
            </a:pPr>
            <a:r>
              <a:rPr lang="en-US" dirty="0" smtClean="0">
                <a:solidFill>
                  <a:srgbClr val="FFC000"/>
                </a:solidFill>
              </a:rPr>
              <a:t>Internally if person buried alive in earth, sand particle may found in respiratory tract.</a:t>
            </a:r>
          </a:p>
          <a:p>
            <a:pPr>
              <a:buFont typeface="Wingdings" pitchFamily="2" charset="2"/>
              <a:buChar char="v"/>
            </a:pPr>
            <a:r>
              <a:rPr lang="en-IN" dirty="0" smtClean="0"/>
              <a:t>Broken tooth may be seen.</a:t>
            </a:r>
          </a:p>
          <a:p>
            <a:pPr>
              <a:buFont typeface="Wingdings" pitchFamily="2" charset="2"/>
              <a:buChar char="v"/>
            </a:pPr>
            <a:r>
              <a:rPr lang="en-IN" dirty="0" smtClean="0"/>
              <a:t>The fracture of nose septum may be seen, along with flattening. </a:t>
            </a:r>
          </a:p>
          <a:p>
            <a:pPr>
              <a:buFont typeface="Wingdings" pitchFamily="2" charset="2"/>
              <a:buChar char="v"/>
            </a:pPr>
            <a:r>
              <a:rPr lang="en-IN" dirty="0" smtClean="0"/>
              <a:t>Due to struggle, abrasions or contusions may be seen on cheeks, lower jaw, chest, etc.</a:t>
            </a:r>
            <a:endParaRPr lang="en-US" dirty="0"/>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Abrasion &amp; Contusion over mouth and nostrils</a:t>
            </a:r>
            <a:endParaRPr lang="en-US" dirty="0"/>
          </a:p>
        </p:txBody>
      </p:sp>
      <p:sp>
        <p:nvSpPr>
          <p:cNvPr id="5" name="Title 4"/>
          <p:cNvSpPr>
            <a:spLocks noGrp="1"/>
          </p:cNvSpPr>
          <p:nvPr>
            <p:ph type="title"/>
          </p:nvPr>
        </p:nvSpPr>
        <p:spPr/>
        <p:txBody>
          <a:bodyPr/>
          <a:lstStyle/>
          <a:p>
            <a:pPr algn="ctr"/>
            <a:r>
              <a:rPr lang="en-US" dirty="0" smtClean="0">
                <a:solidFill>
                  <a:schemeClr val="bg1"/>
                </a:solidFill>
              </a:rPr>
              <a:t>S</a:t>
            </a:r>
            <a:r>
              <a:rPr smtClean="0">
                <a:solidFill>
                  <a:schemeClr val="bg1"/>
                </a:solidFill>
              </a:rPr>
              <a:t>mothering </a:t>
            </a:r>
            <a:endParaRPr lang="en-US" dirty="0">
              <a:solidFill>
                <a:schemeClr val="bg1"/>
              </a:solidFill>
            </a:endParaRPr>
          </a:p>
        </p:txBody>
      </p:sp>
      <p:sp>
        <p:nvSpPr>
          <p:cNvPr id="6" name="Text Placeholder 5"/>
          <p:cNvSpPr>
            <a:spLocks noGrp="1"/>
          </p:cNvSpPr>
          <p:nvPr>
            <p:ph type="body" idx="3"/>
          </p:nvPr>
        </p:nvSpPr>
        <p:spPr/>
        <p:txBody>
          <a:bodyPr/>
          <a:lstStyle/>
          <a:p>
            <a:pPr algn="ctr"/>
            <a:r>
              <a:rPr lang="en-US" dirty="0" smtClean="0"/>
              <a:t>Contused Laceration over inner lips </a:t>
            </a:r>
            <a:endParaRPr lang="en-US" dirty="0"/>
          </a:p>
        </p:txBody>
      </p:sp>
      <p:pic>
        <p:nvPicPr>
          <p:cNvPr id="1026" name="Picture 2" descr="C:\Documents and Settings\Chandresh\Desktop\New Folder\DSC00647.JPG"/>
          <p:cNvPicPr>
            <a:picLocks noGrp="1" noChangeAspect="1" noChangeArrowheads="1"/>
          </p:cNvPicPr>
          <p:nvPr>
            <p:ph sz="half" idx="2"/>
          </p:nvPr>
        </p:nvPicPr>
        <p:blipFill>
          <a:blip r:embed="rId2" cstate="print"/>
          <a:srcRect/>
          <a:stretch>
            <a:fillRect/>
          </a:stretch>
        </p:blipFill>
        <p:spPr bwMode="auto">
          <a:xfrm>
            <a:off x="457200" y="2362200"/>
            <a:ext cx="4038600" cy="3809999"/>
          </a:xfrm>
          <a:prstGeom prst="rect">
            <a:avLst/>
          </a:prstGeom>
          <a:noFill/>
        </p:spPr>
      </p:pic>
      <p:pic>
        <p:nvPicPr>
          <p:cNvPr id="1027" name="Picture 3" descr="C:\Documents and Settings\Chandresh\Desktop\New Folder\DSC00648.JPG"/>
          <p:cNvPicPr>
            <a:picLocks noGrp="1" noChangeAspect="1" noChangeArrowheads="1"/>
          </p:cNvPicPr>
          <p:nvPr>
            <p:ph sz="quarter" idx="4"/>
          </p:nvPr>
        </p:nvPicPr>
        <p:blipFill>
          <a:blip r:embed="rId3" cstate="print"/>
          <a:srcRect/>
          <a:stretch>
            <a:fillRect/>
          </a:stretch>
        </p:blipFill>
        <p:spPr bwMode="auto">
          <a:xfrm>
            <a:off x="4649788" y="2362200"/>
            <a:ext cx="4038600" cy="3810000"/>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chemeClr val="bg1"/>
                </a:solidFill>
              </a:rPr>
              <a:t>C</a:t>
            </a:r>
            <a:r>
              <a:rPr dirty="0" smtClean="0">
                <a:solidFill>
                  <a:schemeClr val="bg1"/>
                </a:solidFill>
              </a:rPr>
              <a:t>ontusion &amp; Abrasion in &amp; around lips in new born in case of Smothering</a:t>
            </a:r>
            <a:endParaRPr lang="en-US" dirty="0">
              <a:solidFill>
                <a:schemeClr val="bg1"/>
              </a:solidFill>
            </a:endParaRPr>
          </a:p>
        </p:txBody>
      </p:sp>
      <p:pic>
        <p:nvPicPr>
          <p:cNvPr id="2050" name="Picture 2" descr="C:\Documents and Settings\Chandresh\Desktop\New Folder\DSC00645.JPG"/>
          <p:cNvPicPr>
            <a:picLocks noGrp="1" noChangeAspect="1" noChangeArrowheads="1"/>
          </p:cNvPicPr>
          <p:nvPr>
            <p:ph idx="1"/>
          </p:nvPr>
        </p:nvPicPr>
        <p:blipFill>
          <a:blip r:embed="rId2" cstate="print"/>
          <a:srcRect/>
          <a:stretch>
            <a:fillRect/>
          </a:stretch>
        </p:blipFill>
        <p:spPr bwMode="auto">
          <a:xfrm>
            <a:off x="2036131" y="1600200"/>
            <a:ext cx="5071737" cy="4572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lstStyle/>
          <a:p>
            <a:pPr algn="just"/>
            <a:r>
              <a:rPr lang="en-US" b="1" i="1" dirty="0" smtClean="0">
                <a:solidFill>
                  <a:schemeClr val="bg1"/>
                </a:solidFill>
              </a:rPr>
              <a:t>Suicidal </a:t>
            </a:r>
          </a:p>
          <a:p>
            <a:pPr algn="just">
              <a:buFont typeface="Wingdings" pitchFamily="2" charset="2"/>
              <a:buChar char="v"/>
            </a:pPr>
            <a:r>
              <a:rPr lang="en-US" dirty="0" smtClean="0"/>
              <a:t>Rare .</a:t>
            </a:r>
          </a:p>
          <a:p>
            <a:pPr algn="just">
              <a:buFont typeface="Wingdings" pitchFamily="2" charset="2"/>
              <a:buChar char="v"/>
            </a:pPr>
            <a:r>
              <a:rPr lang="en-US" dirty="0" smtClean="0">
                <a:solidFill>
                  <a:srgbClr val="FFC000"/>
                </a:solidFill>
              </a:rPr>
              <a:t>Burring the face in mattress</a:t>
            </a:r>
            <a:r>
              <a:rPr lang="en-US" dirty="0" smtClean="0"/>
              <a:t> or lying against bed clothing.</a:t>
            </a:r>
          </a:p>
          <a:p>
            <a:pPr algn="just">
              <a:buFont typeface="Wingdings" pitchFamily="2" charset="2"/>
              <a:buChar char="v"/>
            </a:pPr>
            <a:r>
              <a:rPr lang="en-US" dirty="0" smtClean="0"/>
              <a:t>Individual</a:t>
            </a:r>
            <a:r>
              <a:rPr lang="en-US" dirty="0" smtClean="0">
                <a:solidFill>
                  <a:srgbClr val="FFC000"/>
                </a:solidFill>
              </a:rPr>
              <a:t> cut throat wound</a:t>
            </a:r>
            <a:r>
              <a:rPr lang="en-US" dirty="0" smtClean="0"/>
              <a:t>       trachea  completely cut          soft part obstruct the trachea          smothered</a:t>
            </a:r>
          </a:p>
          <a:p>
            <a:pPr algn="just">
              <a:buFont typeface="Wingdings" pitchFamily="2" charset="2"/>
              <a:buChar char="v"/>
            </a:pPr>
            <a:r>
              <a:rPr lang="en-US" dirty="0" smtClean="0"/>
              <a:t>Tying the </a:t>
            </a:r>
            <a:r>
              <a:rPr lang="en-US" dirty="0" smtClean="0">
                <a:solidFill>
                  <a:srgbClr val="FFC000"/>
                </a:solidFill>
              </a:rPr>
              <a:t>polythene bag over </a:t>
            </a:r>
            <a:r>
              <a:rPr lang="en-US" dirty="0" smtClean="0"/>
              <a:t>head.</a:t>
            </a:r>
          </a:p>
          <a:p>
            <a:pPr algn="just"/>
            <a:r>
              <a:rPr lang="en-US" b="1" i="1" dirty="0" smtClean="0">
                <a:solidFill>
                  <a:schemeClr val="bg1"/>
                </a:solidFill>
              </a:rPr>
              <a:t>Homicidal</a:t>
            </a:r>
            <a:r>
              <a:rPr lang="en-US" dirty="0" smtClean="0"/>
              <a:t> </a:t>
            </a:r>
          </a:p>
          <a:p>
            <a:pPr algn="just">
              <a:buFont typeface="Wingdings" pitchFamily="2" charset="2"/>
              <a:buChar char="v"/>
            </a:pPr>
            <a:r>
              <a:rPr lang="en-US" dirty="0" smtClean="0"/>
              <a:t>Tying bag around head.</a:t>
            </a:r>
          </a:p>
          <a:p>
            <a:pPr algn="just">
              <a:buFont typeface="Wingdings" pitchFamily="2" charset="2"/>
              <a:buChar char="v"/>
            </a:pPr>
            <a:r>
              <a:rPr lang="en-US" dirty="0" smtClean="0"/>
              <a:t>Tying pillow in front of face.</a:t>
            </a:r>
          </a:p>
          <a:p>
            <a:pPr algn="just"/>
            <a:endParaRPr lang="en-US" dirty="0"/>
          </a:p>
        </p:txBody>
      </p:sp>
      <p:sp>
        <p:nvSpPr>
          <p:cNvPr id="3" name="Title 2"/>
          <p:cNvSpPr>
            <a:spLocks noGrp="1"/>
          </p:cNvSpPr>
          <p:nvPr>
            <p:ph type="title"/>
          </p:nvPr>
        </p:nvSpPr>
        <p:spPr/>
        <p:txBody>
          <a:bodyPr/>
          <a:lstStyle/>
          <a:p>
            <a:pPr algn="ctr"/>
            <a:r>
              <a:rPr lang="en-US" b="1" dirty="0" smtClean="0">
                <a:solidFill>
                  <a:schemeClr val="bg1"/>
                </a:solidFill>
              </a:rPr>
              <a:t>MLI of Smothering</a:t>
            </a:r>
            <a:endParaRPr lang="en-US" b="1" dirty="0">
              <a:solidFill>
                <a:schemeClr val="bg1"/>
              </a:solidFill>
            </a:endParaRPr>
          </a:p>
        </p:txBody>
      </p:sp>
      <p:sp>
        <p:nvSpPr>
          <p:cNvPr id="4" name="Right Arrow 3"/>
          <p:cNvSpPr/>
          <p:nvPr/>
        </p:nvSpPr>
        <p:spPr>
          <a:xfrm>
            <a:off x="5105400" y="3505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47800" y="3810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V="1">
            <a:off x="6324600" y="3886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6400800"/>
          </a:xfrm>
        </p:spPr>
        <p:txBody>
          <a:bodyPr/>
          <a:lstStyle/>
          <a:p>
            <a:pPr algn="just"/>
            <a:r>
              <a:rPr lang="en-US" b="1" i="1" dirty="0" smtClean="0">
                <a:solidFill>
                  <a:schemeClr val="bg1"/>
                </a:solidFill>
              </a:rPr>
              <a:t>Accidental </a:t>
            </a:r>
          </a:p>
          <a:p>
            <a:pPr algn="just">
              <a:buFont typeface="Wingdings" pitchFamily="2" charset="2"/>
              <a:buChar char="v"/>
            </a:pPr>
            <a:r>
              <a:rPr lang="en-US" dirty="0" smtClean="0"/>
              <a:t>Infant of 3 months turns on its face &amp; buried in pillow</a:t>
            </a:r>
          </a:p>
          <a:p>
            <a:pPr algn="just">
              <a:buFont typeface="Wingdings" pitchFamily="2" charset="2"/>
              <a:buChar char="v"/>
            </a:pPr>
            <a:r>
              <a:rPr lang="en-US" dirty="0" smtClean="0">
                <a:solidFill>
                  <a:srgbClr val="FFC000"/>
                </a:solidFill>
              </a:rPr>
              <a:t>Epileptic or intoxicated or unconscious person </a:t>
            </a:r>
            <a:r>
              <a:rPr lang="en-US" dirty="0" smtClean="0"/>
              <a:t>burying the face in pillow or bed clothes</a:t>
            </a:r>
          </a:p>
          <a:p>
            <a:pPr algn="just">
              <a:buFont typeface="Wingdings" pitchFamily="2" charset="2"/>
              <a:buChar char="v"/>
            </a:pPr>
            <a:r>
              <a:rPr lang="en-US" dirty="0" smtClean="0"/>
              <a:t>Person </a:t>
            </a:r>
            <a:r>
              <a:rPr lang="en-US" dirty="0" smtClean="0">
                <a:solidFill>
                  <a:srgbClr val="FFC000"/>
                </a:solidFill>
              </a:rPr>
              <a:t>fall into large quantity of material like mud</a:t>
            </a:r>
            <a:r>
              <a:rPr lang="en-US" dirty="0" smtClean="0"/>
              <a:t>, ashes, grain, sand, coal dust.</a:t>
            </a:r>
          </a:p>
          <a:p>
            <a:pPr algn="just">
              <a:buFont typeface="Wingdings" pitchFamily="2" charset="2"/>
              <a:buChar char="v"/>
            </a:pPr>
            <a:r>
              <a:rPr lang="en-US" dirty="0" smtClean="0"/>
              <a:t>Children get suffocated while </a:t>
            </a:r>
            <a:r>
              <a:rPr lang="en-US" dirty="0" smtClean="0">
                <a:solidFill>
                  <a:srgbClr val="FFC000"/>
                </a:solidFill>
              </a:rPr>
              <a:t>playing with plastic bags</a:t>
            </a:r>
            <a:r>
              <a:rPr lang="en-US" dirty="0" smtClean="0"/>
              <a:t>.</a:t>
            </a:r>
          </a:p>
          <a:p>
            <a:pPr algn="just">
              <a:buFont typeface="Wingdings" pitchFamily="2" charset="2"/>
              <a:buChar char="v"/>
            </a:pPr>
            <a:r>
              <a:rPr lang="en-US" dirty="0" smtClean="0"/>
              <a:t>New born baby born with membrane around mouth and nostril – </a:t>
            </a:r>
            <a:r>
              <a:rPr lang="en-US" b="1" i="1" u="sng" dirty="0" smtClean="0">
                <a:solidFill>
                  <a:schemeClr val="bg1"/>
                </a:solidFill>
              </a:rPr>
              <a:t>Cul De Sac</a:t>
            </a:r>
          </a:p>
          <a:p>
            <a:pPr algn="just">
              <a:buFont typeface="Wingdings" pitchFamily="2" charset="2"/>
              <a:buChar char="v"/>
            </a:pPr>
            <a:r>
              <a:rPr lang="en-US" dirty="0" smtClean="0"/>
              <a:t>Tying bag around head causes partial anoxia which is a sexual stimulation in auto erotic death.</a:t>
            </a:r>
          </a:p>
          <a:p>
            <a:pPr algn="just">
              <a:buFont typeface="Wingdings" pitchFamily="2" charset="2"/>
              <a:buChar char="v"/>
            </a:pPr>
            <a:r>
              <a:rPr lang="en-US" dirty="0" smtClean="0">
                <a:solidFill>
                  <a:srgbClr val="FFC000"/>
                </a:solidFill>
              </a:rPr>
              <a:t>Glue sniffing</a:t>
            </a:r>
            <a:r>
              <a:rPr lang="en-US" dirty="0" smtClean="0"/>
              <a:t> in drug abuse.</a:t>
            </a:r>
            <a:endParaRPr lang="en-US"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384</TotalTime>
  <Words>921</Words>
  <Application>Microsoft Office PowerPoint</Application>
  <PresentationFormat>On-screen Show (4:3)</PresentationFormat>
  <Paragraphs>124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Mechanical Asphyxia</vt:lpstr>
      <vt:lpstr>Suffocation </vt:lpstr>
      <vt:lpstr>Entrapment </vt:lpstr>
      <vt:lpstr>Smothering </vt:lpstr>
      <vt:lpstr>Slide 5</vt:lpstr>
      <vt:lpstr>Smothering </vt:lpstr>
      <vt:lpstr>Contusion &amp; Abrasion in &amp; around lips in new born in case of Smothering</vt:lpstr>
      <vt:lpstr>MLI of Smothering</vt:lpstr>
      <vt:lpstr>Slide 9</vt:lpstr>
      <vt:lpstr>Homicidal Smothering</vt:lpstr>
      <vt:lpstr>Plastic Bag Suicide</vt:lpstr>
      <vt:lpstr>Overlaying </vt:lpstr>
      <vt:lpstr>Burking </vt:lpstr>
      <vt:lpstr>Slide 14</vt:lpstr>
      <vt:lpstr>Traumatic Asphyxia</vt:lpstr>
      <vt:lpstr>Slide 16</vt:lpstr>
      <vt:lpstr>Traumatic Asphyxia</vt:lpstr>
      <vt:lpstr>Traumatic asphyxia showing gross congestion of the face &amp; red blood tinged froth exuding from nostril and mouth</vt:lpstr>
      <vt:lpstr>Positional Asphyxia</vt:lpstr>
      <vt:lpstr>Gagging</vt:lpstr>
      <vt:lpstr>Chocking </vt:lpstr>
      <vt:lpstr>Food Bolus causing Chocking</vt:lpstr>
      <vt:lpstr>Cafe   Coronary</vt:lpstr>
      <vt:lpstr>Environmental Suffocation</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Asphyxia</dc:title>
  <dc:creator>sai</dc:creator>
  <cp:lastModifiedBy>HP</cp:lastModifiedBy>
  <cp:revision>51</cp:revision>
  <dcterms:created xsi:type="dcterms:W3CDTF">2006-08-16T00:00:00Z</dcterms:created>
  <dcterms:modified xsi:type="dcterms:W3CDTF">2017-02-25T06:32:50Z</dcterms:modified>
</cp:coreProperties>
</file>