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32"/>
  </p:notesMasterIdLst>
  <p:sldIdLst>
    <p:sldId id="256" r:id="rId2"/>
    <p:sldId id="273" r:id="rId3"/>
    <p:sldId id="274" r:id="rId4"/>
    <p:sldId id="257" r:id="rId5"/>
    <p:sldId id="264" r:id="rId6"/>
    <p:sldId id="277" r:id="rId7"/>
    <p:sldId id="258" r:id="rId8"/>
    <p:sldId id="275" r:id="rId9"/>
    <p:sldId id="259" r:id="rId10"/>
    <p:sldId id="260" r:id="rId11"/>
    <p:sldId id="261" r:id="rId12"/>
    <p:sldId id="262" r:id="rId13"/>
    <p:sldId id="263" r:id="rId14"/>
    <p:sldId id="265" r:id="rId15"/>
    <p:sldId id="266" r:id="rId16"/>
    <p:sldId id="267" r:id="rId17"/>
    <p:sldId id="276" r:id="rId18"/>
    <p:sldId id="268" r:id="rId19"/>
    <p:sldId id="283" r:id="rId20"/>
    <p:sldId id="269" r:id="rId21"/>
    <p:sldId id="270" r:id="rId22"/>
    <p:sldId id="278" r:id="rId23"/>
    <p:sldId id="279" r:id="rId24"/>
    <p:sldId id="280" r:id="rId25"/>
    <p:sldId id="281" r:id="rId26"/>
    <p:sldId id="282" r:id="rId27"/>
    <p:sldId id="287" r:id="rId28"/>
    <p:sldId id="288" r:id="rId29"/>
    <p:sldId id="289" r:id="rId30"/>
    <p:sldId id="27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4660"/>
  </p:normalViewPr>
  <p:slideViewPr>
    <p:cSldViewPr>
      <p:cViewPr varScale="1">
        <p:scale>
          <a:sx n="68" d="100"/>
          <a:sy n="68" d="100"/>
        </p:scale>
        <p:origin x="-145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A96DAF-4E23-44EF-814F-6B4B4EFC3D1D}" type="datetimeFigureOut">
              <a:rPr lang="en-IN" smtClean="0"/>
              <a:pPr/>
              <a:t>13-02-2014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544A15-61E3-4180-B55B-907897B99D26}"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7A113E-C5A7-4A26-9612-E64840AFF28C}"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7A113E-C5A7-4A26-9612-E64840AFF28C}"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7A113E-C5A7-4A26-9612-E64840AFF28C}"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A1AA5E0-DC61-445C-8D54-1A6B8BF119D3}" type="datetimeFigureOut">
              <a:rPr lang="en-US" smtClean="0"/>
              <a:pPr/>
              <a:t>2/13/2014</a:t>
            </a:fld>
            <a:endParaRPr lang="en-IN" dirty="0"/>
          </a:p>
        </p:txBody>
      </p:sp>
      <p:sp>
        <p:nvSpPr>
          <p:cNvPr id="19" name="Footer Placeholder 18"/>
          <p:cNvSpPr>
            <a:spLocks noGrp="1"/>
          </p:cNvSpPr>
          <p:nvPr>
            <p:ph type="ftr" sz="quarter" idx="11"/>
          </p:nvPr>
        </p:nvSpPr>
        <p:spPr/>
        <p:txBody>
          <a:bodyPr/>
          <a:lstStyle/>
          <a:p>
            <a:endParaRPr lang="en-IN" dirty="0"/>
          </a:p>
        </p:txBody>
      </p:sp>
      <p:sp>
        <p:nvSpPr>
          <p:cNvPr id="27" name="Slide Number Placeholder 26"/>
          <p:cNvSpPr>
            <a:spLocks noGrp="1"/>
          </p:cNvSpPr>
          <p:nvPr>
            <p:ph type="sldNum" sz="quarter" idx="12"/>
          </p:nvPr>
        </p:nvSpPr>
        <p:spPr/>
        <p:txBody>
          <a:bodyPr/>
          <a:lstStyle/>
          <a:p>
            <a:fld id="{962C2201-C3FE-4EB8-932F-BDC70EECBC21}" type="slidenum">
              <a:rPr lang="en-IN" smtClean="0"/>
              <a:pPr/>
              <a:t>‹#›</a:t>
            </a:fld>
            <a:endParaRPr lang="en-IN" dirty="0"/>
          </a:p>
        </p:txBody>
      </p:sp>
    </p:spTree>
  </p:cSld>
  <p:clrMapOvr>
    <a:overrideClrMapping bg1="dk1" tx1="lt1" bg2="dk2" tx2="lt2" accent1="accent1" accent2="accent2" accent3="accent3" accent4="accent4" accent5="accent5" accent6="accent6" hlink="hlink" folHlink="folHlink"/>
  </p:clrMapOvr>
  <p:transition>
    <p:spli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1AA5E0-DC61-445C-8D54-1A6B8BF119D3}" type="datetimeFigureOut">
              <a:rPr lang="en-US" smtClean="0"/>
              <a:pPr/>
              <a:t>2/13/2014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62C2201-C3FE-4EB8-932F-BDC70EECBC21}" type="slidenum">
              <a:rPr lang="en-IN" smtClean="0"/>
              <a:pPr/>
              <a:t>‹#›</a:t>
            </a:fld>
            <a:endParaRPr lang="en-IN" dirty="0"/>
          </a:p>
        </p:txBody>
      </p:sp>
    </p:spTree>
  </p:cSld>
  <p:clrMapOvr>
    <a:masterClrMapping/>
  </p:clrMapOvr>
  <p:transition>
    <p:spli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1AA5E0-DC61-445C-8D54-1A6B8BF119D3}" type="datetimeFigureOut">
              <a:rPr lang="en-US" smtClean="0"/>
              <a:pPr/>
              <a:t>2/13/2014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62C2201-C3FE-4EB8-932F-BDC70EECBC21}" type="slidenum">
              <a:rPr lang="en-IN" smtClean="0"/>
              <a:pPr/>
              <a:t>‹#›</a:t>
            </a:fld>
            <a:endParaRPr lang="en-IN" dirty="0"/>
          </a:p>
        </p:txBody>
      </p:sp>
    </p:spTree>
  </p:cSld>
  <p:clrMapOvr>
    <a:masterClrMapping/>
  </p:clrMapOvr>
  <p:transition>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1AA5E0-DC61-445C-8D54-1A6B8BF119D3}" type="datetimeFigureOut">
              <a:rPr lang="en-US" smtClean="0"/>
              <a:pPr/>
              <a:t>2/13/2014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62C2201-C3FE-4EB8-932F-BDC70EECBC21}" type="slidenum">
              <a:rPr lang="en-IN" smtClean="0"/>
              <a:pPr/>
              <a:t>‹#›</a:t>
            </a:fld>
            <a:endParaRPr lang="en-IN" dirty="0"/>
          </a:p>
        </p:txBody>
      </p:sp>
    </p:spTree>
  </p:cSld>
  <p:clrMapOvr>
    <a:masterClrMapping/>
  </p:clrMapOvr>
  <p:transition>
    <p:spli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A1AA5E0-DC61-445C-8D54-1A6B8BF119D3}" type="datetimeFigureOut">
              <a:rPr lang="en-US" smtClean="0"/>
              <a:pPr/>
              <a:t>2/13/2014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62C2201-C3FE-4EB8-932F-BDC70EECBC21}" type="slidenum">
              <a:rPr lang="en-IN" smtClean="0"/>
              <a:pPr/>
              <a:t>‹#›</a:t>
            </a:fld>
            <a:endParaRPr lang="en-IN" dirty="0"/>
          </a:p>
        </p:txBody>
      </p:sp>
    </p:spTree>
  </p:cSld>
  <p:clrMapOvr>
    <a:overrideClrMapping bg1="dk1" tx1="lt1" bg2="dk2" tx2="lt2" accent1="accent1" accent2="accent2" accent3="accent3" accent4="accent4" accent5="accent5" accent6="accent6" hlink="hlink" folHlink="folHlink"/>
  </p:clrMapOvr>
  <p:transition>
    <p:spli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A1AA5E0-DC61-445C-8D54-1A6B8BF119D3}" type="datetimeFigureOut">
              <a:rPr lang="en-US" smtClean="0"/>
              <a:pPr/>
              <a:t>2/13/2014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962C2201-C3FE-4EB8-932F-BDC70EECBC21}" type="slidenum">
              <a:rPr lang="en-IN" smtClean="0"/>
              <a:pPr/>
              <a:t>‹#›</a:t>
            </a:fld>
            <a:endParaRPr lang="en-IN" dirty="0"/>
          </a:p>
        </p:txBody>
      </p:sp>
    </p:spTree>
  </p:cSld>
  <p:clrMapOvr>
    <a:masterClrMapping/>
  </p:clrMapOvr>
  <p:transition>
    <p:spli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A1AA5E0-DC61-445C-8D54-1A6B8BF119D3}" type="datetimeFigureOut">
              <a:rPr lang="en-US" smtClean="0"/>
              <a:pPr/>
              <a:t>2/13/2014</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962C2201-C3FE-4EB8-932F-BDC70EECBC21}" type="slidenum">
              <a:rPr lang="en-IN" smtClean="0"/>
              <a:pPr/>
              <a:t>‹#›</a:t>
            </a:fld>
            <a:endParaRPr lang="en-IN" dirty="0"/>
          </a:p>
        </p:txBody>
      </p:sp>
    </p:spTree>
  </p:cSld>
  <p:clrMapOvr>
    <a:masterClrMapping/>
  </p:clrMapOvr>
  <p:transition>
    <p:spli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A1AA5E0-DC61-445C-8D54-1A6B8BF119D3}" type="datetimeFigureOut">
              <a:rPr lang="en-US" smtClean="0"/>
              <a:pPr/>
              <a:t>2/13/2014</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962C2201-C3FE-4EB8-932F-BDC70EECBC21}" type="slidenum">
              <a:rPr lang="en-IN" smtClean="0"/>
              <a:pPr/>
              <a:t>‹#›</a:t>
            </a:fld>
            <a:endParaRPr lang="en-IN" dirty="0"/>
          </a:p>
        </p:txBody>
      </p:sp>
    </p:spTree>
  </p:cSld>
  <p:clrMapOvr>
    <a:masterClrMapping/>
  </p:clrMapOvr>
  <p:transition>
    <p:spli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1AA5E0-DC61-445C-8D54-1A6B8BF119D3}" type="datetimeFigureOut">
              <a:rPr lang="en-US" smtClean="0"/>
              <a:pPr/>
              <a:t>2/13/2014</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962C2201-C3FE-4EB8-932F-BDC70EECBC21}" type="slidenum">
              <a:rPr lang="en-IN" smtClean="0"/>
              <a:pPr/>
              <a:t>‹#›</a:t>
            </a:fld>
            <a:endParaRPr lang="en-IN" dirty="0"/>
          </a:p>
        </p:txBody>
      </p:sp>
    </p:spTree>
  </p:cSld>
  <p:clrMapOvr>
    <a:masterClrMapping/>
  </p:clrMapOvr>
  <p:transition>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A1AA5E0-DC61-445C-8D54-1A6B8BF119D3}" type="datetimeFigureOut">
              <a:rPr lang="en-US" smtClean="0"/>
              <a:pPr/>
              <a:t>2/13/2014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962C2201-C3FE-4EB8-932F-BDC70EECBC21}" type="slidenum">
              <a:rPr lang="en-IN" smtClean="0"/>
              <a:pPr/>
              <a:t>‹#›</a:t>
            </a:fld>
            <a:endParaRPr lang="en-IN" dirty="0"/>
          </a:p>
        </p:txBody>
      </p:sp>
    </p:spTree>
  </p:cSld>
  <p:clrMapOvr>
    <a:masterClrMapping/>
  </p:clrMapOvr>
  <p:transition>
    <p:spli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A1AA5E0-DC61-445C-8D54-1A6B8BF119D3}" type="datetimeFigureOut">
              <a:rPr lang="en-US" smtClean="0"/>
              <a:pPr/>
              <a:t>2/13/2014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a:xfrm>
            <a:off x="8077200" y="6356350"/>
            <a:ext cx="609600" cy="365125"/>
          </a:xfrm>
        </p:spPr>
        <p:txBody>
          <a:bodyPr/>
          <a:lstStyle/>
          <a:p>
            <a:fld id="{962C2201-C3FE-4EB8-932F-BDC70EECBC21}" type="slidenum">
              <a:rPr lang="en-IN" smtClean="0"/>
              <a:pPr/>
              <a:t>‹#›</a:t>
            </a:fld>
            <a:endParaRPr lang="en-IN"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transition>
    <p:spli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A1AA5E0-DC61-445C-8D54-1A6B8BF119D3}" type="datetimeFigureOut">
              <a:rPr lang="en-US" smtClean="0"/>
              <a:pPr/>
              <a:t>2/13/2014</a:t>
            </a:fld>
            <a:endParaRPr lang="en-IN"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62C2201-C3FE-4EB8-932F-BDC70EECBC21}" type="slidenum">
              <a:rPr lang="en-IN" smtClean="0"/>
              <a:pPr/>
              <a:t>‹#›</a:t>
            </a:fld>
            <a:endParaRPr lang="en-IN"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p:split/>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flipH="1">
            <a:off x="214282" y="785794"/>
            <a:ext cx="8715436" cy="2500330"/>
          </a:xfrm>
        </p:spPr>
        <p:txBody>
          <a:bodyPr>
            <a:normAutofit/>
          </a:bodyPr>
          <a:lstStyle/>
          <a:p>
            <a:pPr algn="ctr"/>
            <a:r>
              <a:rPr lang="en-US" sz="7200" dirty="0" smtClean="0">
                <a:solidFill>
                  <a:srgbClr val="0070C0"/>
                </a:solidFill>
                <a:latin typeface="Harlow Solid Italic" pitchFamily="82" charset="0"/>
              </a:rPr>
              <a:t>Medical Law &amp; Ethics</a:t>
            </a:r>
            <a:endParaRPr lang="en-IN" sz="7200" dirty="0">
              <a:solidFill>
                <a:srgbClr val="0070C0"/>
              </a:solidFill>
              <a:latin typeface="Harlow Solid Italic" pitchFamily="82" charset="0"/>
            </a:endParaRPr>
          </a:p>
        </p:txBody>
      </p:sp>
      <p:sp>
        <p:nvSpPr>
          <p:cNvPr id="3" name="Subtitle 2"/>
          <p:cNvSpPr>
            <a:spLocks noGrp="1"/>
          </p:cNvSpPr>
          <p:nvPr>
            <p:ph type="subTitle" idx="1"/>
          </p:nvPr>
        </p:nvSpPr>
        <p:spPr>
          <a:xfrm>
            <a:off x="928662" y="5157192"/>
            <a:ext cx="7772400" cy="1512168"/>
          </a:xfrm>
        </p:spPr>
        <p:txBody>
          <a:bodyPr>
            <a:normAutofit lnSpcReduction="10000"/>
          </a:bodyPr>
          <a:lstStyle/>
          <a:p>
            <a:pPr algn="r"/>
            <a:r>
              <a:rPr lang="en-US" sz="2800" i="1" dirty="0" smtClean="0">
                <a:solidFill>
                  <a:schemeClr val="accent6">
                    <a:lumMod val="40000"/>
                    <a:lumOff val="60000"/>
                  </a:schemeClr>
                </a:solidFill>
              </a:rPr>
              <a:t>Dr. Chandresh Tailor</a:t>
            </a:r>
          </a:p>
          <a:p>
            <a:pPr algn="r"/>
            <a:r>
              <a:rPr lang="en-US" sz="2800" i="1" dirty="0" smtClean="0">
                <a:solidFill>
                  <a:schemeClr val="accent6">
                    <a:lumMod val="40000"/>
                    <a:lumOff val="60000"/>
                  </a:schemeClr>
                </a:solidFill>
              </a:rPr>
              <a:t>Asst. Prof.</a:t>
            </a:r>
          </a:p>
          <a:p>
            <a:pPr algn="r"/>
            <a:r>
              <a:rPr lang="en-US" sz="2800" i="1" dirty="0" smtClean="0">
                <a:solidFill>
                  <a:schemeClr val="accent6">
                    <a:lumMod val="40000"/>
                    <a:lumOff val="60000"/>
                  </a:schemeClr>
                </a:solidFill>
              </a:rPr>
              <a:t>FMT, GMC,Surat</a:t>
            </a:r>
            <a:endParaRPr lang="en-IN" sz="2800" i="1" dirty="0">
              <a:solidFill>
                <a:schemeClr val="accent6">
                  <a:lumMod val="40000"/>
                  <a:lumOff val="60000"/>
                </a:schemeClr>
              </a:solidFill>
            </a:endParaRPr>
          </a:p>
        </p:txBody>
      </p:sp>
      <p:pic>
        <p:nvPicPr>
          <p:cNvPr id="1027" name="Picture 3" descr="C:\Program Files\Microsoft Office\MEDIA\CAGCAT10\j0240719.wmf"/>
          <p:cNvPicPr>
            <a:picLocks noChangeAspect="1" noChangeArrowheads="1"/>
          </p:cNvPicPr>
          <p:nvPr/>
        </p:nvPicPr>
        <p:blipFill>
          <a:blip r:embed="rId2" cstate="print"/>
          <a:srcRect/>
          <a:stretch>
            <a:fillRect/>
          </a:stretch>
        </p:blipFill>
        <p:spPr bwMode="auto">
          <a:xfrm>
            <a:off x="0" y="3643314"/>
            <a:ext cx="3714775" cy="3214686"/>
          </a:xfrm>
          <a:prstGeom prst="rect">
            <a:avLst/>
          </a:prstGeom>
          <a:noFill/>
        </p:spPr>
      </p:pic>
    </p:spTree>
  </p:cSld>
  <p:clrMapOvr>
    <a:masterClrMapping/>
  </p:clrMapOvr>
  <p:transition>
    <p:spli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29718" cy="714356"/>
          </a:xfrm>
        </p:spPr>
        <p:txBody>
          <a:bodyPr>
            <a:normAutofit fontScale="90000"/>
          </a:bodyPr>
          <a:lstStyle/>
          <a:p>
            <a:pPr algn="ctr"/>
            <a:r>
              <a:rPr lang="en-US" b="1" dirty="0" smtClean="0"/>
              <a:t>Functions of Indian Medical Council</a:t>
            </a:r>
            <a:endParaRPr lang="en-IN" b="1" dirty="0"/>
          </a:p>
        </p:txBody>
      </p:sp>
      <p:sp>
        <p:nvSpPr>
          <p:cNvPr id="3" name="Content Placeholder 2"/>
          <p:cNvSpPr>
            <a:spLocks noGrp="1"/>
          </p:cNvSpPr>
          <p:nvPr>
            <p:ph idx="1"/>
          </p:nvPr>
        </p:nvSpPr>
        <p:spPr>
          <a:xfrm>
            <a:off x="237744" y="1071546"/>
            <a:ext cx="8622792" cy="5572164"/>
          </a:xfrm>
        </p:spPr>
        <p:txBody>
          <a:bodyPr>
            <a:normAutofit fontScale="85000" lnSpcReduction="10000"/>
          </a:bodyPr>
          <a:lstStyle/>
          <a:p>
            <a:pPr marL="457200" indent="-457200" algn="just">
              <a:buAutoNum type="arabicPeriod"/>
            </a:pPr>
            <a:r>
              <a:rPr lang="en-US" sz="2400" b="1" u="sng" dirty="0" smtClean="0">
                <a:solidFill>
                  <a:schemeClr val="accent6">
                    <a:lumMod val="75000"/>
                  </a:schemeClr>
                </a:solidFill>
              </a:rPr>
              <a:t>Medical Register</a:t>
            </a:r>
          </a:p>
          <a:p>
            <a:pPr marL="457200" indent="-457200" algn="just">
              <a:buNone/>
            </a:pPr>
            <a:r>
              <a:rPr lang="en-US" sz="2400" dirty="0"/>
              <a:t>	</a:t>
            </a:r>
            <a:r>
              <a:rPr lang="en-US" sz="2400" dirty="0" smtClean="0"/>
              <a:t>	Maintained medical practitioners register known as Indian medical Register.</a:t>
            </a:r>
          </a:p>
          <a:p>
            <a:pPr marL="457200" indent="-457200" algn="just">
              <a:buNone/>
            </a:pPr>
            <a:r>
              <a:rPr lang="en-US" sz="2400" dirty="0"/>
              <a:t>	</a:t>
            </a:r>
            <a:r>
              <a:rPr lang="en-US" sz="2400" dirty="0" smtClean="0"/>
              <a:t>	Contained name of all person enrolled in State Medical Reg.</a:t>
            </a:r>
          </a:p>
          <a:p>
            <a:pPr marL="457200" indent="-457200" algn="just">
              <a:buNone/>
            </a:pPr>
            <a:r>
              <a:rPr lang="en-US" sz="2400" dirty="0"/>
              <a:t>	</a:t>
            </a:r>
            <a:r>
              <a:rPr lang="en-US" sz="2400" dirty="0" smtClean="0"/>
              <a:t>	If name of person removed from </a:t>
            </a:r>
            <a:r>
              <a:rPr lang="en-US" sz="2400" dirty="0"/>
              <a:t>S</a:t>
            </a:r>
            <a:r>
              <a:rPr lang="en-US" sz="2400" dirty="0" smtClean="0"/>
              <a:t>tate Medical Reg. then it also removed from Indian Medical Register.</a:t>
            </a:r>
          </a:p>
          <a:p>
            <a:pPr marL="457200" indent="-457200" algn="just">
              <a:buNone/>
            </a:pPr>
            <a:endParaRPr lang="en-US" sz="2400" dirty="0" smtClean="0"/>
          </a:p>
          <a:p>
            <a:pPr marL="457200" indent="-457200" algn="just">
              <a:buAutoNum type="arabicPeriod" startAt="2"/>
            </a:pPr>
            <a:r>
              <a:rPr lang="en-US" sz="2400" b="1" u="sng" dirty="0" smtClean="0">
                <a:solidFill>
                  <a:schemeClr val="accent6">
                    <a:lumMod val="75000"/>
                  </a:schemeClr>
                </a:solidFill>
              </a:rPr>
              <a:t>Medical Education</a:t>
            </a:r>
          </a:p>
          <a:p>
            <a:pPr marL="457200" indent="-457200" algn="just">
              <a:buNone/>
            </a:pPr>
            <a:r>
              <a:rPr lang="en-US" sz="2400" dirty="0"/>
              <a:t>	</a:t>
            </a:r>
            <a:r>
              <a:rPr lang="en-US" sz="2400" dirty="0" smtClean="0"/>
              <a:t>	It prescribe standard of postgraduate medical education for guidance of  the universities.</a:t>
            </a:r>
          </a:p>
          <a:p>
            <a:pPr marL="457200" indent="-457200" algn="just">
              <a:buNone/>
            </a:pPr>
            <a:r>
              <a:rPr lang="en-US" sz="2400" dirty="0"/>
              <a:t>	</a:t>
            </a:r>
            <a:r>
              <a:rPr lang="en-US" sz="2400" dirty="0" smtClean="0"/>
              <a:t>	Advice univ. to maintained uniform standard for PG medical Education throughout India.</a:t>
            </a:r>
          </a:p>
          <a:p>
            <a:pPr marL="457200" indent="-457200" algn="just">
              <a:buNone/>
            </a:pPr>
            <a:r>
              <a:rPr lang="en-US" sz="2400" dirty="0"/>
              <a:t>	</a:t>
            </a:r>
            <a:r>
              <a:rPr lang="en-US" sz="2400" dirty="0" smtClean="0"/>
              <a:t>	A PG Committee consist of 9 members.</a:t>
            </a:r>
          </a:p>
          <a:p>
            <a:pPr marL="457200" indent="-457200" algn="just">
              <a:buNone/>
            </a:pPr>
            <a:r>
              <a:rPr lang="en-US" sz="2400" dirty="0"/>
              <a:t>	</a:t>
            </a:r>
            <a:r>
              <a:rPr lang="en-US" sz="2400" dirty="0" smtClean="0"/>
              <a:t>	Prior  approval of IMC necessary before starting  PG course.</a:t>
            </a:r>
          </a:p>
          <a:p>
            <a:pPr marL="457200" indent="-457200" algn="just">
              <a:buNone/>
            </a:pPr>
            <a:r>
              <a:rPr lang="en-US" sz="2400" dirty="0"/>
              <a:t>	</a:t>
            </a:r>
            <a:r>
              <a:rPr lang="en-US" sz="2400" dirty="0" smtClean="0"/>
              <a:t>	If mandatory regulation is not followed, the qualification will  not </a:t>
            </a:r>
          </a:p>
          <a:p>
            <a:pPr marL="457200" indent="-457200" algn="just">
              <a:buNone/>
            </a:pPr>
            <a:r>
              <a:rPr lang="en-US" sz="2400" dirty="0"/>
              <a:t>	</a:t>
            </a:r>
            <a:r>
              <a:rPr lang="en-US" sz="2400" dirty="0" smtClean="0"/>
              <a:t>be recognized by IMC.</a:t>
            </a:r>
          </a:p>
          <a:p>
            <a:pPr marL="457200" indent="-457200" algn="just">
              <a:buNone/>
            </a:pPr>
            <a:r>
              <a:rPr lang="en-US" sz="2400" dirty="0"/>
              <a:t>	</a:t>
            </a:r>
            <a:r>
              <a:rPr lang="en-US" sz="2400" dirty="0" smtClean="0"/>
              <a:t>	</a:t>
            </a:r>
            <a:endParaRPr lang="en-IN" sz="2400" dirty="0"/>
          </a:p>
        </p:txBody>
      </p:sp>
    </p:spTree>
  </p:cSld>
  <p:clrMapOvr>
    <a:masterClrMapping/>
  </p:clrMapOvr>
  <p:transition>
    <p:spli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571480"/>
            <a:ext cx="8715436" cy="6149360"/>
          </a:xfrm>
        </p:spPr>
        <p:txBody>
          <a:bodyPr>
            <a:normAutofit lnSpcReduction="10000"/>
          </a:bodyPr>
          <a:lstStyle/>
          <a:p>
            <a:pPr algn="just"/>
            <a:r>
              <a:rPr lang="en-US" sz="2400" dirty="0" smtClean="0"/>
              <a:t>The council  appoints Medical Inspector to attend at any or all examination held by univ. Institution in India for purpose of recommend to central govt, recognition of medical Qualification.</a:t>
            </a:r>
          </a:p>
          <a:p>
            <a:pPr algn="just"/>
            <a:r>
              <a:rPr lang="en-US" sz="2400" dirty="0" smtClean="0"/>
              <a:t>The inspector   has no power to interfere with examination.</a:t>
            </a:r>
          </a:p>
          <a:p>
            <a:pPr algn="just"/>
            <a:r>
              <a:rPr lang="en-US" sz="2400" dirty="0" smtClean="0"/>
              <a:t>The inspector report to the council on the adequacy of standard of medical education including </a:t>
            </a:r>
            <a:r>
              <a:rPr lang="en-US" sz="2400" dirty="0" smtClean="0">
                <a:solidFill>
                  <a:schemeClr val="accent6">
                    <a:lumMod val="50000"/>
                  </a:schemeClr>
                </a:solidFill>
              </a:rPr>
              <a:t> Staff</a:t>
            </a:r>
            <a:r>
              <a:rPr lang="en-US" sz="2400" dirty="0" smtClean="0"/>
              <a:t>, </a:t>
            </a:r>
            <a:r>
              <a:rPr lang="en-US" sz="2400" dirty="0" smtClean="0">
                <a:solidFill>
                  <a:schemeClr val="accent6">
                    <a:lumMod val="50000"/>
                  </a:schemeClr>
                </a:solidFill>
              </a:rPr>
              <a:t>Equipment</a:t>
            </a:r>
            <a:r>
              <a:rPr lang="en-US" sz="2400" dirty="0" smtClean="0"/>
              <a:t>, </a:t>
            </a:r>
            <a:r>
              <a:rPr lang="en-US" sz="2400" dirty="0" smtClean="0">
                <a:solidFill>
                  <a:schemeClr val="accent6">
                    <a:lumMod val="50000"/>
                  </a:schemeClr>
                </a:solidFill>
              </a:rPr>
              <a:t>Accommodation</a:t>
            </a:r>
            <a:r>
              <a:rPr lang="en-US" sz="2400" dirty="0" smtClean="0"/>
              <a:t>, </a:t>
            </a:r>
            <a:r>
              <a:rPr lang="en-US" sz="2400" dirty="0" smtClean="0">
                <a:solidFill>
                  <a:schemeClr val="accent6">
                    <a:lumMod val="50000"/>
                  </a:schemeClr>
                </a:solidFill>
              </a:rPr>
              <a:t>Training</a:t>
            </a:r>
            <a:r>
              <a:rPr lang="en-US" sz="2400" dirty="0" smtClean="0"/>
              <a:t>, Other facilities prescribed for giving  Med. Education. </a:t>
            </a:r>
          </a:p>
          <a:p>
            <a:pPr algn="just"/>
            <a:r>
              <a:rPr lang="en-US" sz="2400" dirty="0" smtClean="0"/>
              <a:t>The council forward copy of report to medical institute/ univ.</a:t>
            </a:r>
          </a:p>
          <a:p>
            <a:pPr algn="just"/>
            <a:r>
              <a:rPr lang="en-US" sz="2400" dirty="0" smtClean="0"/>
              <a:t>The copy with remark of univ. sent to the central govt.</a:t>
            </a:r>
          </a:p>
          <a:p>
            <a:pPr algn="just"/>
            <a:r>
              <a:rPr lang="en-US" sz="2400" dirty="0" smtClean="0"/>
              <a:t>If council is not satisfied with standard, it can make a representation to the central govt. to withdraw recognition of medical qualification of any univ.</a:t>
            </a:r>
          </a:p>
          <a:p>
            <a:pPr algn="just"/>
            <a:r>
              <a:rPr lang="en-US" sz="2400" dirty="0" smtClean="0"/>
              <a:t>After considering , central govt. may send it to the concerned state govt. for submitting  an explanation. </a:t>
            </a:r>
            <a:endParaRPr lang="en-IN" sz="2400" dirty="0"/>
          </a:p>
        </p:txBody>
      </p:sp>
    </p:spTree>
  </p:cSld>
  <p:clrMapOvr>
    <a:masterClrMapping/>
  </p:clrMapOvr>
  <p:transition>
    <p:spli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548680"/>
            <a:ext cx="8929718" cy="6309320"/>
          </a:xfrm>
        </p:spPr>
        <p:txBody>
          <a:bodyPr>
            <a:normAutofit/>
          </a:bodyPr>
          <a:lstStyle/>
          <a:p>
            <a:pPr marL="457200" indent="-457200">
              <a:buAutoNum type="arabicPeriod" startAt="3"/>
            </a:pPr>
            <a:r>
              <a:rPr lang="en-US" sz="2200" b="1" u="sng" dirty="0" smtClean="0">
                <a:solidFill>
                  <a:schemeClr val="accent6">
                    <a:lumMod val="75000"/>
                  </a:schemeClr>
                </a:solidFill>
              </a:rPr>
              <a:t>Recognition of Foreign Medical  Qualification</a:t>
            </a:r>
          </a:p>
          <a:p>
            <a:pPr marL="457200" indent="-457200" algn="just">
              <a:buNone/>
            </a:pPr>
            <a:r>
              <a:rPr lang="en-US" sz="2200" dirty="0"/>
              <a:t>	</a:t>
            </a:r>
            <a:r>
              <a:rPr lang="en-US" sz="2200" dirty="0" smtClean="0"/>
              <a:t>	If Indian national obtains a foreign qualification which is not included in part 2 of 3</a:t>
            </a:r>
            <a:r>
              <a:rPr lang="en-US" sz="2200" baseline="30000" dirty="0" smtClean="0"/>
              <a:t>rd</a:t>
            </a:r>
            <a:r>
              <a:rPr lang="en-US" sz="2200" dirty="0" smtClean="0"/>
              <a:t> schedule, he can apply to the Central Govt.</a:t>
            </a:r>
          </a:p>
          <a:p>
            <a:pPr marL="457200" indent="-457200" algn="just">
              <a:buNone/>
            </a:pPr>
            <a:r>
              <a:rPr lang="en-US" sz="2200" dirty="0"/>
              <a:t>	</a:t>
            </a:r>
            <a:r>
              <a:rPr lang="en-US" sz="2200" dirty="0" smtClean="0"/>
              <a:t>      The candidate has to provide full information regarding course of study, syllabus, duration of the course, etc. This is forwarded to IMC which has authority to enter into negotiation with any of the Medical Council of the Foreign Authority and can recognize such foreign qualification on reciprocal basis.  </a:t>
            </a:r>
          </a:p>
          <a:p>
            <a:pPr marL="457200" indent="-457200" algn="just">
              <a:buNone/>
            </a:pPr>
            <a:r>
              <a:rPr lang="en-US" sz="2200" dirty="0"/>
              <a:t>	</a:t>
            </a:r>
            <a:r>
              <a:rPr lang="en-US" sz="2200" dirty="0" smtClean="0"/>
              <a:t>	The central govt may by notification in Official Gazette, amend the part 2 of 3</a:t>
            </a:r>
            <a:r>
              <a:rPr lang="en-US" sz="2200" baseline="30000" dirty="0" smtClean="0"/>
              <a:t>rd</a:t>
            </a:r>
            <a:r>
              <a:rPr lang="en-US" sz="2200" dirty="0" smtClean="0"/>
              <a:t> schedule so as to include such qualification therein.</a:t>
            </a:r>
          </a:p>
          <a:p>
            <a:pPr marL="457200" indent="-457200">
              <a:buAutoNum type="arabicPeriod" startAt="4"/>
            </a:pPr>
            <a:r>
              <a:rPr lang="en-US" sz="2200" b="1" u="sng" dirty="0" smtClean="0">
                <a:solidFill>
                  <a:schemeClr val="accent6">
                    <a:lumMod val="75000"/>
                  </a:schemeClr>
                </a:solidFill>
              </a:rPr>
              <a:t>Appeal Against Disciplinary Action</a:t>
            </a:r>
          </a:p>
          <a:p>
            <a:pPr marL="457200" indent="-457200" algn="just">
              <a:buNone/>
            </a:pPr>
            <a:r>
              <a:rPr lang="en-US" sz="2200" dirty="0"/>
              <a:t>	</a:t>
            </a:r>
            <a:r>
              <a:rPr lang="en-US" sz="2200" dirty="0" smtClean="0"/>
              <a:t>	If the name of any person is removed from the State Medical Register, he may appeal to the Central Govt, after exhausting all remedies in State Medical Council Act.</a:t>
            </a:r>
          </a:p>
          <a:p>
            <a:pPr marL="457200" indent="-457200" algn="just">
              <a:buNone/>
            </a:pPr>
            <a:r>
              <a:rPr lang="en-US" sz="2200" b="1" dirty="0" smtClean="0">
                <a:solidFill>
                  <a:schemeClr val="accent2"/>
                </a:solidFill>
              </a:rPr>
              <a:t>5.</a:t>
            </a:r>
            <a:r>
              <a:rPr lang="en-US" sz="2200" b="1" dirty="0" smtClean="0">
                <a:solidFill>
                  <a:schemeClr val="accent6">
                    <a:lumMod val="75000"/>
                  </a:schemeClr>
                </a:solidFill>
              </a:rPr>
              <a:t> </a:t>
            </a:r>
            <a:r>
              <a:rPr lang="en-US" sz="2200" b="1" u="sng" dirty="0" smtClean="0">
                <a:solidFill>
                  <a:schemeClr val="accent6">
                    <a:lumMod val="75000"/>
                  </a:schemeClr>
                </a:solidFill>
              </a:rPr>
              <a:t>Recommend Central Govt</a:t>
            </a:r>
            <a:r>
              <a:rPr lang="en-US" sz="2200" dirty="0" smtClean="0"/>
              <a:t> for amendment, change or introduction of new rules &amp; regulation for teaching, modalities in teaching, training, examinations, and services in teaching  &amp; training insti. </a:t>
            </a:r>
            <a:endParaRPr lang="en-IN" sz="2200" dirty="0"/>
          </a:p>
        </p:txBody>
      </p:sp>
    </p:spTree>
  </p:cSld>
  <p:clrMapOvr>
    <a:masterClrMapping/>
  </p:clrMapOvr>
  <p:transition>
    <p:spli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142852"/>
            <a:ext cx="8501122" cy="6429420"/>
          </a:xfrm>
        </p:spPr>
        <p:txBody>
          <a:bodyPr>
            <a:normAutofit/>
          </a:bodyPr>
          <a:lstStyle/>
          <a:p>
            <a:pPr marL="457200" indent="-457200">
              <a:buAutoNum type="arabicPeriod" startAt="5"/>
            </a:pPr>
            <a:endParaRPr lang="en-US" sz="2400" dirty="0" smtClean="0"/>
          </a:p>
          <a:p>
            <a:pPr marL="457200" indent="-457200">
              <a:buAutoNum type="arabicPeriod" startAt="5"/>
            </a:pPr>
            <a:endParaRPr lang="en-US" sz="2400" dirty="0" smtClean="0"/>
          </a:p>
          <a:p>
            <a:pPr marL="457200" indent="-457200">
              <a:buAutoNum type="arabicPeriod" startAt="5"/>
            </a:pPr>
            <a:r>
              <a:rPr lang="en-US" sz="2400" b="1" u="sng" dirty="0" smtClean="0">
                <a:solidFill>
                  <a:schemeClr val="accent6">
                    <a:lumMod val="75000"/>
                  </a:schemeClr>
                </a:solidFill>
              </a:rPr>
              <a:t>Warning Notice</a:t>
            </a:r>
          </a:p>
          <a:p>
            <a:pPr marL="457200" indent="-457200" algn="just">
              <a:buNone/>
            </a:pPr>
            <a:r>
              <a:rPr lang="en-US" sz="2400" dirty="0"/>
              <a:t>	</a:t>
            </a:r>
            <a:r>
              <a:rPr lang="en-US" sz="2400" dirty="0" smtClean="0"/>
              <a:t>	The council may prescribe Standard of professional conduct and etiquette and code of ethics </a:t>
            </a:r>
            <a:r>
              <a:rPr lang="en-US" sz="2400" dirty="0" smtClean="0"/>
              <a:t>for </a:t>
            </a:r>
            <a:r>
              <a:rPr lang="en-US" sz="2400" dirty="0" smtClean="0"/>
              <a:t>medical practitioners.</a:t>
            </a:r>
          </a:p>
          <a:p>
            <a:pPr marL="457200" indent="-457200" algn="just">
              <a:buNone/>
            </a:pPr>
            <a:r>
              <a:rPr lang="en-US" sz="2400" dirty="0" smtClean="0"/>
              <a:t>		It can issue Warning Notice containing certain practices which are regarded as falling within the meaning term, </a:t>
            </a:r>
          </a:p>
          <a:p>
            <a:pPr marL="457200" indent="-457200" algn="just">
              <a:buNone/>
            </a:pPr>
            <a:r>
              <a:rPr lang="en-US" sz="2400" b="1" dirty="0" smtClean="0">
                <a:solidFill>
                  <a:schemeClr val="accent2"/>
                </a:solidFill>
              </a:rPr>
              <a:t>      </a:t>
            </a:r>
            <a:r>
              <a:rPr lang="en-US" sz="2400" b="1" u="sng" dirty="0" smtClean="0">
                <a:solidFill>
                  <a:schemeClr val="accent2"/>
                </a:solidFill>
              </a:rPr>
              <a:t>“ </a:t>
            </a:r>
            <a:r>
              <a:rPr lang="en-US" sz="2400" b="1" i="1" u="sng" dirty="0" smtClean="0">
                <a:solidFill>
                  <a:schemeClr val="accent2"/>
                </a:solidFill>
              </a:rPr>
              <a:t>Serious Professional Misconduct.”</a:t>
            </a:r>
            <a:endParaRPr lang="en-IN" sz="2400" b="1" i="1" u="sng" dirty="0">
              <a:solidFill>
                <a:schemeClr val="accent2"/>
              </a:solidFill>
            </a:endParaRPr>
          </a:p>
        </p:txBody>
      </p:sp>
    </p:spTree>
  </p:cSld>
  <p:clrMapOvr>
    <a:masterClrMapping/>
  </p:clrMapOvr>
  <p:transition>
    <p:spli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18"/>
            <a:ext cx="8229600" cy="928694"/>
          </a:xfrm>
        </p:spPr>
        <p:txBody>
          <a:bodyPr>
            <a:normAutofit/>
          </a:bodyPr>
          <a:lstStyle/>
          <a:p>
            <a:pPr algn="ctr"/>
            <a:r>
              <a:rPr lang="en-US" sz="4000" dirty="0" smtClean="0"/>
              <a:t>State Medical Council</a:t>
            </a:r>
            <a:endParaRPr lang="en-US" sz="4000" dirty="0"/>
          </a:p>
        </p:txBody>
      </p:sp>
      <p:sp>
        <p:nvSpPr>
          <p:cNvPr id="3" name="Content Placeholder 2"/>
          <p:cNvSpPr>
            <a:spLocks noGrp="1"/>
          </p:cNvSpPr>
          <p:nvPr>
            <p:ph idx="1"/>
          </p:nvPr>
        </p:nvSpPr>
        <p:spPr>
          <a:xfrm>
            <a:off x="214282" y="1785926"/>
            <a:ext cx="8715436" cy="4714908"/>
          </a:xfrm>
        </p:spPr>
        <p:txBody>
          <a:bodyPr>
            <a:normAutofit/>
          </a:bodyPr>
          <a:lstStyle/>
          <a:p>
            <a:r>
              <a:rPr lang="en-US" sz="2400" dirty="0" smtClean="0"/>
              <a:t>Medical teachers from different universities of the State elected by the teachers of the different medical institution.</a:t>
            </a:r>
          </a:p>
          <a:p>
            <a:r>
              <a:rPr lang="en-US" sz="2400" dirty="0" smtClean="0"/>
              <a:t>Consist of members elected by the registered medical practitioners .</a:t>
            </a:r>
          </a:p>
          <a:p>
            <a:r>
              <a:rPr lang="en-US" sz="2400" dirty="0" smtClean="0"/>
              <a:t>Some members nominated by the State Governments.</a:t>
            </a:r>
          </a:p>
          <a:p>
            <a:pPr>
              <a:buNone/>
            </a:pPr>
            <a:endParaRPr lang="en-US" sz="2400" dirty="0" smtClean="0"/>
          </a:p>
          <a:p>
            <a:pPr>
              <a:buNone/>
            </a:pPr>
            <a:endParaRPr lang="en-US" sz="2400" dirty="0"/>
          </a:p>
        </p:txBody>
      </p:sp>
    </p:spTree>
  </p:cSld>
  <p:clrMapOvr>
    <a:masterClrMapping/>
  </p:clrMapOvr>
  <p:transition>
    <p:spli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714380"/>
          </a:xfrm>
        </p:spPr>
        <p:txBody>
          <a:bodyPr>
            <a:normAutofit/>
          </a:bodyPr>
          <a:lstStyle/>
          <a:p>
            <a:pPr algn="ctr"/>
            <a:r>
              <a:rPr lang="en-US" sz="4000" b="1" dirty="0" smtClean="0"/>
              <a:t>Functions of State Medical Council</a:t>
            </a:r>
            <a:endParaRPr lang="en-US" sz="4000" b="1" dirty="0"/>
          </a:p>
        </p:txBody>
      </p:sp>
      <p:sp>
        <p:nvSpPr>
          <p:cNvPr id="3" name="Content Placeholder 2"/>
          <p:cNvSpPr>
            <a:spLocks noGrp="1"/>
          </p:cNvSpPr>
          <p:nvPr>
            <p:ph idx="1"/>
          </p:nvPr>
        </p:nvSpPr>
        <p:spPr>
          <a:xfrm>
            <a:off x="214282" y="1357298"/>
            <a:ext cx="8527382" cy="5500702"/>
          </a:xfrm>
        </p:spPr>
        <p:txBody>
          <a:bodyPr>
            <a:normAutofit lnSpcReduction="10000"/>
          </a:bodyPr>
          <a:lstStyle/>
          <a:p>
            <a:pPr marL="457200" indent="-457200" algn="just">
              <a:buAutoNum type="arabicPeriod"/>
            </a:pPr>
            <a:r>
              <a:rPr lang="en-US" sz="2400" b="1" u="sng" dirty="0" smtClean="0">
                <a:solidFill>
                  <a:schemeClr val="accent6">
                    <a:lumMod val="75000"/>
                  </a:schemeClr>
                </a:solidFill>
              </a:rPr>
              <a:t>Medical Register</a:t>
            </a:r>
          </a:p>
          <a:p>
            <a:pPr marL="457200" indent="-457200" algn="just">
              <a:buNone/>
            </a:pPr>
            <a:r>
              <a:rPr lang="en-US" sz="2400" dirty="0" smtClean="0"/>
              <a:t>			It appoints  a Registrar, keeps Register of medical practitioners.</a:t>
            </a:r>
          </a:p>
          <a:p>
            <a:pPr marL="457200" indent="-457200" algn="just">
              <a:buNone/>
            </a:pPr>
            <a:r>
              <a:rPr lang="en-US" sz="2400" dirty="0" smtClean="0"/>
              <a:t>			Any person having any recognized medical qualification can get his or her name entered.</a:t>
            </a:r>
          </a:p>
          <a:p>
            <a:pPr marL="457200" indent="-457200" algn="just">
              <a:buNone/>
            </a:pPr>
            <a:r>
              <a:rPr lang="en-US" sz="2400" dirty="0" smtClean="0"/>
              <a:t>			The name, residence, qualification and the date on which each qualification was granted of every person who is registered under this act are entered in the Register on payment of prescribed fees.</a:t>
            </a:r>
          </a:p>
          <a:p>
            <a:pPr marL="457200" indent="-457200" algn="just">
              <a:buNone/>
            </a:pPr>
            <a:r>
              <a:rPr lang="en-US" sz="2400" dirty="0" smtClean="0"/>
              <a:t>			After passing the qualifying examination it is necessary to undergo a period of training, before qualification was granted to him.</a:t>
            </a:r>
          </a:p>
          <a:p>
            <a:pPr marL="457200" indent="-457200" algn="just">
              <a:buNone/>
            </a:pPr>
            <a:r>
              <a:rPr lang="en-US" sz="2400" dirty="0" smtClean="0"/>
              <a:t>			First provisional registration is given so they can practice medicine in approved institution for the required period.</a:t>
            </a:r>
            <a:endParaRPr lang="en-US" sz="2400" dirty="0"/>
          </a:p>
        </p:txBody>
      </p:sp>
    </p:spTree>
  </p:cSld>
  <p:clrMapOvr>
    <a:masterClrMapping/>
  </p:clrMapOvr>
  <p:transition>
    <p:spli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786874" cy="6500858"/>
          </a:xfrm>
        </p:spPr>
        <p:txBody>
          <a:bodyPr>
            <a:normAutofit/>
          </a:bodyPr>
          <a:lstStyle/>
          <a:p>
            <a:pPr marL="457200" indent="-457200" algn="just">
              <a:buAutoNum type="arabicPeriod" startAt="2"/>
            </a:pPr>
            <a:endParaRPr lang="en-US" sz="2400" dirty="0" smtClean="0"/>
          </a:p>
          <a:p>
            <a:pPr marL="457200" indent="-457200" algn="just">
              <a:buAutoNum type="arabicPeriod" startAt="2"/>
            </a:pPr>
            <a:endParaRPr lang="en-US" sz="2400" dirty="0" smtClean="0"/>
          </a:p>
          <a:p>
            <a:pPr marL="457200" indent="-457200" algn="just">
              <a:buAutoNum type="arabicPeriod" startAt="2"/>
            </a:pPr>
            <a:r>
              <a:rPr lang="en-US" sz="2400" b="1" u="sng" dirty="0" smtClean="0">
                <a:solidFill>
                  <a:schemeClr val="accent6">
                    <a:lumMod val="75000"/>
                  </a:schemeClr>
                </a:solidFill>
              </a:rPr>
              <a:t>Disciplinary Control</a:t>
            </a:r>
          </a:p>
          <a:p>
            <a:pPr marL="457200" indent="-457200" algn="just">
              <a:buNone/>
            </a:pPr>
            <a:r>
              <a:rPr lang="en-US" sz="2400" dirty="0" smtClean="0"/>
              <a:t>			They have power to remove the names of medical practitioner permanently or for a specific period due to Serious Professional Misconduct. 	</a:t>
            </a:r>
          </a:p>
          <a:p>
            <a:pPr marL="457200" indent="-457200" algn="just">
              <a:buNone/>
            </a:pPr>
            <a:r>
              <a:rPr lang="en-US" sz="2400" dirty="0" smtClean="0"/>
              <a:t>			Also authorized for restoration of name so removed.</a:t>
            </a:r>
          </a:p>
          <a:p>
            <a:pPr marL="457200" indent="-457200" algn="just">
              <a:buAutoNum type="arabicPeriod" startAt="3"/>
            </a:pPr>
            <a:r>
              <a:rPr lang="en-US" sz="2400" b="1" u="sng" dirty="0" smtClean="0">
                <a:solidFill>
                  <a:schemeClr val="accent6">
                    <a:lumMod val="75000"/>
                  </a:schemeClr>
                </a:solidFill>
              </a:rPr>
              <a:t>Warning Notice</a:t>
            </a:r>
          </a:p>
          <a:p>
            <a:pPr marL="857250" lvl="1" indent="-457200" algn="just">
              <a:buNone/>
            </a:pPr>
            <a:r>
              <a:rPr lang="en-US" sz="2000" dirty="0" smtClean="0"/>
              <a:t>			</a:t>
            </a:r>
            <a:r>
              <a:rPr lang="en-US" sz="2400" dirty="0" smtClean="0"/>
              <a:t>Also issue warning notice similar to IMC</a:t>
            </a:r>
            <a:endParaRPr lang="en-US" sz="2000" dirty="0"/>
          </a:p>
        </p:txBody>
      </p:sp>
    </p:spTree>
  </p:cSld>
  <p:clrMapOvr>
    <a:masterClrMapping/>
  </p:clrMapOvr>
  <p:transition>
    <p:spli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642942"/>
          </a:xfrm>
        </p:spPr>
        <p:txBody>
          <a:bodyPr>
            <a:normAutofit fontScale="90000"/>
          </a:bodyPr>
          <a:lstStyle/>
          <a:p>
            <a:pPr algn="ctr"/>
            <a:r>
              <a:rPr lang="en-US" b="1" dirty="0" smtClean="0"/>
              <a:t>Disciplinary function of SMC</a:t>
            </a:r>
            <a:endParaRPr lang="en-US" b="1" dirty="0"/>
          </a:p>
        </p:txBody>
      </p:sp>
      <p:pic>
        <p:nvPicPr>
          <p:cNvPr id="2050" name="Picture 2" descr="G:\Scan image\2.jpeg"/>
          <p:cNvPicPr>
            <a:picLocks noGrp="1" noChangeAspect="1" noChangeArrowheads="1"/>
          </p:cNvPicPr>
          <p:nvPr>
            <p:ph idx="1"/>
          </p:nvPr>
        </p:nvPicPr>
        <p:blipFill>
          <a:blip r:embed="rId2" cstate="print"/>
          <a:srcRect/>
          <a:stretch>
            <a:fillRect/>
          </a:stretch>
        </p:blipFill>
        <p:spPr bwMode="auto">
          <a:xfrm>
            <a:off x="214282" y="1000108"/>
            <a:ext cx="8786874" cy="5857892"/>
          </a:xfrm>
          <a:prstGeom prst="rect">
            <a:avLst/>
          </a:prstGeom>
          <a:noFill/>
        </p:spPr>
      </p:pic>
    </p:spTree>
  </p:cSld>
  <p:clrMapOvr>
    <a:masterClrMapping/>
  </p:clrMapOvr>
  <p:transition>
    <p:spli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714356"/>
            <a:ext cx="8715436" cy="6143644"/>
          </a:xfrm>
        </p:spPr>
        <p:txBody>
          <a:bodyPr>
            <a:normAutofit lnSpcReduction="10000"/>
          </a:bodyPr>
          <a:lstStyle/>
          <a:p>
            <a:pPr algn="just"/>
            <a:r>
              <a:rPr lang="en-US" sz="2400" b="1" i="1" u="sng" dirty="0" smtClean="0">
                <a:solidFill>
                  <a:schemeClr val="accent6">
                    <a:lumMod val="75000"/>
                  </a:schemeClr>
                </a:solidFill>
              </a:rPr>
              <a:t>Erasure of Name</a:t>
            </a:r>
          </a:p>
          <a:p>
            <a:pPr algn="just">
              <a:buNone/>
            </a:pPr>
            <a:r>
              <a:rPr lang="en-US" sz="2400" dirty="0" smtClean="0"/>
              <a:t>		The name of doctor is removed from the Medical Register:</a:t>
            </a:r>
          </a:p>
          <a:p>
            <a:pPr algn="just">
              <a:buNone/>
            </a:pPr>
            <a:r>
              <a:rPr lang="en-US" sz="2400" dirty="0" smtClean="0"/>
              <a:t>	1. After the death of the registered practitioner.</a:t>
            </a:r>
          </a:p>
          <a:p>
            <a:pPr algn="just">
              <a:buNone/>
            </a:pPr>
            <a:r>
              <a:rPr lang="en-US" sz="2400" dirty="0" smtClean="0"/>
              <a:t>	2. Entry which are made in error or as a result of fraud.</a:t>
            </a:r>
          </a:p>
          <a:p>
            <a:pPr algn="just">
              <a:buNone/>
            </a:pPr>
            <a:r>
              <a:rPr lang="en-US" sz="2400" dirty="0" smtClean="0"/>
              <a:t>	3. </a:t>
            </a:r>
            <a:r>
              <a:rPr lang="en-US" sz="2400" b="1" i="1" u="sng" dirty="0" smtClean="0">
                <a:solidFill>
                  <a:schemeClr val="accent6">
                    <a:lumMod val="75000"/>
                  </a:schemeClr>
                </a:solidFill>
              </a:rPr>
              <a:t>Penal Erasure</a:t>
            </a:r>
            <a:r>
              <a:rPr lang="en-US" sz="2400" i="1" dirty="0" smtClean="0">
                <a:solidFill>
                  <a:schemeClr val="accent6">
                    <a:lumMod val="75000"/>
                  </a:schemeClr>
                </a:solidFill>
              </a:rPr>
              <a:t>. </a:t>
            </a:r>
          </a:p>
          <a:p>
            <a:pPr algn="just">
              <a:buNone/>
            </a:pPr>
            <a:r>
              <a:rPr lang="en-US" sz="2400" dirty="0" smtClean="0"/>
              <a:t>		Due to Serious Professional   Misconduct the name of doctor is removed from Medical Register for temporary or permanent period.</a:t>
            </a:r>
          </a:p>
          <a:p>
            <a:pPr algn="just">
              <a:buNone/>
            </a:pPr>
            <a:r>
              <a:rPr lang="en-US" sz="2400" dirty="0" smtClean="0"/>
              <a:t>		when name of doctor is removed from Medical Register permanently then it is known as </a:t>
            </a:r>
            <a:r>
              <a:rPr lang="en-US" sz="2400" i="1" dirty="0" smtClean="0">
                <a:solidFill>
                  <a:schemeClr val="accent6">
                    <a:lumMod val="75000"/>
                  </a:schemeClr>
                </a:solidFill>
              </a:rPr>
              <a:t>“The Professional Death Sentence”. </a:t>
            </a:r>
            <a:r>
              <a:rPr lang="en-US" sz="2400" dirty="0" smtClean="0"/>
              <a:t>It deprives the practitioner of all the privilege of a registered practitioner.</a:t>
            </a:r>
          </a:p>
          <a:p>
            <a:pPr algn="just"/>
            <a:r>
              <a:rPr lang="en-US" sz="2400" b="1" i="1" u="sng" dirty="0" smtClean="0">
                <a:solidFill>
                  <a:schemeClr val="accent6">
                    <a:lumMod val="75000"/>
                  </a:schemeClr>
                </a:solidFill>
              </a:rPr>
              <a:t>Serious Professional Misconduct ( Infamous Conduct)</a:t>
            </a:r>
          </a:p>
          <a:p>
            <a:pPr algn="just">
              <a:buNone/>
            </a:pPr>
            <a:r>
              <a:rPr lang="en-US" sz="2400" dirty="0" smtClean="0"/>
              <a:t>		Any conduct of a doctor which might reasonably be regarded as disgraceful  or dishonorable. It involves an abuse of professional position.</a:t>
            </a:r>
            <a:endParaRPr lang="en-US" sz="2400" dirty="0"/>
          </a:p>
        </p:txBody>
      </p:sp>
    </p:spTree>
  </p:cSld>
  <p:clrMapOvr>
    <a:masterClrMapping/>
  </p:clrMapOvr>
  <p:transition>
    <p:spli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0848"/>
            <a:ext cx="8229600" cy="1728192"/>
          </a:xfrm>
        </p:spPr>
        <p:txBody>
          <a:bodyPr>
            <a:normAutofit/>
          </a:bodyPr>
          <a:lstStyle/>
          <a:p>
            <a:pPr algn="ctr"/>
            <a:r>
              <a:rPr lang="en-IN" sz="7200" b="1" dirty="0" smtClean="0">
                <a:solidFill>
                  <a:schemeClr val="accent2"/>
                </a:solidFill>
                <a:latin typeface="Algerian" pitchFamily="82" charset="0"/>
              </a:rPr>
              <a:t>Warning Notice</a:t>
            </a:r>
            <a:endParaRPr lang="en-IN" sz="7200" b="1" dirty="0">
              <a:solidFill>
                <a:schemeClr val="accent2"/>
              </a:solidFill>
              <a:latin typeface="Algerian" pitchFamily="82" charset="0"/>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229600" cy="714380"/>
          </a:xfrm>
        </p:spPr>
        <p:txBody>
          <a:bodyPr>
            <a:normAutofit fontScale="90000"/>
          </a:bodyPr>
          <a:lstStyle/>
          <a:p>
            <a:pPr algn="ctr"/>
            <a:r>
              <a:rPr lang="en-US" b="1" dirty="0" smtClean="0"/>
              <a:t>Introduction</a:t>
            </a:r>
            <a:endParaRPr lang="en-US" b="1" dirty="0"/>
          </a:p>
        </p:txBody>
      </p:sp>
      <p:sp>
        <p:nvSpPr>
          <p:cNvPr id="3" name="Content Placeholder 2"/>
          <p:cNvSpPr>
            <a:spLocks noGrp="1"/>
          </p:cNvSpPr>
          <p:nvPr>
            <p:ph idx="1"/>
          </p:nvPr>
        </p:nvSpPr>
        <p:spPr>
          <a:xfrm>
            <a:off x="457200" y="1214422"/>
            <a:ext cx="8229600" cy="5429288"/>
          </a:xfrm>
        </p:spPr>
        <p:txBody>
          <a:bodyPr>
            <a:normAutofit lnSpcReduction="10000"/>
          </a:bodyPr>
          <a:lstStyle/>
          <a:p>
            <a:pPr algn="just"/>
            <a:r>
              <a:rPr lang="en-US" dirty="0" smtClean="0"/>
              <a:t>Ethics is a science of moral values or principles.</a:t>
            </a:r>
          </a:p>
          <a:p>
            <a:pPr algn="just"/>
            <a:r>
              <a:rPr lang="en-US" dirty="0" smtClean="0"/>
              <a:t>Medical Ethics is </a:t>
            </a:r>
            <a:r>
              <a:rPr lang="en-US" b="1" dirty="0" smtClean="0"/>
              <a:t>moral principles</a:t>
            </a:r>
            <a:r>
              <a:rPr lang="en-US" dirty="0" smtClean="0"/>
              <a:t> which should guide the members of medical profession in their </a:t>
            </a:r>
            <a:r>
              <a:rPr lang="en-US" u="sng" dirty="0" smtClean="0">
                <a:solidFill>
                  <a:srgbClr val="0070C0"/>
                </a:solidFill>
              </a:rPr>
              <a:t>dealing with the patients, their relatives, community, and with colleagues in profession.</a:t>
            </a:r>
          </a:p>
          <a:p>
            <a:pPr algn="just"/>
            <a:r>
              <a:rPr lang="en-US" dirty="0" smtClean="0"/>
              <a:t>The principle objective of medical profession is to render </a:t>
            </a:r>
            <a:r>
              <a:rPr lang="en-US" b="1" dirty="0" smtClean="0"/>
              <a:t>service to humanity </a:t>
            </a:r>
            <a:r>
              <a:rPr lang="en-US" dirty="0" smtClean="0"/>
              <a:t>with full respect for dignity of human beings.</a:t>
            </a:r>
          </a:p>
          <a:p>
            <a:pPr algn="just"/>
            <a:r>
              <a:rPr lang="en-US" dirty="0" smtClean="0"/>
              <a:t>Every doctor whatever his or her specialty, has to </a:t>
            </a:r>
            <a:r>
              <a:rPr lang="en-US" b="1" dirty="0" smtClean="0"/>
              <a:t>discharge medicolegal responsibilities</a:t>
            </a:r>
            <a:r>
              <a:rPr lang="en-US" dirty="0" smtClean="0"/>
              <a:t> and to solve medicolegal problems from the 1</a:t>
            </a:r>
            <a:r>
              <a:rPr lang="en-US" baseline="30000" dirty="0" smtClean="0"/>
              <a:t>st</a:t>
            </a:r>
            <a:r>
              <a:rPr lang="en-US" dirty="0" smtClean="0"/>
              <a:t> day of his or her practice. </a:t>
            </a:r>
          </a:p>
          <a:p>
            <a:pPr algn="just">
              <a:buNone/>
            </a:pPr>
            <a:r>
              <a:rPr lang="en-US" dirty="0" smtClean="0"/>
              <a:t>		Everything a doctor does in a practice of medicine is governed by legal system.</a:t>
            </a:r>
            <a:endParaRPr lang="en-US" dirty="0"/>
          </a:p>
        </p:txBody>
      </p:sp>
    </p:spTree>
  </p:cSld>
  <p:clrMapOvr>
    <a:masterClrMapping/>
  </p:clrMapOvr>
  <p:transition>
    <p:spli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5794"/>
          </a:xfrm>
        </p:spPr>
        <p:txBody>
          <a:bodyPr>
            <a:normAutofit/>
          </a:bodyPr>
          <a:lstStyle/>
          <a:p>
            <a:pPr algn="ctr"/>
            <a:r>
              <a:rPr lang="en-US" sz="4000" dirty="0" smtClean="0"/>
              <a:t>Warning Notice</a:t>
            </a:r>
            <a:endParaRPr lang="en-US" sz="4000" dirty="0"/>
          </a:p>
        </p:txBody>
      </p:sp>
      <p:sp>
        <p:nvSpPr>
          <p:cNvPr id="3" name="Content Placeholder 2"/>
          <p:cNvSpPr>
            <a:spLocks noGrp="1"/>
          </p:cNvSpPr>
          <p:nvPr>
            <p:ph idx="1"/>
          </p:nvPr>
        </p:nvSpPr>
        <p:spPr>
          <a:xfrm>
            <a:off x="214282" y="714356"/>
            <a:ext cx="8786874" cy="5857916"/>
          </a:xfrm>
        </p:spPr>
        <p:txBody>
          <a:bodyPr>
            <a:normAutofit fontScale="92500"/>
          </a:bodyPr>
          <a:lstStyle/>
          <a:p>
            <a:pPr algn="just">
              <a:buNone/>
            </a:pPr>
            <a:r>
              <a:rPr lang="en-US" sz="2400" dirty="0" smtClean="0"/>
              <a:t>		If any one is found guilty of any of the following  offences mentioned in the warning notice issued by Medical Council of India, his name can be removed from the Medical Register.</a:t>
            </a:r>
          </a:p>
          <a:p>
            <a:pPr marL="457200" indent="-457200" algn="just">
              <a:buAutoNum type="arabicPeriod"/>
            </a:pPr>
            <a:r>
              <a:rPr lang="en-US" sz="2400" b="1" i="1" dirty="0" smtClean="0">
                <a:solidFill>
                  <a:schemeClr val="accent6">
                    <a:lumMod val="75000"/>
                  </a:schemeClr>
                </a:solidFill>
              </a:rPr>
              <a:t>Adultery</a:t>
            </a:r>
          </a:p>
          <a:p>
            <a:pPr marL="457200" indent="-457200" algn="just">
              <a:buAutoNum type="arabicPeriod"/>
            </a:pPr>
            <a:r>
              <a:rPr lang="en-US" sz="2400" dirty="0" smtClean="0"/>
              <a:t>Improper conduct with the patient or with member of pt. family.</a:t>
            </a:r>
          </a:p>
          <a:p>
            <a:pPr marL="457200" indent="-457200" algn="just">
              <a:buAutoNum type="arabicPeriod"/>
            </a:pPr>
            <a:r>
              <a:rPr lang="en-US" sz="2400" dirty="0" smtClean="0"/>
              <a:t>Conviction by court of law for offence involving moral turpitude.</a:t>
            </a:r>
          </a:p>
          <a:p>
            <a:pPr marL="457200" indent="-457200" algn="just">
              <a:buAutoNum type="arabicPeriod"/>
            </a:pPr>
            <a:r>
              <a:rPr lang="en-US" sz="2400" dirty="0" smtClean="0"/>
              <a:t>Issuing a false certificate in connection with sick benefit, insurance, passport, attendance in court, public service, etc.</a:t>
            </a:r>
          </a:p>
          <a:p>
            <a:pPr marL="457200" indent="-457200" algn="just">
              <a:buAutoNum type="arabicPeriod"/>
            </a:pPr>
            <a:r>
              <a:rPr lang="en-US" sz="2400" dirty="0" smtClean="0"/>
              <a:t>Withholding  information of notifiable disease to health authority.</a:t>
            </a:r>
          </a:p>
          <a:p>
            <a:pPr marL="457200" indent="-457200" algn="just">
              <a:buAutoNum type="arabicPeriod"/>
            </a:pPr>
            <a:r>
              <a:rPr lang="en-US" sz="2400" dirty="0" smtClean="0"/>
              <a:t>Performing or enabling unqualified person to perform abortion.</a:t>
            </a:r>
          </a:p>
          <a:p>
            <a:pPr marL="457200" indent="-457200" algn="just">
              <a:buAutoNum type="arabicPeriod"/>
            </a:pPr>
            <a:r>
              <a:rPr lang="en-US" sz="2400" dirty="0" smtClean="0"/>
              <a:t>Prescribing steroids/psychotropic drugs when no indication.</a:t>
            </a:r>
          </a:p>
          <a:p>
            <a:pPr marL="457200" indent="-457200" algn="just">
              <a:buAutoNum type="arabicPeriod"/>
            </a:pPr>
            <a:r>
              <a:rPr lang="en-US" sz="2400" dirty="0" smtClean="0"/>
              <a:t>Not displaying the registration no. given to him in clinic, prescription and certificate etc. issued by him.</a:t>
            </a:r>
          </a:p>
          <a:p>
            <a:pPr marL="457200" indent="-457200" algn="just">
              <a:buAutoNum type="arabicPeriod"/>
            </a:pPr>
            <a:r>
              <a:rPr lang="en-US" sz="2400" b="1" i="1" dirty="0" smtClean="0">
                <a:solidFill>
                  <a:schemeClr val="accent6">
                    <a:lumMod val="75000"/>
                  </a:schemeClr>
                </a:solidFill>
              </a:rPr>
              <a:t>Dichotomy </a:t>
            </a:r>
            <a:r>
              <a:rPr lang="en-US" sz="2400" dirty="0" smtClean="0"/>
              <a:t>or fee splitting.( receiving or giving commission)</a:t>
            </a:r>
          </a:p>
          <a:p>
            <a:pPr marL="457200" indent="-457200" algn="just">
              <a:buAutoNum type="arabicPeriod"/>
            </a:pPr>
            <a:r>
              <a:rPr lang="en-US" sz="2400" dirty="0" smtClean="0"/>
              <a:t>Using of touts or agents for procuring patients.		Contd…</a:t>
            </a:r>
            <a:endParaRPr lang="en-US" sz="2400" dirty="0"/>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down)">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714380"/>
            <a:ext cx="8715436" cy="6072206"/>
          </a:xfrm>
        </p:spPr>
        <p:txBody>
          <a:bodyPr>
            <a:normAutofit fontScale="92500" lnSpcReduction="10000"/>
          </a:bodyPr>
          <a:lstStyle/>
          <a:p>
            <a:pPr marL="457200" indent="-457200" algn="just">
              <a:buNone/>
            </a:pPr>
            <a:r>
              <a:rPr lang="en-US" sz="2400" dirty="0" smtClean="0">
                <a:solidFill>
                  <a:schemeClr val="accent6">
                    <a:lumMod val="75000"/>
                  </a:schemeClr>
                </a:solidFill>
              </a:rPr>
              <a:t>11.  </a:t>
            </a:r>
            <a:r>
              <a:rPr lang="en-US" sz="2400" dirty="0" smtClean="0"/>
              <a:t>Disclosing secrets of the patient.</a:t>
            </a:r>
          </a:p>
          <a:p>
            <a:pPr marL="457200" indent="-457200" algn="just">
              <a:buNone/>
            </a:pPr>
            <a:r>
              <a:rPr lang="en-US" sz="2400" dirty="0" smtClean="0">
                <a:solidFill>
                  <a:schemeClr val="accent6">
                    <a:lumMod val="75000"/>
                  </a:schemeClr>
                </a:solidFill>
              </a:rPr>
              <a:t>12. </a:t>
            </a:r>
            <a:r>
              <a:rPr lang="en-US" sz="2400" dirty="0" smtClean="0"/>
              <a:t>Covering, i.e. assisting someone who has no medical qualification to attend, treat or perform an operation on some person.</a:t>
            </a:r>
          </a:p>
          <a:p>
            <a:pPr marL="457200" indent="-457200" algn="just">
              <a:buNone/>
            </a:pPr>
            <a:r>
              <a:rPr lang="en-US" sz="2400" dirty="0" smtClean="0">
                <a:solidFill>
                  <a:schemeClr val="accent6">
                    <a:lumMod val="75000"/>
                  </a:schemeClr>
                </a:solidFill>
              </a:rPr>
              <a:t>13. </a:t>
            </a:r>
            <a:r>
              <a:rPr lang="en-US" sz="2400" dirty="0" smtClean="0"/>
              <a:t>Write prescription in private formulae of which only he or a pharmacy has a key.</a:t>
            </a:r>
          </a:p>
          <a:p>
            <a:pPr marL="457200" indent="-457200" algn="just">
              <a:buNone/>
            </a:pPr>
            <a:r>
              <a:rPr lang="en-US" sz="2400" dirty="0" smtClean="0">
                <a:solidFill>
                  <a:schemeClr val="accent6">
                    <a:lumMod val="75000"/>
                  </a:schemeClr>
                </a:solidFill>
              </a:rPr>
              <a:t>14.  </a:t>
            </a:r>
            <a:r>
              <a:rPr lang="en-US" sz="2400" b="1" i="1" dirty="0" smtClean="0">
                <a:solidFill>
                  <a:schemeClr val="accent6">
                    <a:lumMod val="75000"/>
                  </a:schemeClr>
                </a:solidFill>
              </a:rPr>
              <a:t>Advertising </a:t>
            </a:r>
          </a:p>
          <a:p>
            <a:pPr marL="457200" indent="-457200" algn="just">
              <a:buNone/>
            </a:pPr>
            <a:r>
              <a:rPr lang="en-US" sz="2400" dirty="0" smtClean="0">
                <a:solidFill>
                  <a:schemeClr val="accent6">
                    <a:lumMod val="75000"/>
                  </a:schemeClr>
                </a:solidFill>
              </a:rPr>
              <a:t>15. </a:t>
            </a:r>
            <a:r>
              <a:rPr lang="en-US" sz="2400" dirty="0" smtClean="0"/>
              <a:t>Running an open shop for sale of medicines, for dispensing prescription of other doctors.</a:t>
            </a:r>
          </a:p>
          <a:p>
            <a:pPr marL="457200" indent="-457200" algn="just">
              <a:buNone/>
            </a:pPr>
            <a:r>
              <a:rPr lang="en-US" sz="2400" dirty="0" smtClean="0">
                <a:solidFill>
                  <a:schemeClr val="accent6">
                    <a:lumMod val="75000"/>
                  </a:schemeClr>
                </a:solidFill>
              </a:rPr>
              <a:t>16. </a:t>
            </a:r>
            <a:r>
              <a:rPr lang="en-US" sz="2400" b="1" i="1" dirty="0" smtClean="0">
                <a:solidFill>
                  <a:schemeClr val="accent1">
                    <a:lumMod val="75000"/>
                  </a:schemeClr>
                </a:solidFill>
              </a:rPr>
              <a:t> </a:t>
            </a:r>
            <a:r>
              <a:rPr lang="en-US" sz="2400" b="1" i="1" dirty="0" smtClean="0">
                <a:solidFill>
                  <a:schemeClr val="accent2"/>
                </a:solidFill>
              </a:rPr>
              <a:t>Drunk</a:t>
            </a:r>
            <a:r>
              <a:rPr lang="en-US" sz="2400" b="1" i="1" dirty="0" smtClean="0">
                <a:solidFill>
                  <a:schemeClr val="accent1">
                    <a:lumMod val="75000"/>
                  </a:schemeClr>
                </a:solidFill>
              </a:rPr>
              <a:t> </a:t>
            </a:r>
            <a:r>
              <a:rPr lang="en-US" sz="2400" dirty="0" smtClean="0"/>
              <a:t>and disorderly so interfere with proper skilled practice.</a:t>
            </a:r>
          </a:p>
          <a:p>
            <a:pPr marL="457200" indent="-457200" algn="just">
              <a:buNone/>
            </a:pPr>
            <a:r>
              <a:rPr lang="en-US" sz="2400" dirty="0" smtClean="0">
                <a:solidFill>
                  <a:schemeClr val="accent6">
                    <a:lumMod val="75000"/>
                  </a:schemeClr>
                </a:solidFill>
              </a:rPr>
              <a:t>17.  </a:t>
            </a:r>
            <a:r>
              <a:rPr lang="en-US" sz="2400" dirty="0" smtClean="0"/>
              <a:t>Having involvement in physical or mental torture to other person</a:t>
            </a:r>
          </a:p>
          <a:p>
            <a:pPr marL="457200" indent="-457200" algn="just">
              <a:buNone/>
            </a:pPr>
            <a:r>
              <a:rPr lang="en-US" sz="2400" dirty="0" smtClean="0">
                <a:solidFill>
                  <a:schemeClr val="accent6">
                    <a:lumMod val="75000"/>
                  </a:schemeClr>
                </a:solidFill>
              </a:rPr>
              <a:t>18.  </a:t>
            </a:r>
            <a:r>
              <a:rPr lang="en-US" sz="2400" dirty="0" smtClean="0"/>
              <a:t>Doing sex determination test.</a:t>
            </a:r>
          </a:p>
          <a:p>
            <a:pPr marL="457200" indent="-457200" algn="just">
              <a:buNone/>
            </a:pPr>
            <a:r>
              <a:rPr lang="en-US" sz="2400" dirty="0" smtClean="0">
                <a:solidFill>
                  <a:schemeClr val="accent6">
                    <a:lumMod val="75000"/>
                  </a:schemeClr>
                </a:solidFill>
              </a:rPr>
              <a:t>19.  </a:t>
            </a:r>
            <a:r>
              <a:rPr lang="en-US" sz="2400" dirty="0" smtClean="0"/>
              <a:t>Failure to obtain consent of both husband and wife in an operation which may result in sterility.</a:t>
            </a:r>
          </a:p>
          <a:p>
            <a:pPr marL="457200" indent="-457200" algn="just">
              <a:buNone/>
            </a:pPr>
            <a:r>
              <a:rPr lang="en-US" sz="2400" dirty="0" smtClean="0">
                <a:solidFill>
                  <a:schemeClr val="accent6">
                    <a:lumMod val="75000"/>
                  </a:schemeClr>
                </a:solidFill>
              </a:rPr>
              <a:t>20. </a:t>
            </a:r>
            <a:r>
              <a:rPr lang="en-US" sz="2400" dirty="0" smtClean="0"/>
              <a:t>Failure to obtain consent of the female pt.,her husband and donor in act of in vitro fertilization.</a:t>
            </a:r>
          </a:p>
          <a:p>
            <a:pPr marL="457200" indent="-457200" algn="just">
              <a:buNone/>
            </a:pPr>
            <a:r>
              <a:rPr lang="en-US" sz="2400" dirty="0" smtClean="0">
                <a:solidFill>
                  <a:schemeClr val="accent6">
                    <a:lumMod val="75000"/>
                  </a:schemeClr>
                </a:solidFill>
              </a:rPr>
              <a:t>21.  </a:t>
            </a:r>
            <a:r>
              <a:rPr lang="en-US" sz="2400" dirty="0" smtClean="0"/>
              <a:t>Violation of ICMR guidelines.</a:t>
            </a:r>
          </a:p>
          <a:p>
            <a:pPr marL="457200" indent="-457200" algn="just">
              <a:buNone/>
            </a:pPr>
            <a:endParaRPr lang="en-US" sz="2400" dirty="0" smtClean="0"/>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785818"/>
          </a:xfrm>
        </p:spPr>
        <p:txBody>
          <a:bodyPr>
            <a:normAutofit/>
          </a:bodyPr>
          <a:lstStyle/>
          <a:p>
            <a:pPr algn="ctr"/>
            <a:r>
              <a:rPr lang="en-US" sz="3200" b="1" dirty="0" smtClean="0"/>
              <a:t>Professional Misconduct -- ADVERTISING</a:t>
            </a:r>
            <a:endParaRPr lang="en-US" sz="3200" b="1" dirty="0"/>
          </a:p>
        </p:txBody>
      </p:sp>
      <p:sp>
        <p:nvSpPr>
          <p:cNvPr id="3" name="Text Placeholder 2"/>
          <p:cNvSpPr>
            <a:spLocks noGrp="1"/>
          </p:cNvSpPr>
          <p:nvPr>
            <p:ph type="body" idx="1"/>
          </p:nvPr>
        </p:nvSpPr>
        <p:spPr>
          <a:xfrm>
            <a:off x="142844" y="857232"/>
            <a:ext cx="4500594" cy="1657368"/>
          </a:xfrm>
        </p:spPr>
        <p:txBody>
          <a:bodyPr/>
          <a:lstStyle/>
          <a:p>
            <a:pPr algn="ctr"/>
            <a:r>
              <a:rPr lang="en-US" sz="2000" dirty="0" smtClean="0"/>
              <a:t>Doctor’s name plate, signboard(large) with consultancy rates, lab test rate, medicine rates displayed in heart of city area</a:t>
            </a:r>
            <a:endParaRPr lang="en-US" sz="2000" dirty="0"/>
          </a:p>
        </p:txBody>
      </p:sp>
      <p:sp>
        <p:nvSpPr>
          <p:cNvPr id="4" name="Text Placeholder 3"/>
          <p:cNvSpPr>
            <a:spLocks noGrp="1"/>
          </p:cNvSpPr>
          <p:nvPr>
            <p:ph type="body" sz="half" idx="3"/>
          </p:nvPr>
        </p:nvSpPr>
        <p:spPr>
          <a:xfrm>
            <a:off x="4645025" y="1000109"/>
            <a:ext cx="4041775" cy="1514492"/>
          </a:xfrm>
        </p:spPr>
        <p:txBody>
          <a:bodyPr/>
          <a:lstStyle/>
          <a:p>
            <a:r>
              <a:rPr lang="en-US" dirty="0" smtClean="0"/>
              <a:t>Notification in Lay Press</a:t>
            </a:r>
            <a:endParaRPr lang="en-US" dirty="0"/>
          </a:p>
        </p:txBody>
      </p:sp>
      <p:pic>
        <p:nvPicPr>
          <p:cNvPr id="3074" name="Picture 2" descr="G:\Scan image\3 - Copy.jpeg"/>
          <p:cNvPicPr>
            <a:picLocks noGrp="1" noChangeAspect="1" noChangeArrowheads="1"/>
          </p:cNvPicPr>
          <p:nvPr>
            <p:ph sz="quarter" idx="2"/>
          </p:nvPr>
        </p:nvPicPr>
        <p:blipFill>
          <a:blip r:embed="rId2" cstate="print"/>
          <a:srcRect/>
          <a:stretch>
            <a:fillRect/>
          </a:stretch>
        </p:blipFill>
        <p:spPr bwMode="auto">
          <a:xfrm>
            <a:off x="142845" y="2514600"/>
            <a:ext cx="4286280" cy="4343400"/>
          </a:xfrm>
          <a:prstGeom prst="rect">
            <a:avLst/>
          </a:prstGeom>
          <a:noFill/>
        </p:spPr>
      </p:pic>
      <p:pic>
        <p:nvPicPr>
          <p:cNvPr id="3075" name="Picture 3" descr="G:\Scan image\3 - Copy (2).jpeg"/>
          <p:cNvPicPr>
            <a:picLocks noGrp="1" noChangeAspect="1" noChangeArrowheads="1"/>
          </p:cNvPicPr>
          <p:nvPr>
            <p:ph sz="quarter" idx="4"/>
          </p:nvPr>
        </p:nvPicPr>
        <p:blipFill>
          <a:blip r:embed="rId3" cstate="print"/>
          <a:srcRect/>
          <a:stretch>
            <a:fillRect/>
          </a:stretch>
        </p:blipFill>
        <p:spPr bwMode="auto">
          <a:xfrm>
            <a:off x="4645025" y="2564904"/>
            <a:ext cx="4356131" cy="4293096"/>
          </a:xfrm>
          <a:prstGeom prst="rect">
            <a:avLst/>
          </a:prstGeom>
          <a:noFill/>
        </p:spPr>
      </p:pic>
    </p:spTree>
  </p:cSld>
  <p:clrMapOvr>
    <a:masterClrMapping/>
  </p:clrMapOvr>
  <p:transition>
    <p:spli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864096"/>
          </a:xfrm>
        </p:spPr>
        <p:txBody>
          <a:bodyPr>
            <a:normAutofit/>
          </a:bodyPr>
          <a:lstStyle/>
          <a:p>
            <a:pPr algn="ctr"/>
            <a:r>
              <a:rPr lang="en-US" dirty="0" smtClean="0"/>
              <a:t> Professional Misconduct</a:t>
            </a:r>
            <a:endParaRPr lang="en-US" dirty="0"/>
          </a:p>
        </p:txBody>
      </p:sp>
      <p:sp>
        <p:nvSpPr>
          <p:cNvPr id="3" name="Text Placeholder 2"/>
          <p:cNvSpPr>
            <a:spLocks noGrp="1"/>
          </p:cNvSpPr>
          <p:nvPr>
            <p:ph type="body" idx="1"/>
          </p:nvPr>
        </p:nvSpPr>
        <p:spPr>
          <a:xfrm>
            <a:off x="179512" y="908720"/>
            <a:ext cx="4317876" cy="1152128"/>
          </a:xfrm>
        </p:spPr>
        <p:txBody>
          <a:bodyPr/>
          <a:lstStyle/>
          <a:p>
            <a:pPr algn="ctr"/>
            <a:r>
              <a:rPr lang="en-US" dirty="0" smtClean="0"/>
              <a:t>Canvassing: Use of touts or agents for procuring patients</a:t>
            </a:r>
            <a:endParaRPr lang="en-US" dirty="0"/>
          </a:p>
        </p:txBody>
      </p:sp>
      <p:sp>
        <p:nvSpPr>
          <p:cNvPr id="4" name="Text Placeholder 3"/>
          <p:cNvSpPr>
            <a:spLocks noGrp="1"/>
          </p:cNvSpPr>
          <p:nvPr>
            <p:ph type="body" sz="half" idx="3"/>
          </p:nvPr>
        </p:nvSpPr>
        <p:spPr>
          <a:xfrm>
            <a:off x="4645025" y="1196751"/>
            <a:ext cx="4041775" cy="648073"/>
          </a:xfrm>
        </p:spPr>
        <p:txBody>
          <a:bodyPr>
            <a:normAutofit fontScale="92500" lnSpcReduction="10000"/>
          </a:bodyPr>
          <a:lstStyle/>
          <a:p>
            <a:pPr algn="ctr"/>
            <a:r>
              <a:rPr lang="en-US" dirty="0" smtClean="0"/>
              <a:t>Supplying or selling drugs of Addiction</a:t>
            </a:r>
            <a:endParaRPr lang="en-US" dirty="0"/>
          </a:p>
        </p:txBody>
      </p:sp>
      <p:pic>
        <p:nvPicPr>
          <p:cNvPr id="1026" name="Picture 2" descr="G:\Scan image\4 - Copy.jpeg"/>
          <p:cNvPicPr>
            <a:picLocks noGrp="1" noChangeAspect="1" noChangeArrowheads="1"/>
          </p:cNvPicPr>
          <p:nvPr>
            <p:ph sz="quarter" idx="2"/>
          </p:nvPr>
        </p:nvPicPr>
        <p:blipFill>
          <a:blip r:embed="rId2" cstate="print"/>
          <a:srcRect/>
          <a:stretch>
            <a:fillRect/>
          </a:stretch>
        </p:blipFill>
        <p:spPr bwMode="auto">
          <a:xfrm>
            <a:off x="0" y="1916832"/>
            <a:ext cx="4644008" cy="4941168"/>
          </a:xfrm>
          <a:prstGeom prst="rect">
            <a:avLst/>
          </a:prstGeom>
          <a:noFill/>
        </p:spPr>
      </p:pic>
      <p:pic>
        <p:nvPicPr>
          <p:cNvPr id="1027" name="Picture 3" descr="G:\Scan image\4 - Copy (2).jpeg"/>
          <p:cNvPicPr>
            <a:picLocks noGrp="1" noChangeAspect="1" noChangeArrowheads="1"/>
          </p:cNvPicPr>
          <p:nvPr>
            <p:ph sz="quarter" idx="4"/>
          </p:nvPr>
        </p:nvPicPr>
        <p:blipFill>
          <a:blip r:embed="rId3" cstate="print"/>
          <a:srcRect/>
          <a:stretch>
            <a:fillRect/>
          </a:stretch>
        </p:blipFill>
        <p:spPr bwMode="auto">
          <a:xfrm>
            <a:off x="4714876" y="2132856"/>
            <a:ext cx="4214842" cy="4439416"/>
          </a:xfrm>
          <a:prstGeom prst="rect">
            <a:avLst/>
          </a:prstGeom>
          <a:noFill/>
        </p:spPr>
      </p:pic>
    </p:spTree>
  </p:cSld>
  <p:clrMapOvr>
    <a:masterClrMapping/>
  </p:clrMapOvr>
  <p:transition>
    <p:spli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56792"/>
            <a:ext cx="4040188" cy="957808"/>
          </a:xfrm>
        </p:spPr>
        <p:txBody>
          <a:bodyPr/>
          <a:lstStyle/>
          <a:p>
            <a:r>
              <a:rPr lang="en-US" dirty="0" smtClean="0"/>
              <a:t>Seducing a female Patient</a:t>
            </a:r>
            <a:endParaRPr lang="en-US" dirty="0"/>
          </a:p>
        </p:txBody>
      </p:sp>
      <p:sp>
        <p:nvSpPr>
          <p:cNvPr id="4" name="Text Placeholder 3"/>
          <p:cNvSpPr>
            <a:spLocks noGrp="1"/>
          </p:cNvSpPr>
          <p:nvPr>
            <p:ph type="body" sz="half" idx="3"/>
          </p:nvPr>
        </p:nvSpPr>
        <p:spPr>
          <a:xfrm>
            <a:off x="4645025" y="1643051"/>
            <a:ext cx="4041775" cy="871550"/>
          </a:xfrm>
        </p:spPr>
        <p:txBody>
          <a:bodyPr>
            <a:normAutofit/>
          </a:bodyPr>
          <a:lstStyle/>
          <a:p>
            <a:pPr algn="ctr"/>
            <a:r>
              <a:rPr lang="en-US" dirty="0" smtClean="0"/>
              <a:t>Attending patient while on Alcohol</a:t>
            </a:r>
            <a:endParaRPr lang="en-US" dirty="0"/>
          </a:p>
        </p:txBody>
      </p:sp>
      <p:sp>
        <p:nvSpPr>
          <p:cNvPr id="7" name="Title 1"/>
          <p:cNvSpPr>
            <a:spLocks noGrp="1"/>
          </p:cNvSpPr>
          <p:nvPr>
            <p:ph type="title"/>
          </p:nvPr>
        </p:nvSpPr>
        <p:spPr>
          <a:xfrm>
            <a:off x="457200" y="704088"/>
            <a:ext cx="8229600" cy="796086"/>
          </a:xfrm>
        </p:spPr>
        <p:txBody>
          <a:bodyPr>
            <a:normAutofit fontScale="90000"/>
          </a:bodyPr>
          <a:lstStyle/>
          <a:p>
            <a:pPr algn="ctr"/>
            <a:r>
              <a:rPr lang="en-US" dirty="0" smtClean="0"/>
              <a:t> Professional Misconduct</a:t>
            </a:r>
            <a:endParaRPr lang="en-US" dirty="0"/>
          </a:p>
        </p:txBody>
      </p:sp>
      <p:pic>
        <p:nvPicPr>
          <p:cNvPr id="2050" name="Picture 2" descr="G:\Scan image\4 - Copy (3).jpeg"/>
          <p:cNvPicPr>
            <a:picLocks noGrp="1" noChangeAspect="1" noChangeArrowheads="1"/>
          </p:cNvPicPr>
          <p:nvPr>
            <p:ph sz="quarter" idx="2"/>
          </p:nvPr>
        </p:nvPicPr>
        <p:blipFill>
          <a:blip r:embed="rId2" cstate="print"/>
          <a:srcRect/>
          <a:stretch>
            <a:fillRect/>
          </a:stretch>
        </p:blipFill>
        <p:spPr bwMode="auto">
          <a:xfrm>
            <a:off x="357158" y="2714620"/>
            <a:ext cx="4143404" cy="3786214"/>
          </a:xfrm>
          <a:prstGeom prst="rect">
            <a:avLst/>
          </a:prstGeom>
          <a:noFill/>
        </p:spPr>
      </p:pic>
      <p:pic>
        <p:nvPicPr>
          <p:cNvPr id="2051" name="Picture 3" descr="G:\Scan image\4 - Copy (4).jpeg"/>
          <p:cNvPicPr>
            <a:picLocks noGrp="1" noChangeAspect="1" noChangeArrowheads="1"/>
          </p:cNvPicPr>
          <p:nvPr>
            <p:ph sz="quarter" idx="4"/>
          </p:nvPr>
        </p:nvPicPr>
        <p:blipFill>
          <a:blip r:embed="rId3" cstate="print"/>
          <a:srcRect/>
          <a:stretch>
            <a:fillRect/>
          </a:stretch>
        </p:blipFill>
        <p:spPr bwMode="auto">
          <a:xfrm>
            <a:off x="4643438" y="2714620"/>
            <a:ext cx="4214842" cy="3786214"/>
          </a:xfrm>
          <a:prstGeom prst="rect">
            <a:avLst/>
          </a:prstGeom>
          <a:noFill/>
        </p:spPr>
      </p:pic>
    </p:spTree>
  </p:cSld>
  <p:clrMapOvr>
    <a:masterClrMapping/>
  </p:clrMapOvr>
  <p:transition>
    <p:spli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Issuing a False Certificate</a:t>
            </a:r>
            <a:endParaRPr lang="en-US" dirty="0"/>
          </a:p>
        </p:txBody>
      </p:sp>
      <p:sp>
        <p:nvSpPr>
          <p:cNvPr id="4" name="Text Placeholder 3"/>
          <p:cNvSpPr>
            <a:spLocks noGrp="1"/>
          </p:cNvSpPr>
          <p:nvPr>
            <p:ph type="body" sz="half" idx="3"/>
          </p:nvPr>
        </p:nvSpPr>
        <p:spPr/>
        <p:txBody>
          <a:bodyPr/>
          <a:lstStyle/>
          <a:p>
            <a:pPr algn="ctr"/>
            <a:r>
              <a:rPr lang="en-US" dirty="0" smtClean="0"/>
              <a:t>Dichotomy</a:t>
            </a:r>
            <a:endParaRPr lang="en-US" dirty="0"/>
          </a:p>
        </p:txBody>
      </p:sp>
      <p:sp>
        <p:nvSpPr>
          <p:cNvPr id="7" name="Title 1"/>
          <p:cNvSpPr>
            <a:spLocks noGrp="1"/>
          </p:cNvSpPr>
          <p:nvPr>
            <p:ph type="title"/>
          </p:nvPr>
        </p:nvSpPr>
        <p:spPr>
          <a:xfrm>
            <a:off x="457200" y="704088"/>
            <a:ext cx="8229600" cy="724648"/>
          </a:xfrm>
        </p:spPr>
        <p:txBody>
          <a:bodyPr>
            <a:normAutofit fontScale="90000"/>
          </a:bodyPr>
          <a:lstStyle/>
          <a:p>
            <a:pPr algn="ctr"/>
            <a:r>
              <a:rPr lang="en-US" dirty="0" smtClean="0"/>
              <a:t> Professional Misconduct</a:t>
            </a:r>
            <a:endParaRPr lang="en-US" dirty="0"/>
          </a:p>
        </p:txBody>
      </p:sp>
      <p:pic>
        <p:nvPicPr>
          <p:cNvPr id="3074" name="Picture 2" descr="G:\Scan image\4 - Copy (5).jpeg"/>
          <p:cNvPicPr>
            <a:picLocks noGrp="1" noChangeAspect="1" noChangeArrowheads="1"/>
          </p:cNvPicPr>
          <p:nvPr>
            <p:ph sz="quarter" idx="2"/>
          </p:nvPr>
        </p:nvPicPr>
        <p:blipFill>
          <a:blip r:embed="rId2" cstate="print"/>
          <a:srcRect/>
          <a:stretch>
            <a:fillRect/>
          </a:stretch>
        </p:blipFill>
        <p:spPr bwMode="auto">
          <a:xfrm>
            <a:off x="357158" y="2643182"/>
            <a:ext cx="4071966" cy="3929090"/>
          </a:xfrm>
          <a:prstGeom prst="rect">
            <a:avLst/>
          </a:prstGeom>
          <a:noFill/>
        </p:spPr>
      </p:pic>
      <p:pic>
        <p:nvPicPr>
          <p:cNvPr id="3075" name="Picture 3" descr="G:\Scan image\5-2 - Copy.jpeg"/>
          <p:cNvPicPr>
            <a:picLocks noGrp="1" noChangeAspect="1" noChangeArrowheads="1"/>
          </p:cNvPicPr>
          <p:nvPr>
            <p:ph sz="quarter" idx="4"/>
          </p:nvPr>
        </p:nvPicPr>
        <p:blipFill>
          <a:blip r:embed="rId3" cstate="print"/>
          <a:srcRect/>
          <a:stretch>
            <a:fillRect/>
          </a:stretch>
        </p:blipFill>
        <p:spPr bwMode="auto">
          <a:xfrm>
            <a:off x="4714876" y="2571744"/>
            <a:ext cx="4214842" cy="4071966"/>
          </a:xfrm>
          <a:prstGeom prst="rect">
            <a:avLst/>
          </a:prstGeom>
          <a:noFill/>
        </p:spPr>
      </p:pic>
    </p:spTree>
  </p:cSld>
  <p:clrMapOvr>
    <a:masterClrMapping/>
  </p:clrMapOvr>
  <p:transition>
    <p:spli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ctr"/>
            <a:r>
              <a:rPr lang="en-US" dirty="0" smtClean="0"/>
              <a:t> Professional Misconduct</a:t>
            </a:r>
            <a:endParaRPr lang="en-US" dirty="0"/>
          </a:p>
        </p:txBody>
      </p:sp>
      <p:pic>
        <p:nvPicPr>
          <p:cNvPr id="4098" name="Picture 2" descr="G:\Scan image\5-2 - Copy (2).jpeg"/>
          <p:cNvPicPr>
            <a:picLocks noGrp="1" noChangeAspect="1" noChangeArrowheads="1"/>
          </p:cNvPicPr>
          <p:nvPr>
            <p:ph idx="1"/>
          </p:nvPr>
        </p:nvPicPr>
        <p:blipFill>
          <a:blip r:embed="rId2" cstate="print"/>
          <a:srcRect/>
          <a:stretch>
            <a:fillRect/>
          </a:stretch>
        </p:blipFill>
        <p:spPr bwMode="auto">
          <a:xfrm>
            <a:off x="3857620" y="2071678"/>
            <a:ext cx="4572032" cy="4214841"/>
          </a:xfrm>
          <a:prstGeom prst="rect">
            <a:avLst/>
          </a:prstGeom>
          <a:noFill/>
        </p:spPr>
      </p:pic>
      <p:sp>
        <p:nvSpPr>
          <p:cNvPr id="6" name="TextBox 5"/>
          <p:cNvSpPr txBox="1"/>
          <p:nvPr/>
        </p:nvSpPr>
        <p:spPr>
          <a:xfrm>
            <a:off x="251520" y="2276872"/>
            <a:ext cx="3384376" cy="2554545"/>
          </a:xfrm>
          <a:prstGeom prst="rect">
            <a:avLst/>
          </a:prstGeom>
          <a:noFill/>
        </p:spPr>
        <p:txBody>
          <a:bodyPr wrap="square" rtlCol="0">
            <a:spAutoFit/>
          </a:bodyPr>
          <a:lstStyle/>
          <a:p>
            <a:pPr algn="ctr"/>
            <a:r>
              <a:rPr lang="en-US" sz="3200" b="1" dirty="0" smtClean="0"/>
              <a:t>Talking Disparaginingly of </a:t>
            </a:r>
          </a:p>
          <a:p>
            <a:pPr algn="ctr"/>
            <a:r>
              <a:rPr lang="en-US" sz="3200" b="1" dirty="0" smtClean="0"/>
              <a:t>a </a:t>
            </a:r>
          </a:p>
          <a:p>
            <a:pPr algn="ctr"/>
            <a:r>
              <a:rPr lang="en-US" sz="3200" b="1" dirty="0" smtClean="0"/>
              <a:t>Colleague</a:t>
            </a:r>
            <a:endParaRPr lang="en-US" sz="3200" b="1" dirty="0"/>
          </a:p>
        </p:txBody>
      </p:sp>
    </p:spTree>
  </p:cSld>
  <p:clrMapOvr>
    <a:masterClrMapping/>
  </p:clrMapOvr>
  <p:transition>
    <p:spli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60648"/>
            <a:ext cx="7772400" cy="1080120"/>
          </a:xfrm>
        </p:spPr>
        <p:txBody>
          <a:bodyPr/>
          <a:lstStyle/>
          <a:p>
            <a:pPr algn="ctr"/>
            <a:r>
              <a:rPr lang="en-US" dirty="0" smtClean="0"/>
              <a:t>Hippocratic Oath</a:t>
            </a:r>
            <a:endParaRPr lang="en-US" dirty="0"/>
          </a:p>
        </p:txBody>
      </p:sp>
      <p:sp>
        <p:nvSpPr>
          <p:cNvPr id="3" name="Content Placeholder 2"/>
          <p:cNvSpPr>
            <a:spLocks noGrp="1"/>
          </p:cNvSpPr>
          <p:nvPr>
            <p:ph idx="1"/>
          </p:nvPr>
        </p:nvSpPr>
        <p:spPr>
          <a:xfrm>
            <a:off x="533400" y="1700808"/>
            <a:ext cx="8382000" cy="4928592"/>
          </a:xfrm>
        </p:spPr>
        <p:txBody>
          <a:bodyPr>
            <a:normAutofit/>
          </a:bodyPr>
          <a:lstStyle/>
          <a:p>
            <a:pPr algn="just"/>
            <a:r>
              <a:rPr lang="en-US" sz="2800" dirty="0" smtClean="0"/>
              <a:t>The modernised version of the Hippocratic oath are  the Declaration of Geneva, as  adopted by the 3</a:t>
            </a:r>
            <a:r>
              <a:rPr lang="en-US" sz="2800" baseline="30000" dirty="0" smtClean="0"/>
              <a:t>rd</a:t>
            </a:r>
            <a:r>
              <a:rPr lang="en-US" sz="2800" dirty="0" smtClean="0"/>
              <a:t>  General Assembly of World Medical Association at Geneva, Switzerland, in September,1948, (amended in 1983), and the International  Code of Medical Ethics, as adopted by </a:t>
            </a:r>
            <a:r>
              <a:rPr lang="en-US" sz="2800" dirty="0" smtClean="0">
                <a:solidFill>
                  <a:schemeClr val="accent2"/>
                </a:solidFill>
              </a:rPr>
              <a:t>the General Assembly of the World Medical Association held in London , in October, 1948</a:t>
            </a:r>
            <a:r>
              <a:rPr lang="en-US" sz="2800" dirty="0" smtClean="0"/>
              <a:t>.  </a:t>
            </a:r>
          </a:p>
          <a:p>
            <a:pPr algn="just"/>
            <a:endParaRPr lang="en-US" sz="2800" dirty="0" smtClean="0"/>
          </a:p>
          <a:p>
            <a:pPr algn="just"/>
            <a:endParaRPr lang="en-US" sz="2800" dirty="0"/>
          </a:p>
        </p:txBody>
      </p:sp>
    </p:spTree>
  </p:cSld>
  <p:clrMapOvr>
    <a:masterClrMapping/>
  </p:clrMapOvr>
  <p:transition spd="slow">
    <p:checke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260376"/>
          </a:xfrm>
        </p:spPr>
        <p:txBody>
          <a:bodyPr>
            <a:normAutofit/>
          </a:bodyPr>
          <a:lstStyle/>
          <a:p>
            <a:pPr algn="ctr"/>
            <a:r>
              <a:rPr lang="en-US" dirty="0" smtClean="0"/>
              <a:t>The Declaration of Geneva</a:t>
            </a:r>
            <a:endParaRPr lang="en-US" dirty="0"/>
          </a:p>
        </p:txBody>
      </p:sp>
      <p:sp>
        <p:nvSpPr>
          <p:cNvPr id="3" name="Content Placeholder 2"/>
          <p:cNvSpPr>
            <a:spLocks noGrp="1"/>
          </p:cNvSpPr>
          <p:nvPr>
            <p:ph idx="1"/>
          </p:nvPr>
        </p:nvSpPr>
        <p:spPr>
          <a:xfrm>
            <a:off x="323528" y="1524744"/>
            <a:ext cx="8591872" cy="5144616"/>
          </a:xfrm>
        </p:spPr>
        <p:txBody>
          <a:bodyPr>
            <a:normAutofit fontScale="92500"/>
          </a:bodyPr>
          <a:lstStyle/>
          <a:p>
            <a:pPr algn="just"/>
            <a:r>
              <a:rPr lang="en-US" sz="2600" dirty="0" smtClean="0"/>
              <a:t>At the time of Registration, each applicant shall be given a copy of the following declaration by the Registrar concerned an d the applicant shall read and agree to abide by the same.</a:t>
            </a:r>
          </a:p>
          <a:p>
            <a:pPr algn="just">
              <a:buNone/>
            </a:pPr>
            <a:endParaRPr lang="en-US" sz="2600" dirty="0" smtClean="0"/>
          </a:p>
          <a:p>
            <a:pPr marL="582930" indent="-514350" algn="just">
              <a:buFont typeface="+mj-lt"/>
              <a:buAutoNum type="arabicPeriod"/>
            </a:pPr>
            <a:r>
              <a:rPr lang="en-US" sz="2600" dirty="0" smtClean="0"/>
              <a:t>I solemnly pledge myself to consecrate </a:t>
            </a:r>
            <a:r>
              <a:rPr lang="en-US" sz="2600" b="1" dirty="0" smtClean="0">
                <a:solidFill>
                  <a:schemeClr val="accent6">
                    <a:lumMod val="50000"/>
                  </a:schemeClr>
                </a:solidFill>
              </a:rPr>
              <a:t>my life to the service of Humanity.</a:t>
            </a:r>
          </a:p>
          <a:p>
            <a:pPr marL="582930" indent="-514350" algn="just">
              <a:buFont typeface="+mj-lt"/>
              <a:buAutoNum type="arabicPeriod"/>
            </a:pPr>
            <a:r>
              <a:rPr lang="en-US" sz="2600" dirty="0" smtClean="0"/>
              <a:t>I will maintain the  utmost </a:t>
            </a:r>
            <a:r>
              <a:rPr lang="en-US" sz="2600" b="1" dirty="0" smtClean="0">
                <a:solidFill>
                  <a:schemeClr val="accent6">
                    <a:lumMod val="50000"/>
                  </a:schemeClr>
                </a:solidFill>
              </a:rPr>
              <a:t>respect for human life</a:t>
            </a:r>
            <a:r>
              <a:rPr lang="en-US" sz="2600" dirty="0" smtClean="0">
                <a:solidFill>
                  <a:schemeClr val="accent2"/>
                </a:solidFill>
              </a:rPr>
              <a:t> </a:t>
            </a:r>
            <a:r>
              <a:rPr lang="en-US" sz="2600" dirty="0" smtClean="0"/>
              <a:t>from the time of conception.  Even under threat, I will not use my medical knowledge contrary to the law of humanity.</a:t>
            </a:r>
          </a:p>
          <a:p>
            <a:pPr marL="582930" indent="-514350" algn="just">
              <a:buFont typeface="+mj-lt"/>
              <a:buAutoNum type="arabicPeriod"/>
            </a:pPr>
            <a:r>
              <a:rPr lang="en-US" sz="2600" dirty="0" smtClean="0"/>
              <a:t>I will not permit </a:t>
            </a:r>
            <a:r>
              <a:rPr lang="en-US" sz="2600" b="1" dirty="0" smtClean="0">
                <a:solidFill>
                  <a:schemeClr val="accent6">
                    <a:lumMod val="50000"/>
                  </a:schemeClr>
                </a:solidFill>
              </a:rPr>
              <a:t>consideration of religion, nationality, race, party politics or social  standing </a:t>
            </a:r>
            <a:r>
              <a:rPr lang="en-US" sz="2600" dirty="0" smtClean="0"/>
              <a:t>to intervene between my duty and my patient.</a:t>
            </a:r>
            <a:endParaRPr lang="en-US" sz="2600" dirty="0"/>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692696"/>
            <a:ext cx="8735888" cy="6012904"/>
          </a:xfrm>
        </p:spPr>
        <p:txBody>
          <a:bodyPr>
            <a:normAutofit lnSpcReduction="10000"/>
          </a:bodyPr>
          <a:lstStyle/>
          <a:p>
            <a:pPr marL="582930" indent="-514350" algn="just">
              <a:buAutoNum type="arabicPeriod" startAt="4"/>
            </a:pPr>
            <a:r>
              <a:rPr lang="en-US" sz="2600" dirty="0" smtClean="0"/>
              <a:t>I will practice my profession with </a:t>
            </a:r>
            <a:r>
              <a:rPr lang="en-US" sz="2600" b="1" dirty="0" smtClean="0">
                <a:solidFill>
                  <a:schemeClr val="accent6">
                    <a:lumMod val="50000"/>
                  </a:schemeClr>
                </a:solidFill>
              </a:rPr>
              <a:t>conscience and dignity.</a:t>
            </a:r>
          </a:p>
          <a:p>
            <a:pPr marL="582930" indent="-514350" algn="just">
              <a:buAutoNum type="arabicPeriod" startAt="4"/>
            </a:pPr>
            <a:r>
              <a:rPr lang="en-US" sz="2600" dirty="0" smtClean="0"/>
              <a:t>The </a:t>
            </a:r>
            <a:r>
              <a:rPr lang="en-US" sz="2600" b="1" dirty="0" smtClean="0">
                <a:solidFill>
                  <a:schemeClr val="accent6">
                    <a:lumMod val="50000"/>
                  </a:schemeClr>
                </a:solidFill>
              </a:rPr>
              <a:t>health of my patient </a:t>
            </a:r>
            <a:r>
              <a:rPr lang="en-US" sz="2600" dirty="0" smtClean="0"/>
              <a:t> will be my first consideration.</a:t>
            </a:r>
          </a:p>
          <a:p>
            <a:pPr marL="582930" indent="-514350" algn="just">
              <a:buAutoNum type="arabicPeriod" startAt="4"/>
            </a:pPr>
            <a:r>
              <a:rPr lang="en-US" sz="2600" dirty="0" smtClean="0"/>
              <a:t>I will </a:t>
            </a:r>
            <a:r>
              <a:rPr lang="en-US" sz="2600" b="1" dirty="0" smtClean="0">
                <a:solidFill>
                  <a:schemeClr val="accent6">
                    <a:lumMod val="50000"/>
                  </a:schemeClr>
                </a:solidFill>
              </a:rPr>
              <a:t>respect  the secrets </a:t>
            </a:r>
            <a:r>
              <a:rPr lang="en-US" sz="2600" dirty="0" smtClean="0"/>
              <a:t> which are confided in me.</a:t>
            </a:r>
          </a:p>
          <a:p>
            <a:pPr marL="582930" indent="-514350" algn="just">
              <a:buAutoNum type="arabicPeriod" startAt="4"/>
            </a:pPr>
            <a:r>
              <a:rPr lang="en-US" sz="2600" dirty="0" smtClean="0"/>
              <a:t>I will </a:t>
            </a:r>
            <a:r>
              <a:rPr lang="en-US" sz="2600" b="1" dirty="0" smtClean="0">
                <a:solidFill>
                  <a:schemeClr val="accent6">
                    <a:lumMod val="50000"/>
                  </a:schemeClr>
                </a:solidFill>
              </a:rPr>
              <a:t>give to my teachers the respect</a:t>
            </a:r>
            <a:r>
              <a:rPr lang="en-US" sz="2600" dirty="0" smtClean="0"/>
              <a:t> and gratitude which is their due.</a:t>
            </a:r>
          </a:p>
          <a:p>
            <a:pPr marL="582930" indent="-514350" algn="just">
              <a:buAutoNum type="arabicPeriod" startAt="4"/>
            </a:pPr>
            <a:r>
              <a:rPr lang="en-US" sz="2600" dirty="0" smtClean="0"/>
              <a:t>I will maintain by all the means in </a:t>
            </a:r>
            <a:r>
              <a:rPr lang="en-US" sz="2600" dirty="0" smtClean="0">
                <a:solidFill>
                  <a:schemeClr val="accent6">
                    <a:lumMod val="50000"/>
                  </a:schemeClr>
                </a:solidFill>
              </a:rPr>
              <a:t>my power, the honour and noble traditions</a:t>
            </a:r>
            <a:r>
              <a:rPr lang="en-US" sz="2600" dirty="0" smtClean="0"/>
              <a:t> of the medical profession.</a:t>
            </a:r>
          </a:p>
          <a:p>
            <a:pPr marL="582930" indent="-514350" algn="just">
              <a:buAutoNum type="arabicPeriod" startAt="4"/>
            </a:pPr>
            <a:r>
              <a:rPr lang="en-US" sz="2600" dirty="0" smtClean="0"/>
              <a:t>I will </a:t>
            </a:r>
            <a:r>
              <a:rPr lang="en-US" sz="2600" dirty="0" smtClean="0">
                <a:solidFill>
                  <a:schemeClr val="accent6">
                    <a:lumMod val="50000"/>
                  </a:schemeClr>
                </a:solidFill>
              </a:rPr>
              <a:t>treat my colleagues with all respect</a:t>
            </a:r>
            <a:r>
              <a:rPr lang="en-US" sz="2600" dirty="0" smtClean="0">
                <a:solidFill>
                  <a:schemeClr val="accent2"/>
                </a:solidFill>
              </a:rPr>
              <a:t> </a:t>
            </a:r>
            <a:r>
              <a:rPr lang="en-US" sz="2600" dirty="0" smtClean="0"/>
              <a:t>and dignity.</a:t>
            </a:r>
          </a:p>
          <a:p>
            <a:pPr marL="582930" indent="-514350" algn="just">
              <a:buFont typeface="Wingdings"/>
              <a:buAutoNum type="arabicPeriod" startAt="4"/>
            </a:pPr>
            <a:r>
              <a:rPr lang="en-US" sz="2600" dirty="0" smtClean="0"/>
              <a:t>I shall </a:t>
            </a:r>
            <a:r>
              <a:rPr lang="en-US" sz="2600" dirty="0" smtClean="0">
                <a:solidFill>
                  <a:schemeClr val="accent6">
                    <a:lumMod val="50000"/>
                  </a:schemeClr>
                </a:solidFill>
              </a:rPr>
              <a:t>abide  by the Code of Medical ethics</a:t>
            </a:r>
            <a:r>
              <a:rPr lang="en-US" sz="2600" dirty="0" smtClean="0">
                <a:solidFill>
                  <a:schemeClr val="accent2"/>
                </a:solidFill>
              </a:rPr>
              <a:t> </a:t>
            </a:r>
            <a:r>
              <a:rPr lang="en-US" sz="2600" dirty="0" smtClean="0"/>
              <a:t>as  enumerated in the Indian Medical Council  Regulation, 2002. </a:t>
            </a:r>
          </a:p>
          <a:p>
            <a:pPr marL="582930" indent="-514350" algn="just">
              <a:buNone/>
            </a:pPr>
            <a:r>
              <a:rPr lang="en-US" sz="2600" dirty="0" smtClean="0"/>
              <a:t>			I make these promises solemnly, freely and upon my honour.</a:t>
            </a:r>
          </a:p>
          <a:p>
            <a:pPr marL="582930" indent="-514350" algn="just">
              <a:buAutoNum type="arabicPeriod" startAt="4"/>
            </a:pPr>
            <a:endParaRPr lang="en-US" sz="2600" dirty="0" smtClean="0"/>
          </a:p>
          <a:p>
            <a:pPr marL="582930" indent="-514350" algn="just">
              <a:buAutoNum type="arabicPeriod" startAt="4"/>
            </a:pPr>
            <a:endParaRPr lang="en-US" sz="2600" dirty="0" smtClean="0"/>
          </a:p>
          <a:p>
            <a:pPr marL="582930" indent="-514350" algn="just">
              <a:buNone/>
            </a:pPr>
            <a:endParaRPr lang="en-US" sz="2600" dirty="0" smtClean="0"/>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96086"/>
          </a:xfrm>
        </p:spPr>
        <p:txBody>
          <a:bodyPr>
            <a:normAutofit fontScale="90000"/>
          </a:bodyPr>
          <a:lstStyle/>
          <a:p>
            <a:pPr algn="ctr"/>
            <a:r>
              <a:rPr lang="en-US" dirty="0" smtClean="0"/>
              <a:t>Why  study of ethics is essential?</a:t>
            </a:r>
            <a:endParaRPr lang="en-US" dirty="0"/>
          </a:p>
        </p:txBody>
      </p:sp>
      <p:sp>
        <p:nvSpPr>
          <p:cNvPr id="3" name="Content Placeholder 2"/>
          <p:cNvSpPr>
            <a:spLocks noGrp="1"/>
          </p:cNvSpPr>
          <p:nvPr>
            <p:ph idx="1"/>
          </p:nvPr>
        </p:nvSpPr>
        <p:spPr>
          <a:xfrm>
            <a:off x="214282" y="1571612"/>
            <a:ext cx="8715436" cy="5143536"/>
          </a:xfrm>
        </p:spPr>
        <p:txBody>
          <a:bodyPr/>
          <a:lstStyle/>
          <a:p>
            <a:pPr algn="just"/>
            <a:r>
              <a:rPr lang="en-US" dirty="0" smtClean="0"/>
              <a:t>Ignorance about medical law &amp; ethics by young medicos leads to </a:t>
            </a:r>
            <a:r>
              <a:rPr lang="en-US" b="1" dirty="0" smtClean="0"/>
              <a:t>consequence of negligent behavior,</a:t>
            </a:r>
            <a:r>
              <a:rPr lang="en-US" dirty="0" smtClean="0"/>
              <a:t> failure to discharge compulsory duties towards the patient &amp; state, amounting to infamous conduct or negligent charges.</a:t>
            </a:r>
          </a:p>
          <a:p>
            <a:pPr algn="just"/>
            <a:r>
              <a:rPr lang="en-US" dirty="0" smtClean="0"/>
              <a:t>Members of </a:t>
            </a:r>
            <a:r>
              <a:rPr lang="en-US" b="1" dirty="0" smtClean="0"/>
              <a:t>general public are increasingly aware of their rights</a:t>
            </a:r>
            <a:r>
              <a:rPr lang="en-US" dirty="0" smtClean="0"/>
              <a:t> due from a doctor, questioning the legality of issues.</a:t>
            </a:r>
          </a:p>
          <a:p>
            <a:pPr algn="just"/>
            <a:r>
              <a:rPr lang="en-US" dirty="0" smtClean="0"/>
              <a:t>Doctors should also know who are the authorities proposing these </a:t>
            </a:r>
            <a:r>
              <a:rPr lang="en-US" b="1" dirty="0" smtClean="0"/>
              <a:t>rules and what penalties</a:t>
            </a:r>
            <a:r>
              <a:rPr lang="en-US" dirty="0" smtClean="0"/>
              <a:t> one is likely to be punished with in the event of breach of them.</a:t>
            </a:r>
          </a:p>
          <a:p>
            <a:pPr algn="just"/>
            <a:endParaRPr lang="en-US" dirty="0"/>
          </a:p>
        </p:txBody>
      </p:sp>
    </p:spTree>
  </p:cSld>
  <p:clrMapOvr>
    <a:masterClrMapping/>
  </p:clrMapOvr>
  <p:transition>
    <p:spli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16.JPG"/>
          <p:cNvPicPr>
            <a:picLocks noGrp="1" noChangeAspect="1"/>
          </p:cNvPicPr>
          <p:nvPr>
            <p:ph idx="1"/>
          </p:nvPr>
        </p:nvPicPr>
        <p:blipFill>
          <a:blip r:embed="rId2" cstate="print"/>
          <a:stretch>
            <a:fillRect/>
          </a:stretch>
        </p:blipFill>
        <p:spPr>
          <a:xfrm>
            <a:off x="0" y="0"/>
            <a:ext cx="9143999" cy="6858000"/>
          </a:xfrm>
          <a:ln>
            <a:noFill/>
          </a:ln>
          <a:effectLst>
            <a:outerShdw blurRad="50800" dist="50800" dir="5400000" algn="ctr" rotWithShape="0">
              <a:srgbClr val="000000"/>
            </a:outerShdw>
          </a:effectLst>
        </p:spPr>
      </p:pic>
      <p:sp>
        <p:nvSpPr>
          <p:cNvPr id="2" name="Title 1"/>
          <p:cNvSpPr>
            <a:spLocks noGrp="1"/>
          </p:cNvSpPr>
          <p:nvPr>
            <p:ph type="title"/>
          </p:nvPr>
        </p:nvSpPr>
        <p:spPr>
          <a:xfrm>
            <a:off x="457200" y="3714752"/>
            <a:ext cx="8229600" cy="2214578"/>
          </a:xfrm>
        </p:spPr>
        <p:txBody>
          <a:bodyPr>
            <a:normAutofit/>
          </a:bodyPr>
          <a:lstStyle/>
          <a:p>
            <a:pPr algn="ctr"/>
            <a:r>
              <a:rPr lang="en-US" sz="8000" i="1" dirty="0" smtClean="0">
                <a:solidFill>
                  <a:schemeClr val="accent1">
                    <a:lumMod val="75000"/>
                  </a:schemeClr>
                </a:solidFill>
              </a:rPr>
              <a:t>Thank you</a:t>
            </a:r>
            <a:endParaRPr lang="en-US" sz="8000" i="1" dirty="0">
              <a:solidFill>
                <a:schemeClr val="accent1">
                  <a:lumMod val="75000"/>
                </a:schemeClr>
              </a:solidFill>
            </a:endParaRPr>
          </a:p>
        </p:txBody>
      </p:sp>
    </p:spTree>
  </p:cSld>
  <p:clrMapOvr>
    <a:masterClrMapping/>
  </p:clrMapOvr>
  <p:transition>
    <p:spli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54098"/>
          </a:xfrm>
        </p:spPr>
        <p:txBody>
          <a:bodyPr>
            <a:noAutofit/>
          </a:bodyPr>
          <a:lstStyle/>
          <a:p>
            <a:pPr algn="ctr"/>
            <a:r>
              <a:rPr lang="en-US" sz="4000" b="1" dirty="0" smtClean="0"/>
              <a:t>Medical Ethics </a:t>
            </a:r>
            <a:endParaRPr lang="en-IN" sz="4000" b="1" dirty="0"/>
          </a:p>
        </p:txBody>
      </p:sp>
      <p:sp>
        <p:nvSpPr>
          <p:cNvPr id="3" name="Content Placeholder 2"/>
          <p:cNvSpPr>
            <a:spLocks noGrp="1"/>
          </p:cNvSpPr>
          <p:nvPr>
            <p:ph idx="1"/>
          </p:nvPr>
        </p:nvSpPr>
        <p:spPr>
          <a:xfrm>
            <a:off x="142844" y="1643050"/>
            <a:ext cx="8786874" cy="5000660"/>
          </a:xfrm>
        </p:spPr>
        <p:txBody>
          <a:bodyPr>
            <a:noAutofit/>
          </a:bodyPr>
          <a:lstStyle/>
          <a:p>
            <a:pPr algn="just"/>
            <a:r>
              <a:rPr lang="en-US" sz="2300" dirty="0" smtClean="0"/>
              <a:t>The  word ethics= </a:t>
            </a:r>
            <a:r>
              <a:rPr lang="en-US" sz="2300" b="1" dirty="0" smtClean="0">
                <a:solidFill>
                  <a:schemeClr val="accent6">
                    <a:lumMod val="75000"/>
                  </a:schemeClr>
                </a:solidFill>
              </a:rPr>
              <a:t>Greek term “ethikos” </a:t>
            </a:r>
            <a:r>
              <a:rPr lang="en-US" sz="2300" dirty="0" smtClean="0"/>
              <a:t>= rules of conduct that govern natural disposition in human beings. </a:t>
            </a:r>
          </a:p>
          <a:p>
            <a:pPr algn="just"/>
            <a:r>
              <a:rPr lang="en-US" sz="2300" dirty="0" smtClean="0"/>
              <a:t>Deals with </a:t>
            </a:r>
            <a:r>
              <a:rPr lang="en-US" sz="2300" b="1" dirty="0" smtClean="0">
                <a:solidFill>
                  <a:schemeClr val="accent2"/>
                </a:solidFill>
              </a:rPr>
              <a:t>moral principles </a:t>
            </a:r>
            <a:r>
              <a:rPr lang="en-US" sz="2300" dirty="0" smtClean="0"/>
              <a:t>which should guide member of the medical profession in their dealing with each other, their patients and the state.</a:t>
            </a:r>
          </a:p>
          <a:p>
            <a:pPr algn="just"/>
            <a:r>
              <a:rPr lang="en-US" sz="2300" dirty="0" smtClean="0"/>
              <a:t>The word Moral= </a:t>
            </a:r>
            <a:r>
              <a:rPr lang="en-US" sz="2300" b="1" dirty="0" smtClean="0">
                <a:solidFill>
                  <a:schemeClr val="accent6">
                    <a:lumMod val="75000"/>
                  </a:schemeClr>
                </a:solidFill>
              </a:rPr>
              <a:t>Latin term “mores” </a:t>
            </a:r>
            <a:r>
              <a:rPr lang="en-US" sz="2300" dirty="0" smtClean="0"/>
              <a:t>concerning with </a:t>
            </a:r>
            <a:r>
              <a:rPr lang="en-US" sz="2300" dirty="0" smtClean="0">
                <a:solidFill>
                  <a:schemeClr val="accent2"/>
                </a:solidFill>
              </a:rPr>
              <a:t>Goodness</a:t>
            </a:r>
            <a:r>
              <a:rPr lang="en-US" sz="2300" dirty="0" smtClean="0"/>
              <a:t> or </a:t>
            </a:r>
            <a:r>
              <a:rPr lang="en-US" sz="2300" dirty="0" smtClean="0">
                <a:solidFill>
                  <a:schemeClr val="accent2"/>
                </a:solidFill>
              </a:rPr>
              <a:t>Badness</a:t>
            </a:r>
            <a:r>
              <a:rPr lang="en-US" sz="2300" dirty="0" smtClean="0"/>
              <a:t> of a human character or behavior.</a:t>
            </a:r>
          </a:p>
          <a:p>
            <a:pPr algn="just"/>
            <a:r>
              <a:rPr lang="en-US" sz="2300" dirty="0" smtClean="0"/>
              <a:t>Moral = sexual or social behavior and Ethics= professional behavior.</a:t>
            </a:r>
          </a:p>
          <a:p>
            <a:pPr algn="just"/>
            <a:r>
              <a:rPr lang="en-US" sz="2300" dirty="0" smtClean="0"/>
              <a:t>The contemporary construction of </a:t>
            </a:r>
            <a:r>
              <a:rPr lang="en-US" sz="2300" b="1" dirty="0" smtClean="0">
                <a:solidFill>
                  <a:schemeClr val="accent6">
                    <a:lumMod val="75000"/>
                  </a:schemeClr>
                </a:solidFill>
              </a:rPr>
              <a:t> BIOETHICS </a:t>
            </a:r>
            <a:r>
              <a:rPr lang="en-US" sz="2300" dirty="0" smtClean="0"/>
              <a:t>was first well formulated in United States in 1970 by statement of 4 principles:</a:t>
            </a:r>
          </a:p>
          <a:p>
            <a:pPr algn="just">
              <a:buNone/>
            </a:pPr>
            <a:r>
              <a:rPr lang="en-US" sz="2300" dirty="0" smtClean="0"/>
              <a:t>	</a:t>
            </a:r>
          </a:p>
          <a:p>
            <a:pPr algn="just">
              <a:buNone/>
            </a:pPr>
            <a:r>
              <a:rPr lang="en-US" sz="2300" dirty="0" smtClean="0"/>
              <a:t>								contd…</a:t>
            </a:r>
          </a:p>
          <a:p>
            <a:pPr algn="just"/>
            <a:endParaRPr lang="en-US" sz="2300" dirty="0" smtClean="0"/>
          </a:p>
        </p:txBody>
      </p:sp>
    </p:spTree>
  </p:cSld>
  <p:clrMapOvr>
    <a:masterClrMapping/>
  </p:clrMapOvr>
  <p:transition>
    <p:spli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715436" cy="6429420"/>
          </a:xfrm>
        </p:spPr>
        <p:txBody>
          <a:bodyPr>
            <a:normAutofit fontScale="92500" lnSpcReduction="10000"/>
          </a:bodyPr>
          <a:lstStyle/>
          <a:p>
            <a:pPr algn="just">
              <a:buNone/>
            </a:pPr>
            <a:endParaRPr lang="en-US" sz="2400" dirty="0" smtClean="0"/>
          </a:p>
          <a:p>
            <a:pPr algn="just">
              <a:buNone/>
            </a:pPr>
            <a:r>
              <a:rPr lang="en-US" sz="2400" dirty="0" smtClean="0"/>
              <a:t>	</a:t>
            </a:r>
          </a:p>
          <a:p>
            <a:pPr algn="just">
              <a:buNone/>
            </a:pPr>
            <a:r>
              <a:rPr lang="en-US" sz="2400" dirty="0" smtClean="0"/>
              <a:t>	</a:t>
            </a:r>
            <a:r>
              <a:rPr lang="en-US" sz="2400" dirty="0" smtClean="0">
                <a:solidFill>
                  <a:schemeClr val="accent4">
                    <a:lumMod val="75000"/>
                  </a:schemeClr>
                </a:solidFill>
              </a:rPr>
              <a:t>1.  </a:t>
            </a:r>
            <a:r>
              <a:rPr lang="en-US" dirty="0" smtClean="0">
                <a:solidFill>
                  <a:schemeClr val="accent6">
                    <a:lumMod val="75000"/>
                  </a:schemeClr>
                </a:solidFill>
              </a:rPr>
              <a:t>Non-malfeasance</a:t>
            </a:r>
            <a:r>
              <a:rPr lang="en-US" dirty="0" smtClean="0"/>
              <a:t> </a:t>
            </a:r>
            <a:r>
              <a:rPr lang="en-US" dirty="0" smtClean="0">
                <a:solidFill>
                  <a:schemeClr val="accent2"/>
                </a:solidFill>
              </a:rPr>
              <a:t>{</a:t>
            </a:r>
            <a:r>
              <a:rPr lang="en-US" dirty="0" smtClean="0"/>
              <a:t>duty to Endeavour to do no harm</a:t>
            </a:r>
            <a:r>
              <a:rPr lang="en-US" dirty="0" smtClean="0">
                <a:solidFill>
                  <a:schemeClr val="accent2"/>
                </a:solidFill>
              </a:rPr>
              <a:t>}</a:t>
            </a:r>
          </a:p>
          <a:p>
            <a:pPr algn="just">
              <a:buNone/>
            </a:pPr>
            <a:r>
              <a:rPr lang="en-US" dirty="0" smtClean="0"/>
              <a:t>	</a:t>
            </a:r>
            <a:r>
              <a:rPr lang="en-US" dirty="0" smtClean="0">
                <a:solidFill>
                  <a:schemeClr val="accent4">
                    <a:lumMod val="75000"/>
                  </a:schemeClr>
                </a:solidFill>
              </a:rPr>
              <a:t>2</a:t>
            </a:r>
            <a:r>
              <a:rPr lang="en-US" dirty="0" smtClean="0">
                <a:solidFill>
                  <a:schemeClr val="accent6">
                    <a:lumMod val="75000"/>
                  </a:schemeClr>
                </a:solidFill>
              </a:rPr>
              <a:t>. Beneficence           { </a:t>
            </a:r>
            <a:r>
              <a:rPr lang="en-US" dirty="0" smtClean="0"/>
              <a:t>duty to do good, be caring, etc.</a:t>
            </a:r>
            <a:r>
              <a:rPr lang="en-US" dirty="0" smtClean="0">
                <a:solidFill>
                  <a:schemeClr val="accent2"/>
                </a:solidFill>
              </a:rPr>
              <a:t>}</a:t>
            </a:r>
            <a:r>
              <a:rPr lang="en-US" dirty="0" smtClean="0"/>
              <a:t> </a:t>
            </a:r>
          </a:p>
          <a:p>
            <a:pPr algn="just">
              <a:buNone/>
            </a:pPr>
            <a:r>
              <a:rPr lang="en-US" dirty="0" smtClean="0">
                <a:solidFill>
                  <a:schemeClr val="accent4">
                    <a:lumMod val="75000"/>
                  </a:schemeClr>
                </a:solidFill>
              </a:rPr>
              <a:t>	3. </a:t>
            </a:r>
            <a:r>
              <a:rPr lang="en-US" dirty="0" smtClean="0">
                <a:solidFill>
                  <a:schemeClr val="accent6">
                    <a:lumMod val="75000"/>
                  </a:schemeClr>
                </a:solidFill>
              </a:rPr>
              <a:t>Respect to autonomy {</a:t>
            </a:r>
            <a:r>
              <a:rPr lang="en-US" dirty="0" smtClean="0"/>
              <a:t> duty to respect the human dignity,     	freedom and free choice of the individual and more 	importantly, to facilitate in every reasonably possible 	manner  to the making of such a free choice </a:t>
            </a:r>
            <a:r>
              <a:rPr lang="en-US" dirty="0" smtClean="0">
                <a:solidFill>
                  <a:schemeClr val="accent2"/>
                </a:solidFill>
              </a:rPr>
              <a:t>}</a:t>
            </a:r>
            <a:r>
              <a:rPr lang="en-US" dirty="0" smtClean="0"/>
              <a:t> and</a:t>
            </a:r>
          </a:p>
          <a:p>
            <a:pPr algn="just">
              <a:buNone/>
            </a:pPr>
            <a:r>
              <a:rPr lang="en-US" dirty="0" smtClean="0">
                <a:solidFill>
                  <a:schemeClr val="accent4">
                    <a:lumMod val="75000"/>
                  </a:schemeClr>
                </a:solidFill>
              </a:rPr>
              <a:t>	4. </a:t>
            </a:r>
            <a:r>
              <a:rPr lang="en-US" dirty="0" smtClean="0">
                <a:solidFill>
                  <a:schemeClr val="accent6">
                    <a:lumMod val="75000"/>
                  </a:schemeClr>
                </a:solidFill>
              </a:rPr>
              <a:t>Natural and distributive justice  {</a:t>
            </a:r>
            <a:r>
              <a:rPr lang="en-US" dirty="0" smtClean="0"/>
              <a:t>ensuring equal share in the 	distribution of health care ( Equality) and priority to be 	given to those who are in need, in proportion to their 	need</a:t>
            </a:r>
            <a:r>
              <a:rPr lang="en-US" dirty="0" smtClean="0">
                <a:solidFill>
                  <a:schemeClr val="accent2"/>
                </a:solidFill>
              </a:rPr>
              <a:t>}</a:t>
            </a:r>
            <a:endParaRPr lang="en-US" sz="2400" dirty="0" smtClean="0">
              <a:solidFill>
                <a:schemeClr val="accent2"/>
              </a:solidFill>
            </a:endParaRPr>
          </a:p>
          <a:p>
            <a:pPr algn="ctr">
              <a:buNone/>
            </a:pPr>
            <a:r>
              <a:rPr lang="en-US" sz="4000" dirty="0" smtClean="0">
                <a:solidFill>
                  <a:schemeClr val="accent4">
                    <a:lumMod val="75000"/>
                  </a:schemeClr>
                </a:solidFill>
              </a:rPr>
              <a:t>  Medical Etiquette</a:t>
            </a:r>
          </a:p>
          <a:p>
            <a:pPr algn="just"/>
            <a:r>
              <a:rPr lang="en-US" dirty="0" smtClean="0"/>
              <a:t>Deals with </a:t>
            </a:r>
            <a:r>
              <a:rPr lang="en-US" b="1" dirty="0" smtClean="0">
                <a:solidFill>
                  <a:schemeClr val="accent2"/>
                </a:solidFill>
              </a:rPr>
              <a:t>conventional law of courtesy </a:t>
            </a:r>
            <a:r>
              <a:rPr lang="en-US" dirty="0" smtClean="0"/>
              <a:t>observed between members of the medical profession. A doctor should behave with his colleagues  as  he would have them behave with himself.</a:t>
            </a:r>
            <a:endParaRPr lang="en-IN" dirty="0" smtClean="0"/>
          </a:p>
          <a:p>
            <a:pPr algn="just">
              <a:buNone/>
            </a:pPr>
            <a:endParaRPr lang="en-US" sz="2400" dirty="0"/>
          </a:p>
        </p:txBody>
      </p:sp>
    </p:spTree>
  </p:cSld>
  <p:clrMapOvr>
    <a:masterClrMapping/>
  </p:clrMapOvr>
  <p:transition>
    <p:spli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229600" cy="857256"/>
          </a:xfrm>
        </p:spPr>
        <p:txBody>
          <a:bodyPr>
            <a:normAutofit/>
          </a:bodyPr>
          <a:lstStyle/>
          <a:p>
            <a:pPr algn="ctr"/>
            <a:r>
              <a:rPr lang="en-US" b="1" dirty="0" smtClean="0"/>
              <a:t>Origin of Medical Ethics</a:t>
            </a:r>
            <a:endParaRPr lang="en-US" b="1" dirty="0"/>
          </a:p>
        </p:txBody>
      </p:sp>
      <p:sp>
        <p:nvSpPr>
          <p:cNvPr id="3" name="Content Placeholder 2"/>
          <p:cNvSpPr>
            <a:spLocks noGrp="1"/>
          </p:cNvSpPr>
          <p:nvPr>
            <p:ph idx="1"/>
          </p:nvPr>
        </p:nvSpPr>
        <p:spPr>
          <a:xfrm>
            <a:off x="285720" y="1428736"/>
            <a:ext cx="8643998" cy="5214974"/>
          </a:xfrm>
        </p:spPr>
        <p:txBody>
          <a:bodyPr/>
          <a:lstStyle/>
          <a:p>
            <a:pPr algn="just"/>
            <a:r>
              <a:rPr lang="en-US" dirty="0" smtClean="0"/>
              <a:t>Firstly it is describe by CHARAKA’s Oath in 7</a:t>
            </a:r>
            <a:r>
              <a:rPr lang="en-US" baseline="30000" dirty="0" smtClean="0"/>
              <a:t>th</a:t>
            </a:r>
            <a:r>
              <a:rPr lang="en-US" dirty="0" smtClean="0"/>
              <a:t> century BC then</a:t>
            </a:r>
          </a:p>
          <a:p>
            <a:pPr algn="just"/>
            <a:r>
              <a:rPr lang="en-US" dirty="0" smtClean="0"/>
              <a:t>Arthashastra of KAUTILYA in 3</a:t>
            </a:r>
            <a:r>
              <a:rPr lang="en-US" baseline="30000" dirty="0" smtClean="0"/>
              <a:t>rd</a:t>
            </a:r>
            <a:r>
              <a:rPr lang="en-US" dirty="0" smtClean="0"/>
              <a:t> -5</a:t>
            </a:r>
            <a:r>
              <a:rPr lang="en-US" baseline="30000" dirty="0" smtClean="0"/>
              <a:t>th</a:t>
            </a:r>
            <a:r>
              <a:rPr lang="en-US" dirty="0" smtClean="0"/>
              <a:t> century BC</a:t>
            </a:r>
          </a:p>
          <a:p>
            <a:pPr algn="just"/>
            <a:r>
              <a:rPr lang="en-US" dirty="0" smtClean="0"/>
              <a:t>SUSHRUTA which composed SUSHRUTA SAMHITA (200-300 AD)</a:t>
            </a:r>
          </a:p>
          <a:p>
            <a:pPr algn="just"/>
            <a:r>
              <a:rPr lang="en-US" dirty="0" smtClean="0"/>
              <a:t>MEDICAL COUNCIL Of INDIA ( founded in 1933) formulates the modern code of medical law and ethics in India</a:t>
            </a:r>
          </a:p>
        </p:txBody>
      </p:sp>
    </p:spTree>
  </p:cSld>
  <p:clrMapOvr>
    <a:masterClrMapping/>
  </p:clrMapOvr>
  <p:transition>
    <p:spli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1222"/>
          </a:xfrm>
        </p:spPr>
        <p:txBody>
          <a:bodyPr>
            <a:normAutofit/>
          </a:bodyPr>
          <a:lstStyle/>
          <a:p>
            <a:pPr algn="ctr"/>
            <a:r>
              <a:rPr lang="en-US" sz="4000" dirty="0" smtClean="0"/>
              <a:t>The </a:t>
            </a:r>
            <a:r>
              <a:rPr lang="en-US" sz="4000" dirty="0"/>
              <a:t>I</a:t>
            </a:r>
            <a:r>
              <a:rPr lang="en-US" sz="4000" dirty="0" smtClean="0"/>
              <a:t>ndian Medical Council </a:t>
            </a:r>
            <a:endParaRPr lang="en-IN" sz="4000" dirty="0"/>
          </a:p>
        </p:txBody>
      </p:sp>
      <p:sp>
        <p:nvSpPr>
          <p:cNvPr id="3" name="Content Placeholder 2"/>
          <p:cNvSpPr>
            <a:spLocks noGrp="1"/>
          </p:cNvSpPr>
          <p:nvPr>
            <p:ph idx="1"/>
          </p:nvPr>
        </p:nvSpPr>
        <p:spPr>
          <a:xfrm>
            <a:off x="214282" y="1285860"/>
            <a:ext cx="8929718" cy="5286412"/>
          </a:xfrm>
        </p:spPr>
        <p:txBody>
          <a:bodyPr>
            <a:normAutofit/>
          </a:bodyPr>
          <a:lstStyle/>
          <a:p>
            <a:r>
              <a:rPr lang="en-US" sz="2400" dirty="0" smtClean="0"/>
              <a:t>The act of 1933 was repealed and the act of 1956 was passed.</a:t>
            </a:r>
          </a:p>
          <a:p>
            <a:r>
              <a:rPr lang="en-US" sz="2400" dirty="0" smtClean="0"/>
              <a:t>The medical council consist of following member.</a:t>
            </a:r>
          </a:p>
          <a:p>
            <a:pPr marL="514350" indent="-514350">
              <a:buAutoNum type="arabicPeriod"/>
            </a:pPr>
            <a:r>
              <a:rPr lang="en-US" sz="2400" dirty="0" smtClean="0">
                <a:solidFill>
                  <a:schemeClr val="accent2"/>
                </a:solidFill>
              </a:rPr>
              <a:t>One member from each state</a:t>
            </a:r>
            <a:r>
              <a:rPr lang="en-US" sz="2400" dirty="0" smtClean="0"/>
              <a:t> nominated by central govt. in consult with state govt. concerned.</a:t>
            </a:r>
          </a:p>
          <a:p>
            <a:pPr marL="514350" indent="-514350">
              <a:buAutoNum type="arabicPeriod"/>
            </a:pPr>
            <a:r>
              <a:rPr lang="en-US" sz="2400" dirty="0" smtClean="0">
                <a:solidFill>
                  <a:schemeClr val="accent2"/>
                </a:solidFill>
              </a:rPr>
              <a:t>One member from each university </a:t>
            </a:r>
            <a:r>
              <a:rPr lang="en-US" sz="2400" dirty="0" smtClean="0"/>
              <a:t>elected from among member of medical faculty of university, by member of the senate or the member of court of university.</a:t>
            </a:r>
          </a:p>
          <a:p>
            <a:pPr marL="514350" indent="-514350">
              <a:buAutoNum type="arabicPeriod"/>
            </a:pPr>
            <a:r>
              <a:rPr lang="en-US" sz="2400" dirty="0" smtClean="0">
                <a:solidFill>
                  <a:schemeClr val="accent2"/>
                </a:solidFill>
              </a:rPr>
              <a:t>One member of each state</a:t>
            </a:r>
            <a:r>
              <a:rPr lang="en-US" sz="2400" dirty="0" smtClean="0"/>
              <a:t> in which state medical register maintained.</a:t>
            </a:r>
          </a:p>
          <a:p>
            <a:pPr marL="514350" indent="-514350">
              <a:buAutoNum type="arabicPeriod"/>
            </a:pPr>
            <a:r>
              <a:rPr lang="en-US" sz="2400" dirty="0" smtClean="0">
                <a:solidFill>
                  <a:schemeClr val="accent2"/>
                </a:solidFill>
              </a:rPr>
              <a:t>Seven member  elected from </a:t>
            </a:r>
            <a:r>
              <a:rPr lang="en-US" sz="2400" dirty="0" smtClean="0"/>
              <a:t>among themselves by person enrolled on any of the State </a:t>
            </a:r>
            <a:r>
              <a:rPr lang="en-US" sz="2400" dirty="0"/>
              <a:t>M</a:t>
            </a:r>
            <a:r>
              <a:rPr lang="en-US" sz="2400" dirty="0" smtClean="0"/>
              <a:t>edical Registers.</a:t>
            </a:r>
          </a:p>
          <a:p>
            <a:pPr marL="514350" indent="-514350">
              <a:buAutoNum type="arabicPeriod"/>
            </a:pPr>
            <a:r>
              <a:rPr lang="en-US" sz="2400" dirty="0" smtClean="0">
                <a:solidFill>
                  <a:schemeClr val="accent2"/>
                </a:solidFill>
              </a:rPr>
              <a:t>Eight members </a:t>
            </a:r>
            <a:r>
              <a:rPr lang="en-US" sz="2400" dirty="0" smtClean="0"/>
              <a:t>nominated by central govt.</a:t>
            </a:r>
          </a:p>
          <a:p>
            <a:pPr marL="514350" indent="-514350">
              <a:buNone/>
            </a:pPr>
            <a:endParaRPr lang="en-US" dirty="0" smtClean="0"/>
          </a:p>
          <a:p>
            <a:pPr>
              <a:buNone/>
            </a:pPr>
            <a:endParaRPr lang="en-IN" dirty="0"/>
          </a:p>
        </p:txBody>
      </p:sp>
    </p:spTree>
  </p:cSld>
  <p:clrMapOvr>
    <a:masterClrMapping/>
  </p:clrMapOvr>
  <p:transition>
    <p:spli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714380"/>
          </a:xfrm>
        </p:spPr>
        <p:txBody>
          <a:bodyPr>
            <a:normAutofit fontScale="90000"/>
          </a:bodyPr>
          <a:lstStyle/>
          <a:p>
            <a:pPr algn="ctr"/>
            <a:r>
              <a:rPr lang="en-US" b="1" dirty="0" smtClean="0"/>
              <a:t>Members of IMC</a:t>
            </a:r>
            <a:endParaRPr lang="en-US" b="1" dirty="0"/>
          </a:p>
        </p:txBody>
      </p:sp>
      <p:pic>
        <p:nvPicPr>
          <p:cNvPr id="1026" name="Picture 2" descr="G:\Scan image\1.jpeg"/>
          <p:cNvPicPr>
            <a:picLocks noGrp="1" noChangeAspect="1" noChangeArrowheads="1"/>
          </p:cNvPicPr>
          <p:nvPr>
            <p:ph idx="1"/>
          </p:nvPr>
        </p:nvPicPr>
        <p:blipFill>
          <a:blip r:embed="rId2" cstate="print"/>
          <a:srcRect/>
          <a:stretch>
            <a:fillRect/>
          </a:stretch>
        </p:blipFill>
        <p:spPr bwMode="auto">
          <a:xfrm>
            <a:off x="1071538" y="1214422"/>
            <a:ext cx="6715171" cy="5643577"/>
          </a:xfrm>
          <a:prstGeom prst="rect">
            <a:avLst/>
          </a:prstGeom>
          <a:noFill/>
        </p:spPr>
      </p:pic>
    </p:spTree>
  </p:cSld>
  <p:clrMapOvr>
    <a:masterClrMapping/>
  </p:clrMapOvr>
  <p:transition>
    <p:spli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42852"/>
            <a:ext cx="8715436" cy="6572296"/>
          </a:xfrm>
        </p:spPr>
        <p:txBody>
          <a:bodyPr>
            <a:normAutofit/>
          </a:bodyPr>
          <a:lstStyle/>
          <a:p>
            <a:pPr algn="just"/>
            <a:endParaRPr lang="en-US" sz="2400" dirty="0" smtClean="0"/>
          </a:p>
          <a:p>
            <a:pPr algn="just"/>
            <a:endParaRPr lang="en-US" sz="2400" dirty="0" smtClean="0"/>
          </a:p>
          <a:p>
            <a:pPr algn="just"/>
            <a:r>
              <a:rPr lang="en-US" sz="2400" dirty="0" smtClean="0"/>
              <a:t>Hold office for 5 yrs. A </a:t>
            </a:r>
            <a:r>
              <a:rPr lang="en-US" sz="2400" dirty="0" smtClean="0">
                <a:solidFill>
                  <a:srgbClr val="FF0000"/>
                </a:solidFill>
              </a:rPr>
              <a:t>president </a:t>
            </a:r>
            <a:r>
              <a:rPr lang="en-US" sz="2400" dirty="0" smtClean="0"/>
              <a:t>and </a:t>
            </a:r>
            <a:r>
              <a:rPr lang="en-US" sz="2400" dirty="0" smtClean="0">
                <a:solidFill>
                  <a:srgbClr val="FF0000"/>
                </a:solidFill>
              </a:rPr>
              <a:t>vice-president</a:t>
            </a:r>
            <a:r>
              <a:rPr lang="en-US" sz="2400" dirty="0" smtClean="0"/>
              <a:t> are elected from among these members. </a:t>
            </a:r>
          </a:p>
          <a:p>
            <a:pPr algn="just"/>
            <a:r>
              <a:rPr lang="en-US" sz="2400" dirty="0" smtClean="0"/>
              <a:t>Council also appoint  a </a:t>
            </a:r>
            <a:r>
              <a:rPr lang="en-US" sz="2400" dirty="0" smtClean="0">
                <a:solidFill>
                  <a:srgbClr val="FF0000"/>
                </a:solidFill>
              </a:rPr>
              <a:t>Registrar </a:t>
            </a:r>
            <a:r>
              <a:rPr lang="en-US" sz="2400" dirty="0" smtClean="0"/>
              <a:t>who act as secretary &amp; may also act as treasurer, who look after day to day work.</a:t>
            </a:r>
          </a:p>
          <a:p>
            <a:pPr algn="just"/>
            <a:r>
              <a:rPr lang="en-US" sz="2400" dirty="0" smtClean="0"/>
              <a:t>Executive committee consist of president, vice president and 7 to  10  members.</a:t>
            </a:r>
          </a:p>
          <a:p>
            <a:pPr algn="just"/>
            <a:r>
              <a:rPr lang="en-US" sz="2400" dirty="0" smtClean="0"/>
              <a:t>The 1</a:t>
            </a:r>
            <a:r>
              <a:rPr lang="en-US" sz="2400" baseline="30000" dirty="0" smtClean="0"/>
              <a:t>st</a:t>
            </a:r>
            <a:r>
              <a:rPr lang="en-US" sz="2400" dirty="0" smtClean="0"/>
              <a:t> schedule of act contained recognized medical qualification granted by universities in India. </a:t>
            </a:r>
          </a:p>
          <a:p>
            <a:pPr algn="just"/>
            <a:r>
              <a:rPr lang="en-US" sz="2400" dirty="0" smtClean="0"/>
              <a:t>The 2</a:t>
            </a:r>
            <a:r>
              <a:rPr lang="en-US" sz="2400" baseline="30000" dirty="0" smtClean="0"/>
              <a:t>nd</a:t>
            </a:r>
            <a:r>
              <a:rPr lang="en-US" sz="2400" dirty="0" smtClean="0"/>
              <a:t> schedule those granted outside India.</a:t>
            </a:r>
          </a:p>
          <a:p>
            <a:pPr algn="just"/>
            <a:r>
              <a:rPr lang="en-US" sz="2400" dirty="0" smtClean="0"/>
              <a:t>Part 1 of 3</a:t>
            </a:r>
            <a:r>
              <a:rPr lang="en-US" sz="2400" baseline="30000" dirty="0" smtClean="0"/>
              <a:t>rd</a:t>
            </a:r>
            <a:r>
              <a:rPr lang="en-US" sz="2400" dirty="0" smtClean="0"/>
              <a:t> schedule contained those granted by medical institutions not included in 1</a:t>
            </a:r>
            <a:r>
              <a:rPr lang="en-US" sz="2400" baseline="30000" dirty="0" smtClean="0"/>
              <a:t>st</a:t>
            </a:r>
            <a:r>
              <a:rPr lang="en-US" sz="2400" dirty="0" smtClean="0"/>
              <a:t> schedule.</a:t>
            </a:r>
          </a:p>
          <a:p>
            <a:pPr algn="just"/>
            <a:r>
              <a:rPr lang="en-US" sz="2400" dirty="0" smtClean="0"/>
              <a:t>Part 2 of 3</a:t>
            </a:r>
            <a:r>
              <a:rPr lang="en-US" sz="2400" baseline="30000" dirty="0" smtClean="0"/>
              <a:t>rd</a:t>
            </a:r>
            <a:r>
              <a:rPr lang="en-US" sz="2400" dirty="0" smtClean="0"/>
              <a:t> schedule those granted outside india but not included in 2</a:t>
            </a:r>
            <a:r>
              <a:rPr lang="en-US" sz="2400" baseline="30000" dirty="0" smtClean="0"/>
              <a:t>nd</a:t>
            </a:r>
            <a:r>
              <a:rPr lang="en-US" sz="2400" dirty="0" smtClean="0"/>
              <a:t> schedule. </a:t>
            </a:r>
            <a:endParaRPr lang="en-IN" sz="2400" dirty="0"/>
          </a:p>
        </p:txBody>
      </p:sp>
    </p:spTree>
  </p:cSld>
  <p:clrMapOvr>
    <a:masterClrMapping/>
  </p:clrMapOvr>
  <p:transition>
    <p:spli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584</TotalTime>
  <Words>1307</Words>
  <Application>Microsoft Office PowerPoint</Application>
  <PresentationFormat>On-screen Show (4:3)</PresentationFormat>
  <Paragraphs>176</Paragraphs>
  <Slides>30</Slides>
  <Notes>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Flow</vt:lpstr>
      <vt:lpstr>Medical Law &amp; Ethics</vt:lpstr>
      <vt:lpstr>Introduction</vt:lpstr>
      <vt:lpstr>Why  study of ethics is essential?</vt:lpstr>
      <vt:lpstr>Medical Ethics </vt:lpstr>
      <vt:lpstr>Slide 5</vt:lpstr>
      <vt:lpstr>Origin of Medical Ethics</vt:lpstr>
      <vt:lpstr>The Indian Medical Council </vt:lpstr>
      <vt:lpstr>Members of IMC</vt:lpstr>
      <vt:lpstr>Slide 9</vt:lpstr>
      <vt:lpstr>Functions of Indian Medical Council</vt:lpstr>
      <vt:lpstr>Slide 11</vt:lpstr>
      <vt:lpstr>Slide 12</vt:lpstr>
      <vt:lpstr>Slide 13</vt:lpstr>
      <vt:lpstr>State Medical Council</vt:lpstr>
      <vt:lpstr>Functions of State Medical Council</vt:lpstr>
      <vt:lpstr>Slide 16</vt:lpstr>
      <vt:lpstr>Disciplinary function of SMC</vt:lpstr>
      <vt:lpstr>Slide 18</vt:lpstr>
      <vt:lpstr>Warning Notice</vt:lpstr>
      <vt:lpstr>Warning Notice</vt:lpstr>
      <vt:lpstr>Slide 21</vt:lpstr>
      <vt:lpstr>Professional Misconduct -- ADVERTISING</vt:lpstr>
      <vt:lpstr> Professional Misconduct</vt:lpstr>
      <vt:lpstr> Professional Misconduct</vt:lpstr>
      <vt:lpstr> Professional Misconduct</vt:lpstr>
      <vt:lpstr> Professional Misconduct</vt:lpstr>
      <vt:lpstr>Hippocratic Oath</vt:lpstr>
      <vt:lpstr>The Declaration of Geneva</vt:lpstr>
      <vt:lpstr>Slide 29</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Law &amp; Ethics</dc:title>
  <dc:creator>dr.pankaj prajapati</dc:creator>
  <cp:lastModifiedBy>HP</cp:lastModifiedBy>
  <cp:revision>75</cp:revision>
  <dcterms:created xsi:type="dcterms:W3CDTF">2009-08-25T07:59:31Z</dcterms:created>
  <dcterms:modified xsi:type="dcterms:W3CDTF">2014-02-13T06:18:03Z</dcterms:modified>
</cp:coreProperties>
</file>