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329" r:id="rId7"/>
    <p:sldId id="261" r:id="rId8"/>
    <p:sldId id="262" r:id="rId9"/>
    <p:sldId id="278" r:id="rId10"/>
    <p:sldId id="279" r:id="rId11"/>
    <p:sldId id="281" r:id="rId12"/>
    <p:sldId id="283" r:id="rId13"/>
    <p:sldId id="282" r:id="rId14"/>
    <p:sldId id="265" r:id="rId15"/>
    <p:sldId id="266" r:id="rId16"/>
    <p:sldId id="267" r:id="rId17"/>
    <p:sldId id="263" r:id="rId18"/>
    <p:sldId id="264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84" r:id="rId30"/>
    <p:sldId id="285" r:id="rId31"/>
    <p:sldId id="286" r:id="rId32"/>
    <p:sldId id="287" r:id="rId33"/>
    <p:sldId id="288" r:id="rId34"/>
    <p:sldId id="296" r:id="rId35"/>
    <p:sldId id="289" r:id="rId36"/>
    <p:sldId id="297" r:id="rId37"/>
    <p:sldId id="290" r:id="rId38"/>
    <p:sldId id="291" r:id="rId39"/>
    <p:sldId id="292" r:id="rId40"/>
    <p:sldId id="293" r:id="rId41"/>
    <p:sldId id="294" r:id="rId42"/>
    <p:sldId id="295" r:id="rId43"/>
    <p:sldId id="298" r:id="rId44"/>
    <p:sldId id="301" r:id="rId45"/>
    <p:sldId id="299" r:id="rId46"/>
    <p:sldId id="300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72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99" autoAdjust="0"/>
    <p:restoredTop sz="94660"/>
  </p:normalViewPr>
  <p:slideViewPr>
    <p:cSldViewPr>
      <p:cViewPr varScale="1">
        <p:scale>
          <a:sx n="74" d="100"/>
          <a:sy n="74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D6F44-E9E9-4A19-A742-0426D1A21DA3}" type="datetimeFigureOut">
              <a:rPr lang="en-US" smtClean="0"/>
              <a:pPr/>
              <a:t>4/8/2009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FCEB8-7306-479B-9389-07A0A9B30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438399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sz="7200" b="1" dirty="0" smtClean="0">
                <a:solidFill>
                  <a:srgbClr val="FFFF00"/>
                </a:solidFill>
                <a:latin typeface="Chiller" pitchFamily="82" charset="0"/>
              </a:rPr>
              <a:t>                   </a:t>
            </a:r>
            <a:r>
              <a:rPr lang="en-US" sz="10700" b="1" dirty="0" smtClean="0">
                <a:solidFill>
                  <a:srgbClr val="FFFF00"/>
                </a:solidFill>
                <a:latin typeface="Chiller" pitchFamily="82" charset="0"/>
              </a:rPr>
              <a:t> Sexual </a:t>
            </a:r>
            <a:r>
              <a:rPr lang="en-US" sz="7200" b="1" dirty="0" smtClean="0">
                <a:solidFill>
                  <a:srgbClr val="FFFF00"/>
                </a:solidFill>
                <a:latin typeface="Chiller" pitchFamily="82" charset="0"/>
              </a:rPr>
              <a:t/>
            </a:r>
            <a:br>
              <a:rPr lang="en-US" sz="7200" b="1" dirty="0" smtClean="0">
                <a:solidFill>
                  <a:srgbClr val="FFFF00"/>
                </a:solidFill>
                <a:latin typeface="Chiller" pitchFamily="82" charset="0"/>
              </a:rPr>
            </a:br>
            <a:r>
              <a:rPr lang="en-US" sz="7200" b="1" dirty="0">
                <a:solidFill>
                  <a:srgbClr val="FFFF00"/>
                </a:solidFill>
                <a:latin typeface="Chiller" pitchFamily="82" charset="0"/>
              </a:rPr>
              <a:t> </a:t>
            </a:r>
            <a:r>
              <a:rPr lang="en-US" sz="7200" b="1" dirty="0" smtClean="0">
                <a:solidFill>
                  <a:srgbClr val="FFFF00"/>
                </a:solidFill>
                <a:latin typeface="Chiller" pitchFamily="82" charset="0"/>
              </a:rPr>
              <a:t>                 </a:t>
            </a:r>
            <a:r>
              <a:rPr lang="en-US" sz="10700" b="1" dirty="0" smtClean="0">
                <a:solidFill>
                  <a:srgbClr val="FFFF00"/>
                </a:solidFill>
                <a:latin typeface="Chiller" pitchFamily="82" charset="0"/>
              </a:rPr>
              <a:t>Offences</a:t>
            </a:r>
            <a:endParaRPr lang="en-US" sz="10700" b="1" dirty="0">
              <a:solidFill>
                <a:srgbClr val="FFFF00"/>
              </a:solidFill>
              <a:latin typeface="Chiller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9144000" cy="4419600"/>
          </a:xfrm>
          <a:solidFill>
            <a:srgbClr val="002060"/>
          </a:solidFill>
        </p:spPr>
        <p:txBody>
          <a:bodyPr/>
          <a:lstStyle/>
          <a:p>
            <a:r>
              <a:rPr lang="en-US" sz="6000" dirty="0" smtClean="0">
                <a:solidFill>
                  <a:srgbClr val="FF0000"/>
                </a:solidFill>
                <a:latin typeface="Chiller" pitchFamily="82" charset="0"/>
              </a:rPr>
              <a:t>               </a:t>
            </a:r>
          </a:p>
          <a:p>
            <a:r>
              <a:rPr lang="en-US" sz="6000" dirty="0">
                <a:solidFill>
                  <a:srgbClr val="FF0000"/>
                </a:solidFill>
                <a:latin typeface="Chiller" pitchFamily="82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Chiller" pitchFamily="82" charset="0"/>
              </a:rPr>
              <a:t>                     BY</a:t>
            </a:r>
          </a:p>
          <a:p>
            <a:r>
              <a:rPr lang="en-US" sz="7200" dirty="0" smtClean="0">
                <a:solidFill>
                  <a:srgbClr val="FF0000"/>
                </a:solidFill>
                <a:latin typeface="Chiller" pitchFamily="82" charset="0"/>
              </a:rPr>
              <a:t>                 </a:t>
            </a:r>
            <a:r>
              <a:rPr lang="en-US" sz="6000" dirty="0" smtClean="0">
                <a:solidFill>
                  <a:srgbClr val="FF0000"/>
                </a:solidFill>
                <a:latin typeface="Chiller" pitchFamily="82" charset="0"/>
              </a:rPr>
              <a:t>Dr.Ganesh Govekar</a:t>
            </a:r>
            <a:endParaRPr lang="en-US" sz="6000" dirty="0">
              <a:solidFill>
                <a:srgbClr val="FF0000"/>
              </a:solidFill>
              <a:latin typeface="Chiller" pitchFamily="82" charset="0"/>
            </a:endParaRPr>
          </a:p>
        </p:txBody>
      </p:sp>
      <p:pic>
        <p:nvPicPr>
          <p:cNvPr id="13314" name="Picture 2" descr="http://64.237.99.149/safety/wp-content/uploads/2007/10/wwov_wo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196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S.493 I.P.C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– Cohabitation 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 emotional and physical intimate relationship which includes a common living place and which exists without legal or religious sanction ) caused by a man deceitfully  inducing a belief of lawful marriage is punishable with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imprisonment upto 10  years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S.498, I.P.C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Enticing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attract by arousing desire or hope) or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taking away or detaining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criminal intention a married woman is punishable with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imprisonment upto 2 years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54 Cr.P.C.- 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provides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opportunity to an accused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a sexual offence to get examined physically to disprove the charges.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Statutory Rape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sexual intercourse with a girl below 16 years of age even with her consent.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Marital rape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it is a forceful sexual intercourse with wife who is living separately fro him under the decree of separation, or any custom or usage without her consent.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Will &amp; Consent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every act done against the will of  a person is done without his consent 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girl under 12 years of age is incapable to give her consent to sexual act under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Section 90 , I.P.C.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not rape where a woman initially objects, but subsequently gives her consent to sexual act.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Consent For Sexual Intercourse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Consent becomes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valid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only if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woman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16 years &amp; above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can give valid consent for sexual intercourse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prior to act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voluntarily &amp; freely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“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Compos mentis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 &amp;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not intoxicated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Consent is not valid</a:t>
            </a:r>
          </a:p>
          <a:p>
            <a:pPr>
              <a:buFont typeface="Times New Roman" pitchFamily="18" charset="0"/>
              <a:buChar char="×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Obtained by fraud , as by impersonation of husband or by mispresentation of fact</a:t>
            </a:r>
          </a:p>
          <a:p>
            <a:pPr>
              <a:buFont typeface="Times New Roman" pitchFamily="18" charset="0"/>
              <a:buChar char="×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By putting her in fear of death or hurt</a:t>
            </a:r>
          </a:p>
          <a:p>
            <a:pPr>
              <a:buFont typeface="Times New Roman" pitchFamily="18" charset="0"/>
              <a:buChar char="×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Who is of unsound mind &amp; in a state of drunkenness</a:t>
            </a:r>
          </a:p>
          <a:p>
            <a:pPr>
              <a:buFont typeface="Times New Roman" pitchFamily="18" charset="0"/>
              <a:buChar char="×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Below 16 years of age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Rape &amp; Gender 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law, rape is an offence, which can be committed only by man.</a:t>
            </a:r>
          </a:p>
          <a:p>
            <a:pPr marL="514350" indent="-514350">
              <a:buNone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Reason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man is considered to take active role than a woman.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Rape &amp; Degree of Penetration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Depth of penetration, seminal emission, rupture of hymen, etc. are not considered as important factor in justifying offence of Rape.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Slightest penetration of the penis within the vulva, such as minimal passage of glans between labia with or without emission of semen or rupture of hymen constitute Rape.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Completed act is not necessary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Rape can be committed even when there is inability to produce a penile erection.</a:t>
            </a:r>
          </a:p>
          <a:p>
            <a:pPr marL="514350" indent="-514350">
              <a:buNone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Reason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many times actual penetration may not be accomplished but injuries might have resulted due to force used. E.g., Perineal tear,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Rape &amp; Resistance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Depending on the age, build, health &amp; social status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Struggle evidence such as injuries on body (nail scratches, abrasions, bruises, bite marks, etc.) &amp; genital injuries.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These struggle marks constitute good corroborative evidences in favour of Rape.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Age &amp; Rape</a:t>
            </a:r>
          </a:p>
          <a:p>
            <a:pPr marL="514350" indent="-51435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 of assailant –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Indian law, a male of any age is considered eligible for sexual intercourse. ( In England male above 14 years)</a:t>
            </a:r>
          </a:p>
          <a:p>
            <a:pPr marL="514350" indent="-514350">
              <a:buAutoNum type="alphaLcParenR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 of Victim –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 age in female is free from the fear of Rape.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Child victims are often preferred by Rapist for the reasons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offer little resistance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can be seduced easily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can be threatened successfully to keep event secret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“False Belief “ of curing the venereal diseases, as practiced  in villages in India even Today.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Dangers of Rape: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Shock due to fear, may turn fatal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Haemorrhage due to genital injury , may be fatal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Suffocation (Accidental)– covering mouth &amp; nostril of victim to prevent her from shouting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Strangulation ( Homicidal) – to conceal the event , assailant may kill his victim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Suicide – out of frustration of being raped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sz="3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Examination of  a Case of Rape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includes examination of both the alleged victim as well as accused.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Objects of Medical examination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search for physical signs (injuries)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collect &amp; preserve all physical trace evidences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treat the victim for injuries, STDs &amp; pregnancy</a:t>
            </a:r>
          </a:p>
          <a:p>
            <a:pPr>
              <a:buFont typeface="Wingdings" pitchFamily="2" charset="2"/>
              <a:buChar char="v"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the Victim : 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( 3 G’s)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 Procedure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 Examination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Genital Examination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 Procedure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Precautions before examination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Requisition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from police or magistrate is necessary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Identity of Victim: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by escorting police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Consent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victim  for examination&amp; collection of specimens, taking of photographs, treatment &amp; release of information to police, if above 12 years otherwise consent of her parent if below 12 years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Details of Victim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name, age, sex , address, occupation , marital status, etc.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Identification Marks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two marks noted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Sexual Offences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are almost of infinite variety of physical acts by a person with another person or animal, either executed or attempted  for sexual gratification.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Classification :</a:t>
            </a:r>
          </a:p>
          <a:p>
            <a:pPr marL="571500" indent="-5715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Natural Sexual offences</a:t>
            </a:r>
          </a:p>
          <a:p>
            <a:pPr marL="571500" indent="-5715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Unnatural Sexual offences</a:t>
            </a:r>
          </a:p>
          <a:p>
            <a:pPr marL="571500" indent="-5715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Deviation</a:t>
            </a:r>
          </a:p>
          <a:p>
            <a:pPr marL="571500" indent="-571500"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 Unnatural Sexual offences  &amp; Sexual Deviation together are often referred as  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paraphilias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Date, Time, &amp; Place of Examination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noted because  interval between the alleged incident &amp; the examination is material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Statement by Victim &amp; others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note down exact version as expressed by each one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Past history of Sex experience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menses, vaginal discharge, venereal disease, pregnancies, pelvic operations, etc.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Demeanor of the woman ;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whether she is of good behaviour &amp; character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 influence of alcohol or drugs :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Precautions during examination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Keep the second person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female nurse or female relative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Ask the victim to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undress herself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Examine to assess the following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height, weight, physical development to determine capacity of struggle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Gait :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guarded gait,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legs apart &amp; slow paces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Drug influence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blood &amp; urine should be collected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Menstrual period :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second examination should be done after stoppage of menstruation.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 opinion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from qualified person if necessary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Precaution after examination 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Report all findings properly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Prepare three copies – two copies for submission &amp; one for office file.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sz="3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General examination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includes examination of clothing &amp; physical examination</a:t>
            </a:r>
          </a:p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Clothing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Manner &amp; State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not proper, shabby, etc.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Damages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tears, loss of buttons, etc.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Stains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blood, saliva, semen, urine, stools, mud, grease, grass , etc. 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Hairs &amp; foreign material 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collected by asking the victim to undress standing on white paper &amp; preserved.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Cloths : </a:t>
            </a:r>
            <a:r>
              <a:rPr lang="en-US" sz="3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should be dried, stored in a clean paper bag&amp; sent to laboratory</a:t>
            </a:r>
          </a:p>
          <a:p>
            <a:pPr>
              <a:buNone/>
            </a:pPr>
            <a:r>
              <a:rPr lang="en-US" sz="3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3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vaginal tampons &amp; vulval pads should  be preserved</a:t>
            </a:r>
          </a:p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Physical examination 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Struggle evidence marks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marks of violence, scratches or bruises as regard to their appearance, extent, situation, &amp; probable age.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love- bite &amp; suction lesions 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Examination of fingernails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 skin tissue particles of assailant due to scratching &amp; debris under the nails should be removed &amp; examined for blood, fibres, epidermal cells, etc.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Genital examination :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Prerequisites :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Position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lithotomy position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Proper illumination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help good observation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Local anesthesia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use when victim complaining pain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Examination proper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depending upon the victim who could be a virgin, deflorated woman, or a child.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Findings in a virgin victim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 All findings are described as typical findings of rape &amp; become corroborative evidence in law  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On the vulva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redness, bruises, swellings, tears, scratches, bleeding, etc.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With the hymen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recent rupture; note the site ,character &amp; degree of tears. Hymen examination kit should be used.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the vagina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bruises, tears, bleeding, discharges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( venereal origin) foreign particles, etc. 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the perineum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tears, scratches, bruises, etc.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findings in deflorated woman victim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Typical findings as in virgin victim may not be elicited in a deflorated woman victim.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Following is important in such cases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Semen in Vagina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Struggle evidence are more important</a:t>
            </a:r>
            <a:endParaRPr lang="en-US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Findings in child victim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Typical findings as in virgin victim may not be elicited in a child victim due to anatomical disproportion in genitals.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Following is important in such cases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Vulva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 inflammation/ abrasion/ bruises 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Urethra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- Inflammation 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Hymen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intact/ torn/ destroyed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Perineal tear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uncontrolled bleeding / clotted blood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Discharge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lesions of STD such as Gonorrhea, syphilis, etc.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Incest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means sexual intercourse by a man with a woman who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closely related to him by blood,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e.g., daughter, sister, stepsister, aunt,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Incest between father &amp; daughter &amp; brother &amp; sister  are common.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Medicolegal importance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It prohibited &amp; consent given by woman here is not a defense.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India, incest as such, is not an offence.(KSN Reddy)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punishable in India ( Nageshkumar Rao)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Natural Sexual offences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Acts executed within the order of nature’s accordance  for sexual gratification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Rape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Incest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Adultery - Sexual intercourse by a married person with someone other than their spouse. </a:t>
            </a:r>
          </a:p>
          <a:p>
            <a:pPr marL="571500" indent="-571500"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Unnatural Sexual offences</a:t>
            </a:r>
          </a:p>
          <a:p>
            <a:pPr marL="571500" indent="-57150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Acts executed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against the order of nature’s accordance  for sexual gratification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Sodomy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Buccal Coitus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Lesbianism or Tribadism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Bestiality</a:t>
            </a:r>
          </a:p>
          <a:p>
            <a:pPr marL="571500" indent="-571500"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UNNATURAL OFFENCE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S.377,IPC defines unnatural sexual offences as well as describes punishment.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IPC Section 377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defines unnatural sexual offences as voluntary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sexual intercourse against the order of nature with any man, woman, or animal 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These offences are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punishable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with imprisonment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for life or upto 10 years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also with fine.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Homosexuality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means persistent  emotional &amp; physical attraction to members of the same sex.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Homosexuality is an abnormal personality development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Classification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Sodomy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Buccal Coitus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Lesbianism or Tribadism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Bestiality</a:t>
            </a:r>
          </a:p>
          <a:p>
            <a:pPr marL="571500" indent="-571500" algn="ctr"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SODOMY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Sodomy is defined as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anal intercourse 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performed by male with another Male or female who may be child/ adult, with or without consent.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also called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Buggery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some times referred to as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Greek Love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aspect –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 It was common practice in town SODOM of Rome , to avoid pregnancy, &amp; thus term sodomy emerged.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India became common during moghul period.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Terminologies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Active agent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male who performs anal intercourse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Passive agent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male / female who offers anus for intercourse , plays passive role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Paederasty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when adult performing sodomy involving male / female child as his passive agent 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Catamite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is a child who plays passive role in sodomy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Pedophile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is an adult who repeatedly engages in sexual activity with children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Gerontophilia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when the passive agent is male/female adult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Incidence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common in men who are : homosexual, sailors, prisoners, military barracks, men’s hostel, etc.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These men often act alternatively as active &amp; passive agent mutually.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India, a class of male prostitutes called “Eunuchs” acts as passive agents in sodomy.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Among them there are two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Hijrahs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Zenana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Hijrahs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are those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who castrated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mostly before puberty. 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the wound heals, external genitals resemble like those of female.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develop feminine characters</a:t>
            </a:r>
          </a:p>
          <a:p>
            <a:pPr marL="514350" indent="-514350"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genitalia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zenana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intact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a case of sodomy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includes three steps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( 3 G’s)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 Procedure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 Examination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Local  Examination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 Procedure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Consent for examination ( Informed)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must be obtained prior to examination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Details of events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history of the case &amp; note down exact version as expressed by victim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Victims bowel habits, previous constipation, use of laxatives, enemata or suppositories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Any surgical operation or instrumentation of the bowel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c) Previous act of anal intercourse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date, time &amp; place of act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e) In which position sodomy was performed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f) Details of struggle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Penetration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victim felt, ejaculation, pain experienced, any bleeding,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Use of lubricant :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Cloths changed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Bathed or washed anal area after act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 Examination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examination of clothing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Manner &amp; State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not proper, shabby, etc.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Damages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tears, loss of buttons, etc.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Stains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blood, faecal, semen, urine, saliva,  mud, grease, grass , etc. 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Hairs &amp; foreign material 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collected by asking the victim to undress standing on white paper &amp; preserved.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Cloths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should be dried, stored in a clean paper bag&amp; sent to laboratory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Physical examination :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Struggle evidence marks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marks of violence, scratches or bruises as regard to their appearance, extent, situation, &amp; probable age particularly on back &amp; buttocks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love- bite &amp; suction lesions 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Examination of fingernails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 skin tissue particles of assailant due to scratching &amp; debris under the nails should be removed &amp; examined for blood, fibres, epidermal cells, etc.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Local Examination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Examination of passive agent ( Habitual / Non Habitual )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Examination of  active  agent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passive agent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Precautions 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Ask the patient to undress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Keep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male/ female nurse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during examination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Put the patient in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“Knee- Elbow”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position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Use an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anal speculum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 examination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Sexual Deviation ( Sexual Perversions)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Acts executed not only against  the order of nature’s accordance  but also against human biology for sexual gratification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Sadism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masochism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Necrophilia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Fetishism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Transvestism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Exhibitionism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Masturbation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Voyeurism ,etc.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Clinical Findings  ( habitual passive agent)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Shaving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anal &amp; perianal hairs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Loss of normal puckering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(folds)around anus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Skin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around anus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thickened &amp; smooth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due to frequent friction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Depression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buttocks towards anus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per –rectal examination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muscle of anus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loses tone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doesn’t  contract so readily when skin around it is pinched.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scars of old tears &amp; fissures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lubricant/ semen/ venereal d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ischarges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Dilatation &amp; laxity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anus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Absence of fine wrinkles in anal mucosa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Lateral buttock traction test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thumb is placed on each side of anus &amp; lateral traction is applied. In a habitual sodomite  a complete relaxation of sphincter occurs with dilatation of the opening which may be 4-5 cm. in diameter through which rectum can be seen.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Clinical Findings  ( Non Habitual passive agent)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Anus may appear to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swollen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temporary loss of tonicity of the anal sphincter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Abrasion/ Bruises/ laceration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extending from anal margin into the anus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Fissures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are produced due to overstretching of the skin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Haematoma 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obliteration of the normal anal skin folds, or as localised swelling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Tearing of sphincter ani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 children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may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anal Prolapse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Pain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during walking, defaecation, examination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lubricant/ semen/ venereal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discharges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Seminal or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semen mixed with feacal matter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blood stains may be seen around anus/ perineum</a:t>
            </a: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per –rectal examination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one finger is admitted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discomfort &amp; there are scars, indicates that full act has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not taken place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If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two fingers are admitted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slight discomfort , indicate act could have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takes place.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Specimens to be collected 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Blood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Scalp  hairs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Pubic hairs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Loose hairs &amp; fibres found on body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Swab from any soiled areas of skin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Swabs from anal, perianal, &amp; lower rectum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Nail scrapping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Active agent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Peculiar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smell of anal glands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transferred to the penis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Traces of faecal matter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lubricant used are often detected on the coronal sulcus , fraenum, prepuce,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Abrasion/ bruises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/ laceration of prepuce, frenum, glans penis,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Blood &amp; seminal stains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STD lesions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discharges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habitual sodomites,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penis may be elongated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constricted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at some distance from the glans with twisted urethra</a:t>
            </a:r>
          </a:p>
          <a:p>
            <a:pPr>
              <a:buFontTx/>
              <a:buChar char="-"/>
            </a:pP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Specimens to be collected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Swabs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should be taken from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shaft of penis, coronal sulcus &amp; glans.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Gay Club,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association of homosexuals in some countries.</a:t>
            </a:r>
          </a:p>
          <a:p>
            <a:pPr>
              <a:buFont typeface="Wingdings" pitchFamily="2" charset="2"/>
              <a:buChar char="q"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Medico-legal Importance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 India sodomy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punishable.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act performed with consent of passive agent,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both are liable for punishment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performed without consent,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active agent liable fort punishment.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Lesbianism or Tribadism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Female homosexuality 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known as Tribadism or lesbianism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defined as mode of deriving sexual gratification of   a female  by another  consenting females, by simple lip kissing, generalised body contact, deep kissing , manually manipulation of breasts &amp; genitalia, genital apposition, friction of external genitalia , etc. or by extra genital mechanical device such as “Dildos”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Historical aspect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In ancient Greece,  it was commonly practised in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isle of Lesbos,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hence term lesbianism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Incidence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common in women who are homosexuals in ladies hostels, prison, among nymphomaniacs  (excessive sexual desire) , over attached girls, etc.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a case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Bite mark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 love bite) , nail scratch marks, abrasions, teeth marks, etc. on mutual genitalia, perineum, breasts, etc.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Enlarged clitoris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Injury to vaginal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canal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Women may be more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masculine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Medico-legal importance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not an offence in India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act is punishable when performed in public place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Suicidal 7 homicidal tendencies are common among lesbian girls due to “ morbid jealousy” whenever one of partner get married.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Failure of marriage &amp; domestic life is sure in those who are married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Chiller" pitchFamily="82" charset="0"/>
                <a:cs typeface="Times New Roman" pitchFamily="18" charset="0"/>
              </a:rPr>
              <a:t>                    RAPE</a:t>
            </a:r>
          </a:p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Section 375 IPC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defines rape as unlawful sexual intercourse by a man with either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His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wife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being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under the age of  15 years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or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Any other woman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under the age  16 years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irrespective of her consent, or will or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Any other woman above  the age  16 years,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without her consent &amp; against her will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or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Any other woman above  the age  16 years, with her consent, when her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consent has been obtained by putting her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a person in whom she is interested ,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fear of death or injury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or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Buccal coitus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(coitus per os,  sin of Gomorrah, fellatio, cunnilingus)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of a male by performing the act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intercourse into the oral cavity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a sex partner with consent or by force.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Usually practised with an innocent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child victim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also practised as a part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“sexual foreplay”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also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sin was common in a town called Gomorrah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Faint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teeth marks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abrasions may seen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on penis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Seminal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stains 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victim’s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face, mouth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Death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may result from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aspiration of semen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impaction of penis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the hypo pharynx.</a:t>
            </a:r>
          </a:p>
          <a:p>
            <a:pPr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Semen may be found in respiratory tract &amp; stomach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Spermatozoa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can be found in mouth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upto nine hours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provided victim has cleaned the teeth nor taken hot drink after incident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Careful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swabbing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has been done by rubbing around inside mouth, under tongue, &amp; gum margins.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Victim’s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mouth rinsed with distilled water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which can be expectorated into a clean container, centrifuged &amp; examined.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Struggle evidence on both when done forcibly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punishable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under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377, I.P.C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.; if done by force &amp; if done in public with a consenting partner.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Bestiality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Bestiality is defined as sexual gratification by having sexual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intercourse with animals.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Common among “Shepherd boys”&amp; nymphomaniac female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Causes 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excitement when left alone with animals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False belief it is a remedy for curing gonorrhea.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animal victims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Pet domestic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animals like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sheep, cow, calf, ass(female), bitch, large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birds like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ducks, goose, chicken, etc.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a male offender.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Male dogs, monkeys, cats,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etc. by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female offender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Examination of a case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Examination of accused &amp; animal is important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Signs in accused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Animal faeces or vaginal secretions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may be present on penis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Vulva will be found to be contaminated with animal discharges or secretions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may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tearing of fraenum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Marks of injury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due to animal biting, scratching, kicks, etc.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animal hairs on body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cloths.</a:t>
            </a:r>
          </a:p>
          <a:p>
            <a:pPr>
              <a:buNone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animal dung or blood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 the person or cloths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Signs in animals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human semen or spermatozoa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the vagina or anal canal of the animal is positive sign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Injuries with effusion of blood on animal genitals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Venereal discharges in animal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better that animal is examined by veternary surgeon.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Medicolegal importance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punishable if found guilty 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Female circumcision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Sexual mutilation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small girls is done in some African countries involving excision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prepuce of clitoris, clitoris , labia minora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or any combination of three.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Priapism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persistent erection of the penis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usually without sexual desire, &amp;  accompanied by pain &amp; tenderness.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seen in diseases &amp;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injuries of the spinal cord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certain injuries to the penis.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Sexual perversions ( sexual deviation)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perversions are persistently indulged sexual act or fantasies in which complete satisfaction is sought &amp; obtained without sexual intercourse.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Incidence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More common in males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At most of these deviations are harmless to the victim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are certain dangerous perversions, which can result in death of both performer &amp; his victim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Mental status of accused should be determined  by a psychiatrist.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Uranism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fingering, licking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Paraphilias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Abnormal &amp; unusual sexplay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using objects or parts of the body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are known as paraphilias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Sadism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is obtained or increased from acts of physical cruelty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 infliction of pains upon one’s partner.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seen in both sexes but more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commonly in males.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Sadist may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bite, beat, whip, produce cuts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etc., or ill-treat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 torture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his partner by other cruel ways.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-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victims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nipples may be bitten off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articles such as bottle,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candles, sticks are inserted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into the vagina,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cigarette or lighters may be used to burn the skin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or blows which may rupture internal organs or cause fracture.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Lust murder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extreme cases of sadism, 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Murder serves as a stimulus for the sexual act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becomes the equivalent of coitus, the act being accompanied by erection, ejaculation &amp; orgasm.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Lust murder is Characterised by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sudden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outburst of sexual desire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cutting &amp; stabbing of breasts, genitalia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lower abdomen with sucking, licking or mouthing of the wounds &amp;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biting of skin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c) In some cases, there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desire to drink the blood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eat the flesh.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Sexual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intercourse with the dying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injured victim.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e) His behaviour is usually normal until the next outbreak.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true lust murderer,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mental disease is frequent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Every murder committed during a sexual act is not a lust murder.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pe victim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Necrophagia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extreme degree of sadism in which the person after mutilating the body , sucks or licks the wound, bites the skin,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drinks the blood &amp; eats the flesh of his victim to derive sexual pleasure.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Masochism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is obtained or increased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the suffering of pains.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is just opposite to sadism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Masochists get pleasure from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being beaten, abused, tortured, humiliated, enslaved, degraded o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 dominated by their sexual partner.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usually found in males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but it may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rarely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found in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females,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who may willingly expose themselves to the risks of severe bodily injury or  murder at the hands of brutal husbands or lovers.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Combining of sadism &amp; masochism is called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“Bondage”.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act of cruelty or pain associated with 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Sado-masochism may serve as a stimulant for, or as a complete substitute for sexual intercourse.</a:t>
            </a:r>
          </a:p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Algolagnia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includes both sadism &amp; masochism.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Necrophilia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Necrophilia is a desire of having sexual gratification by performing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sexual intercourse with a cadaver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opposite sex.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Decomposition, foul smell, &amp; coldness acts as stimulants.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 danger of rejection or resistance.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Offence is usually committed on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 newly buried corpse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or a body awaiting burial.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Corpse may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mutilated following intercourse.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Murder for the purpose of necrophilia is rare.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Necrophilia &amp; necrophagia are punishable under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S.297, IPC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with imprisonment upto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one year.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Fetichism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excitement &amp; gratification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merely seeing or feeling of a female body parts, certain articles belonging to a woman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such as sari, footwear, stocking, undergarments, brassiere, petticoat, hankies, hairpins,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Fetish may steal these articles &amp; masturbate &amp; ejaculate on them to get sexually gratified.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exclusively seen in males.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Transvestism or Eonism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achieved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wearing the dress of the opposite sex.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is more common in males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 will dress like female , perform masturbation to ejaculate &amp; thus get sexual gratification.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However , the trend of modern fashion of wearing pants &amp; shirts by female like male can not be considered as transvestism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Scatalogia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associated with obscene telephone calls.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Sexual oralism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Obtaining of sexual pleasure from the application of the mouth to the sexual organs.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seen in both heterosexuals &amp; homosexuals.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Fellatio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is the oral stimulation or manipulation of the penis, either by female or male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Cunnilingus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the oral stimulation of the female genitalia.</a:t>
            </a:r>
          </a:p>
          <a:p>
            <a:pPr>
              <a:buFontTx/>
              <a:buChar char="-"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Masturbation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Act of deliberate ,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manual handling or self manipulation of genital organ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by fingers or mechanical devices till ejaculation in male &amp; orgasm in female, i.e., achieving sexual gratification.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Common in both sexes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females, a finger is gently &amp; rhythmically moved over clitoris or labia minora  or steady pressure is applied over these parts with several fingers 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Sometimes, woman may insert fingers, wooden rods, glass tube, bananas, etc., artificial masculine genital parts(Dildo) into vagina.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males, by moving penis against a bed or other object.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offence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only when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practised openly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Exhibitionism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willful &amp; intentional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exposure of genitalia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a public or in front of opposite sex individual , to obtain sexual pleasure.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may or may not be accompanied by masturbation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Common among males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Usually they are suffering from compulsive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neurosis, alcoholism, epilepsy, senile dementia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Punishable under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S.294 IPC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imprisonment up to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 months &amp; fine.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Voyeurism or scoptophilia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gratification by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secretly watching the others getting undressed,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taking bath, or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performing sexual intercourse, etc.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act of observation can also result in attempts at exhibitionism or masturbation.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seen in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sociopathic personality disorder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common in males,&amp; rare in females.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Troilism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an extreme degree of voyeurism , wherein a perverted husband gets sexual satisfaction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inducing his wife to sexual intercourse with another man &amp; by watching the same.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Mixoscopia :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a form of voyeurism in which sexual gratification is obtained by the sight of others engaged in sexual intercourse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Oedipus Complex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It is sexual desire of son towards his mother.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Electra Complex :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 sexual desire of daughter towards her father.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v. Any other woman above the age  16 years with her consent, when at the time of giving such consent , by the reason of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unsoundness of mind or intoxication ,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she is unable to understand the nature &amp; consequences of that to which she gives consent 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vi. Any other woman above the age  16 years, with her consent when man knows that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he is not her husband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but she gives her consent because she believes that he is another man to whom she is lawfully married.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Frotteurism :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Usually practised by male sex pervert in crowded place to  obtained Sexual satisfaction 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rubbing or pressing his private parts against female body.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punishable under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S. 290 IPC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 fine up to 200 rupees.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Undinism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pleasure is obtained by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watching the act of urination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by some of the same or opposite sex.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Some cases pleasure is obtained by being urinated upon by the loved one or in urinating on him or her, but this is rare.</a:t>
            </a:r>
          </a:p>
          <a:p>
            <a:pPr>
              <a:buFontTx/>
              <a:buChar char="-"/>
            </a:pP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Pyromania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stimulation or satisfaction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by seeing flames &amp; destruction of a building.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Caprolagnia :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excitement is associated with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sight or smell of faeces or defaecation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Urolagnia :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excitement is associated with sight or thought of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urine or urination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Narcism (Narcissim):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self –love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which may or may not include genital excitement.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Pygmalionism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is falling in love with an object made by him</a:t>
            </a:r>
          </a:p>
          <a:p>
            <a:pPr>
              <a:buFontTx/>
              <a:buChar char="-"/>
            </a:pP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Indecent Assault 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Indecent assault is any offence committed on a female with the intention or knowledge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 outrage her modesty.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Usually committed against children, adolescent girls &amp; rarely on adult or old woman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This includes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Sexual parts of either ,or is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sexually flavoured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try to kiss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any part of a female body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Press or fondle her breasts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Touch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expose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 genitalia or thighs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Try to put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finger in vagina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Play with vulva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medical practitioner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be accused of indecent assault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he examines a female patient by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stripping her cloths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without her consent &amp; even with consent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absence of a female attendant.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Intending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 insult the modesty of any woman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utters any word, makes any sound or gesture, or exhibit any object shall be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punished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with imprisonment which may extend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 one year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S.509 , IPC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 algn="ctr"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Rape &amp; Law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Punishment for Rape :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Rape is Cognizable offence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S.376 I.P.C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punishment for rape is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life imprisonment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 imprisonment for a period of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7-10 years and Fine.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S.376 ,A I.P.C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raped his own wife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is not under 12 years imprisonment  may extend to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 years or/and Fine or both.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Gang Rape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punished with rigorous imprisonment of not less than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10 years or life imprisonment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&amp; also fine.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 S. 376(2)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where sexual intercourse by accused is proved, if victim states in her evidence that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she did not consent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court shall presume that she did not consent ( S.114 A, I.E.A.)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S.327 (2)  Cr.P.C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inquiry into &amp; trial of Rape conducted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camera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.( in secret)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 228-A , I.P.C.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whoever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prints or publishes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name or any matter  which may make known the identity of victim shall be punished with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 years imprisonment.</a:t>
            </a:r>
          </a:p>
          <a:p>
            <a:pPr>
              <a:buFont typeface="Wingdings" pitchFamily="2" charset="2"/>
              <a:buChar char="ü"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S.53 Cr.P.C. –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forceful examination of accused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if he refuses to get examined</a:t>
            </a:r>
          </a:p>
          <a:p>
            <a:pPr>
              <a:buNone/>
            </a:pPr>
            <a:endParaRPr lang="en-US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5239</Words>
  <Application>Microsoft Office PowerPoint</Application>
  <PresentationFormat>On-screen Show (4:3)</PresentationFormat>
  <Paragraphs>489</Paragraphs>
  <Slides>73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Office Theme</vt:lpstr>
      <vt:lpstr>                    Sexual                    Offences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Offences</dc:title>
  <dc:creator>Acer OEM User</dc:creator>
  <cp:lastModifiedBy>dr.pankaj prajapati</cp:lastModifiedBy>
  <cp:revision>173</cp:revision>
  <dcterms:created xsi:type="dcterms:W3CDTF">2008-03-13T08:15:17Z</dcterms:created>
  <dcterms:modified xsi:type="dcterms:W3CDTF">2009-04-08T18:03:09Z</dcterms:modified>
</cp:coreProperties>
</file>