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5" r:id="rId10"/>
    <p:sldId id="264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EA5E6-F89C-4B52-BDC8-0B20CEE4895A}" type="datetimeFigureOut">
              <a:rPr lang="en-US" smtClean="0"/>
              <a:t>1/20/2009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7B030-1F2A-4B32-AA06-92DC142C81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4D9CD-D3EC-4D41-9D76-48ACD6BC6E7C}" type="datetimeFigureOut">
              <a:rPr lang="en-US" smtClean="0"/>
              <a:pPr/>
              <a:t>1/20/2009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06E3F-7B8E-4997-B900-F664807781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Pregnancy &amp; Delivery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 Ganesh Govekar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-an ischemic appearance</a:t>
            </a:r>
          </a:p>
          <a:p>
            <a:pPr>
              <a:buNone/>
            </a:pPr>
            <a:r>
              <a:rPr lang="en-US" dirty="0" smtClean="0"/>
              <a:t>3) 2-3 days- decidua-2layers 1.) Sup-necrotic</a:t>
            </a:r>
          </a:p>
          <a:p>
            <a:pPr>
              <a:buNone/>
            </a:pPr>
            <a:r>
              <a:rPr lang="en-US" dirty="0" smtClean="0"/>
              <a:t>            2.) Basal-shed in </a:t>
            </a:r>
            <a:r>
              <a:rPr lang="en-US" dirty="0" err="1" smtClean="0"/>
              <a:t>lochia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4) 2 wk – </a:t>
            </a:r>
            <a:r>
              <a:rPr lang="en-US" dirty="0" err="1" smtClean="0"/>
              <a:t>endometrium</a:t>
            </a:r>
            <a:r>
              <a:rPr lang="en-US" dirty="0" smtClean="0"/>
              <a:t>-</a:t>
            </a:r>
          </a:p>
          <a:p>
            <a:pPr>
              <a:buNone/>
            </a:pPr>
            <a:r>
              <a:rPr lang="en-US" dirty="0" smtClean="0"/>
              <a:t>              -placental site- 3-4cm</a:t>
            </a:r>
          </a:p>
          <a:p>
            <a:pPr>
              <a:buNone/>
            </a:pPr>
            <a:r>
              <a:rPr lang="en-US" dirty="0" smtClean="0"/>
              <a:t>5) 5-6 wk- placental site get covered by </a:t>
            </a:r>
            <a:r>
              <a:rPr lang="en-US" dirty="0" err="1" smtClean="0"/>
              <a:t>endometrium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Signs of REMOTE DELIVERY in living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1.ABDO – lax</a:t>
            </a:r>
          </a:p>
          <a:p>
            <a:pPr>
              <a:buNone/>
            </a:pPr>
            <a:r>
              <a:rPr lang="en-US" dirty="0" smtClean="0"/>
              <a:t>               - wt scar-lat wall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nigra</a:t>
            </a:r>
            <a:r>
              <a:rPr lang="en-US" dirty="0" smtClean="0"/>
              <a:t>-present</a:t>
            </a:r>
          </a:p>
          <a:p>
            <a:pPr>
              <a:buNone/>
            </a:pPr>
            <a:r>
              <a:rPr lang="en-US" dirty="0" smtClean="0"/>
              <a:t>2.Breast – </a:t>
            </a:r>
            <a:r>
              <a:rPr lang="en-US" dirty="0" err="1" smtClean="0"/>
              <a:t>lax,pendulus</a:t>
            </a:r>
            <a:r>
              <a:rPr lang="en-US" dirty="0" smtClean="0"/>
              <a:t> </a:t>
            </a:r>
            <a:r>
              <a:rPr lang="en-US" dirty="0" err="1" smtClean="0"/>
              <a:t>soft,wrinkled</a:t>
            </a:r>
            <a:r>
              <a:rPr lang="en-US" dirty="0" smtClean="0"/>
              <a:t>-due to feeding</a:t>
            </a:r>
          </a:p>
          <a:p>
            <a:pPr>
              <a:buNone/>
            </a:pPr>
            <a:r>
              <a:rPr lang="en-US" dirty="0" smtClean="0"/>
              <a:t>               -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albican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- nipple-enlarged </a:t>
            </a:r>
          </a:p>
          <a:p>
            <a:pPr>
              <a:buNone/>
            </a:pPr>
            <a:r>
              <a:rPr lang="en-US" dirty="0" smtClean="0"/>
              <a:t>               - areola-</a:t>
            </a:r>
            <a:r>
              <a:rPr lang="en-US" dirty="0" err="1" smtClean="0"/>
              <a:t>large,dark,montgomery</a:t>
            </a:r>
            <a:r>
              <a:rPr lang="en-US" dirty="0" smtClean="0"/>
              <a:t> tub.</a:t>
            </a:r>
          </a:p>
          <a:p>
            <a:pPr>
              <a:buNone/>
            </a:pPr>
            <a:r>
              <a:rPr lang="en-US" dirty="0" smtClean="0"/>
              <a:t>3.Vulva- </a:t>
            </a:r>
            <a:r>
              <a:rPr lang="en-US" dirty="0" err="1" smtClean="0"/>
              <a:t>partialy</a:t>
            </a:r>
            <a:r>
              <a:rPr lang="en-US" dirty="0" smtClean="0"/>
              <a:t> open</a:t>
            </a:r>
          </a:p>
          <a:p>
            <a:pPr>
              <a:buNone/>
            </a:pPr>
            <a:r>
              <a:rPr lang="en-US" dirty="0" smtClean="0"/>
              <a:t>             -perineum-scar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4.Vagina- </a:t>
            </a:r>
            <a:r>
              <a:rPr lang="en-US" dirty="0" err="1" smtClean="0"/>
              <a:t>rugae</a:t>
            </a:r>
            <a:r>
              <a:rPr lang="en-US" dirty="0" smtClean="0"/>
              <a:t>-absent &amp; walls lax</a:t>
            </a:r>
          </a:p>
          <a:p>
            <a:pPr>
              <a:buNone/>
            </a:pPr>
            <a:r>
              <a:rPr lang="en-US" dirty="0" smtClean="0"/>
              <a:t>5.Cervix- ext </a:t>
            </a:r>
            <a:r>
              <a:rPr lang="en-US" dirty="0" err="1" smtClean="0"/>
              <a:t>os</a:t>
            </a:r>
            <a:r>
              <a:rPr lang="en-US" dirty="0" smtClean="0"/>
              <a:t>-large, transverse</a:t>
            </a:r>
          </a:p>
          <a:p>
            <a:pPr>
              <a:buNone/>
            </a:pPr>
            <a:r>
              <a:rPr lang="en-US" dirty="0" smtClean="0"/>
              <a:t>                In vagina-simple-dimple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Remote in dead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Uterus- large thicker, heavier</a:t>
            </a:r>
          </a:p>
          <a:p>
            <a:r>
              <a:rPr lang="en-US" dirty="0" smtClean="0"/>
              <a:t>            -walls- concave</a:t>
            </a:r>
          </a:p>
          <a:p>
            <a:r>
              <a:rPr lang="en-US" dirty="0" smtClean="0"/>
              <a:t>            - body twice the cervix.</a:t>
            </a:r>
          </a:p>
          <a:p>
            <a:pPr>
              <a:buNone/>
            </a:pPr>
            <a:r>
              <a:rPr lang="en-US" dirty="0" smtClean="0"/>
              <a:t>IN DEAD:-</a:t>
            </a:r>
          </a:p>
          <a:p>
            <a:pPr>
              <a:buNone/>
            </a:pPr>
            <a:r>
              <a:rPr lang="en-US" dirty="0" smtClean="0"/>
              <a:t>Ovaries &amp; F.T. – congested, M.E. – C.L-intact/degenerated</a:t>
            </a:r>
          </a:p>
          <a:p>
            <a:pPr>
              <a:buNone/>
            </a:pPr>
            <a:r>
              <a:rPr lang="en-US" dirty="0" smtClean="0"/>
              <a:t>Peritoneum- wrinkled &amp; folded</a:t>
            </a:r>
          </a:p>
          <a:p>
            <a:pPr>
              <a:buNone/>
            </a:pPr>
            <a:r>
              <a:rPr lang="en-US" dirty="0" smtClean="0"/>
              <a:t>Ligaments 1) broad &amp;2) round –lax, take long time to recover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Positive signs of pregnancy: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FHS</a:t>
            </a:r>
          </a:p>
          <a:p>
            <a:pPr marL="514350" indent="-514350">
              <a:buAutoNum type="arabicPeriod"/>
            </a:pPr>
            <a:r>
              <a:rPr lang="en-US" dirty="0" smtClean="0"/>
              <a:t>Fetal parts</a:t>
            </a:r>
          </a:p>
          <a:p>
            <a:pPr marL="514350" indent="-514350">
              <a:buAutoNum type="arabicPeriod"/>
            </a:pPr>
            <a:r>
              <a:rPr lang="en-US" dirty="0" smtClean="0"/>
              <a:t>Fetal movements</a:t>
            </a:r>
          </a:p>
          <a:p>
            <a:pPr marL="514350" indent="-514350">
              <a:buAutoNum type="arabicPeriod"/>
            </a:pPr>
            <a:r>
              <a:rPr lang="en-US" dirty="0" smtClean="0"/>
              <a:t>X ray  -  2-3wk</a:t>
            </a:r>
          </a:p>
          <a:p>
            <a:pPr marL="514350" indent="-514350">
              <a:buAutoNum type="arabicPeriod"/>
            </a:pPr>
            <a:r>
              <a:rPr lang="en-US" dirty="0" smtClean="0"/>
              <a:t>USG   -   6 wk</a:t>
            </a:r>
          </a:p>
          <a:p>
            <a:pPr marL="514350" indent="-514350">
              <a:buNone/>
            </a:pPr>
            <a:r>
              <a:rPr lang="en-US" dirty="0" smtClean="0"/>
              <a:t> IN DEAD 1. enlarged uterus</a:t>
            </a:r>
          </a:p>
          <a:p>
            <a:pPr marL="514350" indent="-514350">
              <a:buNone/>
            </a:pPr>
            <a:r>
              <a:rPr lang="en-US" dirty="0" smtClean="0"/>
              <a:t>                 2. C.L. </a:t>
            </a:r>
            <a:r>
              <a:rPr lang="en-US" dirty="0" err="1" smtClean="0"/>
              <a:t>progre</a:t>
            </a:r>
            <a:r>
              <a:rPr lang="en-US" dirty="0" smtClean="0"/>
              <a:t>/</a:t>
            </a:r>
            <a:r>
              <a:rPr lang="en-US" dirty="0" err="1" smtClean="0"/>
              <a:t>regre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         3. conception product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Superfetation</a:t>
            </a:r>
            <a:r>
              <a:rPr lang="en-US" dirty="0" smtClean="0"/>
              <a:t>: Twin </a:t>
            </a:r>
            <a:r>
              <a:rPr lang="en-US" dirty="0" err="1" smtClean="0"/>
              <a:t>preg</a:t>
            </a:r>
            <a:r>
              <a:rPr lang="en-US" dirty="0" smtClean="0"/>
              <a:t>- 2 ova </a:t>
            </a:r>
            <a:r>
              <a:rPr lang="en-US" dirty="0" err="1" smtClean="0"/>
              <a:t>fert</a:t>
            </a:r>
            <a:r>
              <a:rPr lang="en-US" dirty="0" smtClean="0"/>
              <a:t> at diff cycle</a:t>
            </a:r>
          </a:p>
          <a:p>
            <a:pPr>
              <a:buNone/>
            </a:pPr>
            <a:r>
              <a:rPr lang="en-US" dirty="0" err="1" smtClean="0"/>
              <a:t>Superfecundation</a:t>
            </a:r>
            <a:r>
              <a:rPr lang="en-US" dirty="0" smtClean="0"/>
              <a:t>: 2 ova discharged at a time</a:t>
            </a:r>
          </a:p>
          <a:p>
            <a:pPr>
              <a:buNone/>
            </a:pPr>
            <a:r>
              <a:rPr lang="en-US" dirty="0" err="1" smtClean="0"/>
              <a:t>Pseudocyesis</a:t>
            </a:r>
            <a:r>
              <a:rPr lang="en-US" dirty="0" smtClean="0"/>
              <a:t>: false/spurious </a:t>
            </a:r>
            <a:r>
              <a:rPr lang="en-US" dirty="0" err="1" smtClean="0"/>
              <a:t>preg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Pregnancy N-280days</a:t>
            </a:r>
          </a:p>
          <a:p>
            <a:pPr>
              <a:buNone/>
            </a:pPr>
            <a:r>
              <a:rPr lang="en-US" dirty="0" smtClean="0"/>
              <a:t>                   max  320-350days</a:t>
            </a:r>
          </a:p>
          <a:p>
            <a:pPr>
              <a:buNone/>
            </a:pPr>
            <a:r>
              <a:rPr lang="en-US" dirty="0" smtClean="0"/>
              <a:t>                   min   210-180days</a:t>
            </a:r>
          </a:p>
          <a:p>
            <a:pPr>
              <a:buNone/>
            </a:pPr>
            <a:r>
              <a:rPr lang="en-US" dirty="0" err="1" smtClean="0"/>
              <a:t>Negeles</a:t>
            </a:r>
            <a:r>
              <a:rPr lang="en-US" dirty="0" smtClean="0"/>
              <a:t> rule:- 9m + 7days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FHS- </a:t>
            </a:r>
            <a:r>
              <a:rPr lang="en-US" dirty="0" err="1" smtClean="0"/>
              <a:t>definate</a:t>
            </a:r>
            <a:r>
              <a:rPr lang="en-US" dirty="0" smtClean="0"/>
              <a:t> signs</a:t>
            </a:r>
          </a:p>
          <a:p>
            <a:pPr marL="514350" indent="-514350">
              <a:buNone/>
            </a:pPr>
            <a:r>
              <a:rPr lang="en-US" dirty="0" smtClean="0"/>
              <a:t>      - 18-20 wks</a:t>
            </a:r>
          </a:p>
          <a:p>
            <a:pPr marL="514350" indent="-514350">
              <a:buNone/>
            </a:pPr>
            <a:r>
              <a:rPr lang="en-US" dirty="0" smtClean="0"/>
              <a:t>      - </a:t>
            </a:r>
            <a:r>
              <a:rPr lang="en-US" dirty="0" err="1" smtClean="0"/>
              <a:t>Muffeled</a:t>
            </a:r>
            <a:r>
              <a:rPr lang="en-US" dirty="0" smtClean="0"/>
              <a:t> sound</a:t>
            </a:r>
          </a:p>
          <a:p>
            <a:pPr marL="514350" indent="-514350">
              <a:buNone/>
            </a:pPr>
            <a:r>
              <a:rPr lang="en-US" dirty="0" smtClean="0"/>
              <a:t>      - 120-160</a:t>
            </a:r>
          </a:p>
          <a:p>
            <a:pPr marL="514350" indent="-514350">
              <a:buNone/>
            </a:pPr>
            <a:r>
              <a:rPr lang="en-US" dirty="0" smtClean="0"/>
              <a:t>      - not </a:t>
            </a:r>
            <a:r>
              <a:rPr lang="en-US" dirty="0" err="1" smtClean="0"/>
              <a:t>synchronus</a:t>
            </a:r>
            <a:r>
              <a:rPr lang="en-US" dirty="0" smtClean="0"/>
              <a:t> with mother pulse</a:t>
            </a:r>
          </a:p>
          <a:p>
            <a:pPr marL="514350" indent="-514350">
              <a:buNone/>
            </a:pPr>
            <a:r>
              <a:rPr lang="en-US" dirty="0" smtClean="0"/>
              <a:t>X ray- 15-16 wk</a:t>
            </a:r>
          </a:p>
          <a:p>
            <a:pPr marL="514350" indent="-514350">
              <a:buNone/>
            </a:pPr>
            <a:r>
              <a:rPr lang="en-US" dirty="0" smtClean="0"/>
              <a:t>        - skull-</a:t>
            </a:r>
            <a:r>
              <a:rPr lang="en-US" dirty="0" err="1" smtClean="0"/>
              <a:t>crescentric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    - </a:t>
            </a:r>
            <a:r>
              <a:rPr lang="en-US" dirty="0" err="1" smtClean="0"/>
              <a:t>vert</a:t>
            </a:r>
            <a:r>
              <a:rPr lang="en-US" dirty="0" smtClean="0"/>
              <a:t> </a:t>
            </a:r>
            <a:r>
              <a:rPr lang="en-US" dirty="0" err="1" smtClean="0"/>
              <a:t>col</a:t>
            </a:r>
            <a:r>
              <a:rPr lang="en-US" dirty="0" smtClean="0"/>
              <a:t>- dots</a:t>
            </a:r>
          </a:p>
          <a:p>
            <a:pPr marL="514350" indent="-514350">
              <a:buNone/>
            </a:pPr>
            <a:r>
              <a:rPr lang="en-US" dirty="0" smtClean="0"/>
              <a:t>        - ribs- curved parallel shadow/lines</a:t>
            </a:r>
          </a:p>
          <a:p>
            <a:pPr marL="514350" indent="-514350">
              <a:buNone/>
            </a:pPr>
            <a:r>
              <a:rPr lang="en-US" dirty="0" smtClean="0"/>
              <a:t>        - limbs           - linear shadow</a:t>
            </a:r>
          </a:p>
          <a:p>
            <a:pPr marL="514350" indent="-51435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spalding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   collapse- V.C</a:t>
            </a:r>
          </a:p>
          <a:p>
            <a:pPr marL="514350" indent="-514350">
              <a:buNone/>
            </a:pPr>
            <a:r>
              <a:rPr lang="en-US" dirty="0" smtClean="0"/>
              <a:t>    Gas-Heart &amp; Vs.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Sonography</a:t>
            </a:r>
            <a:r>
              <a:rPr lang="en-US" dirty="0" smtClean="0"/>
              <a:t>  -  </a:t>
            </a:r>
            <a:r>
              <a:rPr lang="en-US" dirty="0" err="1" smtClean="0"/>
              <a:t>Gast</a:t>
            </a:r>
            <a:r>
              <a:rPr lang="en-US" dirty="0" smtClean="0"/>
              <a:t> ring- 6 wk</a:t>
            </a:r>
          </a:p>
          <a:p>
            <a:pPr>
              <a:buNone/>
            </a:pPr>
            <a:r>
              <a:rPr lang="en-US" dirty="0" smtClean="0"/>
              <a:t>                            Embryo -8wk</a:t>
            </a:r>
          </a:p>
          <a:p>
            <a:pPr>
              <a:buNone/>
            </a:pPr>
            <a:r>
              <a:rPr lang="en-US" dirty="0" smtClean="0"/>
              <a:t>                             F H beat  - 12 wk</a:t>
            </a:r>
          </a:p>
          <a:p>
            <a:pPr>
              <a:buNone/>
            </a:pPr>
            <a:r>
              <a:rPr lang="en-US" dirty="0" smtClean="0"/>
              <a:t>                            Head &amp; thorax  -14wk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Dx</a:t>
            </a:r>
            <a:r>
              <a:rPr lang="en-US" dirty="0" smtClean="0"/>
              <a:t> – IUGR</a:t>
            </a:r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smtClean="0"/>
              <a:t>- malformation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Prenatal diagnosis technique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1.Prohibit </a:t>
            </a:r>
            <a:r>
              <a:rPr lang="en-US" dirty="0" err="1" smtClean="0"/>
              <a:t>Dx</a:t>
            </a:r>
            <a:r>
              <a:rPr lang="en-US" dirty="0" smtClean="0"/>
              <a:t> for sex determination- female </a:t>
            </a:r>
            <a:r>
              <a:rPr lang="en-US" dirty="0" err="1" smtClean="0"/>
              <a:t>foeticide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2.Permit </a:t>
            </a:r>
            <a:r>
              <a:rPr lang="en-US" dirty="0" err="1" smtClean="0"/>
              <a:t>Dx</a:t>
            </a:r>
            <a:r>
              <a:rPr lang="en-US" dirty="0" smtClean="0"/>
              <a:t> for detection of genetic abnormality</a:t>
            </a:r>
          </a:p>
          <a:p>
            <a:pPr>
              <a:buNone/>
            </a:pPr>
            <a:r>
              <a:rPr lang="en-US" dirty="0" smtClean="0"/>
              <a:t>Central Govt.- central </a:t>
            </a:r>
            <a:r>
              <a:rPr lang="en-US" dirty="0" err="1" smtClean="0"/>
              <a:t>supervisary</a:t>
            </a:r>
            <a:r>
              <a:rPr lang="en-US" dirty="0" smtClean="0"/>
              <a:t> board to review </a:t>
            </a:r>
            <a:r>
              <a:rPr lang="en-US" dirty="0" err="1" smtClean="0"/>
              <a:t>implimentation</a:t>
            </a:r>
            <a:r>
              <a:rPr lang="en-US" dirty="0" smtClean="0"/>
              <a:t> of act.</a:t>
            </a:r>
          </a:p>
          <a:p>
            <a:pPr>
              <a:buNone/>
            </a:pPr>
            <a:r>
              <a:rPr lang="en-US" dirty="0" smtClean="0"/>
              <a:t>Genetic </a:t>
            </a:r>
            <a:r>
              <a:rPr lang="en-US" dirty="0" err="1" smtClean="0"/>
              <a:t>councelling</a:t>
            </a:r>
            <a:r>
              <a:rPr lang="en-US" dirty="0" smtClean="0"/>
              <a:t> centre- Get regd. By </a:t>
            </a:r>
            <a:r>
              <a:rPr lang="en-US" dirty="0" err="1" smtClean="0"/>
              <a:t>appro</a:t>
            </a:r>
            <a:r>
              <a:rPr lang="en-US" dirty="0" smtClean="0"/>
              <a:t> authority.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To be done by- Qualified person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Consent from female.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Test done if following condition satisfied:</a:t>
            </a:r>
          </a:p>
          <a:p>
            <a:pPr marL="514350" indent="-514350">
              <a:buAutoNum type="arabicPeriod"/>
            </a:pPr>
            <a:r>
              <a:rPr lang="en-US" dirty="0" smtClean="0"/>
              <a:t>Female &gt;35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smtClean="0"/>
              <a:t>H/O ≥ 2 </a:t>
            </a:r>
            <a:r>
              <a:rPr lang="en-US" dirty="0" err="1" smtClean="0"/>
              <a:t>spont</a:t>
            </a:r>
            <a:r>
              <a:rPr lang="en-US" dirty="0" smtClean="0"/>
              <a:t> abortion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H/O exposure to </a:t>
            </a:r>
            <a:r>
              <a:rPr lang="en-US" dirty="0" err="1" smtClean="0"/>
              <a:t>teratogenic</a:t>
            </a:r>
            <a:r>
              <a:rPr lang="en-US" dirty="0" smtClean="0"/>
              <a:t> agent</a:t>
            </a:r>
          </a:p>
          <a:p>
            <a:pPr marL="514350" indent="-514350">
              <a:buAutoNum type="arabicPeriod"/>
            </a:pPr>
            <a:r>
              <a:rPr lang="en-US" dirty="0" smtClean="0"/>
              <a:t>H/O mental retardation.</a:t>
            </a:r>
          </a:p>
          <a:p>
            <a:pPr marL="514350" indent="-514350">
              <a:buNone/>
            </a:pPr>
            <a:r>
              <a:rPr lang="en-US" dirty="0" smtClean="0"/>
              <a:t>Test done for detection of. 1.Chromo. </a:t>
            </a:r>
            <a:r>
              <a:rPr lang="en-US" dirty="0" err="1" smtClean="0"/>
              <a:t>Abn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2.Genetic/metabolic disorder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3. Hb. </a:t>
            </a:r>
            <a:r>
              <a:rPr lang="en-US" dirty="0" err="1" smtClean="0"/>
              <a:t>Pathy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4.sex linked disorder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5. cong. </a:t>
            </a:r>
            <a:r>
              <a:rPr lang="en-US" dirty="0" err="1" smtClean="0"/>
              <a:t>Abn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Act provides – Appeal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- conviction – Dr -3yr </a:t>
            </a:r>
            <a:r>
              <a:rPr lang="en-US" smtClean="0"/>
              <a:t>Rigourus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      - fine 5000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      -</a:t>
            </a:r>
            <a:r>
              <a:rPr lang="en-US" dirty="0" err="1" smtClean="0"/>
              <a:t>prof</a:t>
            </a:r>
            <a:r>
              <a:rPr lang="en-US" dirty="0" smtClean="0"/>
              <a:t> death </a:t>
            </a:r>
            <a:r>
              <a:rPr lang="en-US" dirty="0" err="1" smtClean="0"/>
              <a:t>sente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                          -perm removal for subsequent offence.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Delivery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Abortion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Infanticide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Nullity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Divorce-Higher maintenance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Execution of death sentence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Homicide/suicide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Disputed paternity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Legitimacy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Property inheritance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Higher </a:t>
            </a:r>
            <a:r>
              <a:rPr lang="en-US" dirty="0" err="1" smtClean="0"/>
              <a:t>compen</a:t>
            </a:r>
            <a:r>
              <a:rPr lang="en-US" dirty="0" smtClean="0"/>
              <a:t>-husband death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Leave in services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evacuation of fetus and other conceptional product after attaining the viability.</a:t>
            </a:r>
          </a:p>
          <a:p>
            <a:r>
              <a:rPr lang="en-US" dirty="0" smtClean="0"/>
              <a:t>Full Term</a:t>
            </a:r>
          </a:p>
          <a:p>
            <a:r>
              <a:rPr lang="en-US" dirty="0" smtClean="0"/>
              <a:t>Pre term</a:t>
            </a:r>
          </a:p>
          <a:p>
            <a:r>
              <a:rPr lang="en-US" dirty="0" smtClean="0"/>
              <a:t>Post term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Signs and Symptoms in Recent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Symptoms:</a:t>
            </a:r>
          </a:p>
          <a:p>
            <a:r>
              <a:rPr lang="en-US" dirty="0" smtClean="0"/>
              <a:t>Fatigue-more in prolonged </a:t>
            </a:r>
            <a:r>
              <a:rPr lang="en-US" dirty="0" err="1" smtClean="0"/>
              <a:t>labour</a:t>
            </a:r>
            <a:endParaRPr lang="en-US" dirty="0" smtClean="0"/>
          </a:p>
          <a:p>
            <a:r>
              <a:rPr lang="en-US" dirty="0" smtClean="0"/>
              <a:t>Loss of weight</a:t>
            </a:r>
          </a:p>
          <a:p>
            <a:r>
              <a:rPr lang="en-US" dirty="0" err="1" smtClean="0"/>
              <a:t>Diuresis</a:t>
            </a:r>
            <a:r>
              <a:rPr lang="en-US" dirty="0" smtClean="0"/>
              <a:t>- physiological reversal</a:t>
            </a:r>
          </a:p>
          <a:p>
            <a:r>
              <a:rPr lang="en-US" dirty="0" err="1" smtClean="0"/>
              <a:t>Afterpains</a:t>
            </a:r>
            <a:r>
              <a:rPr lang="en-US" dirty="0" smtClean="0"/>
              <a:t>- milder after 3 days, 7</a:t>
            </a:r>
            <a:r>
              <a:rPr lang="en-US" baseline="30000" dirty="0" smtClean="0"/>
              <a:t>th</a:t>
            </a:r>
            <a:r>
              <a:rPr lang="en-US" dirty="0" smtClean="0"/>
              <a:t> day disappear</a:t>
            </a:r>
          </a:p>
          <a:p>
            <a:r>
              <a:rPr lang="en-US" dirty="0" smtClean="0"/>
              <a:t>Post partum fever (milk fever)</a:t>
            </a:r>
          </a:p>
          <a:p>
            <a:r>
              <a:rPr lang="en-US" dirty="0" smtClean="0"/>
              <a:t>Transient depression (</a:t>
            </a:r>
            <a:r>
              <a:rPr lang="en-US" dirty="0" err="1" smtClean="0"/>
              <a:t>peurperial</a:t>
            </a:r>
            <a:r>
              <a:rPr lang="en-US" dirty="0" smtClean="0"/>
              <a:t> Psychosis)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Breast- </a:t>
            </a:r>
            <a:r>
              <a:rPr lang="en-US" dirty="0" err="1" smtClean="0"/>
              <a:t>colostrum</a:t>
            </a:r>
            <a:r>
              <a:rPr lang="en-US" dirty="0" smtClean="0"/>
              <a:t>(2 days) later pure milk</a:t>
            </a:r>
          </a:p>
          <a:p>
            <a:r>
              <a:rPr lang="en-US" dirty="0" smtClean="0"/>
              <a:t>Abdomen- </a:t>
            </a:r>
            <a:r>
              <a:rPr lang="en-US" dirty="0" err="1" smtClean="0"/>
              <a:t>linea</a:t>
            </a:r>
            <a:r>
              <a:rPr lang="en-US" dirty="0" smtClean="0"/>
              <a:t> </a:t>
            </a:r>
            <a:r>
              <a:rPr lang="en-US" dirty="0" err="1" smtClean="0"/>
              <a:t>albicans</a:t>
            </a:r>
            <a:r>
              <a:rPr lang="en-US" dirty="0" smtClean="0"/>
              <a:t> </a:t>
            </a:r>
            <a:r>
              <a:rPr lang="en-US" dirty="0" err="1" smtClean="0"/>
              <a:t>Caeserian</a:t>
            </a:r>
            <a:r>
              <a:rPr lang="en-US" dirty="0" smtClean="0"/>
              <a:t> section</a:t>
            </a:r>
          </a:p>
          <a:p>
            <a:r>
              <a:rPr lang="en-US" dirty="0" smtClean="0"/>
              <a:t>Vagina-smooth walled, relaxed, wide, ironed </a:t>
            </a:r>
            <a:r>
              <a:rPr lang="en-US" dirty="0" err="1" smtClean="0"/>
              <a:t>rugae</a:t>
            </a:r>
            <a:r>
              <a:rPr lang="en-US" dirty="0" smtClean="0"/>
              <a:t>, lacerated walls, </a:t>
            </a:r>
            <a:r>
              <a:rPr lang="en-US" dirty="0" err="1" smtClean="0"/>
              <a:t>carunculae</a:t>
            </a:r>
            <a:r>
              <a:rPr lang="en-US" dirty="0" smtClean="0"/>
              <a:t> </a:t>
            </a:r>
            <a:r>
              <a:rPr lang="en-US" dirty="0" err="1" smtClean="0"/>
              <a:t>multiformis</a:t>
            </a:r>
            <a:endParaRPr lang="en-US" dirty="0" smtClean="0"/>
          </a:p>
          <a:p>
            <a:r>
              <a:rPr lang="en-US" dirty="0" smtClean="0"/>
              <a:t>Labia-swollen</a:t>
            </a:r>
          </a:p>
          <a:p>
            <a:r>
              <a:rPr lang="en-US" dirty="0" smtClean="0"/>
              <a:t>Perineum- ruptured </a:t>
            </a:r>
            <a:r>
              <a:rPr lang="en-US" dirty="0" err="1" smtClean="0"/>
              <a:t>fourchette</a:t>
            </a:r>
            <a:r>
              <a:rPr lang="en-US" dirty="0" smtClean="0"/>
              <a:t> and posterior </a:t>
            </a:r>
            <a:r>
              <a:rPr lang="en-US" dirty="0" err="1" smtClean="0"/>
              <a:t>comm</a:t>
            </a:r>
            <a:endParaRPr lang="en-US" dirty="0" smtClean="0"/>
          </a:p>
          <a:p>
            <a:r>
              <a:rPr lang="en-US" dirty="0" err="1" smtClean="0"/>
              <a:t>Lochia</a:t>
            </a:r>
            <a:r>
              <a:rPr lang="en-US" dirty="0" smtClean="0"/>
              <a:t>- alkaline discharge, sour disagreeable </a:t>
            </a:r>
            <a:r>
              <a:rPr lang="en-US" dirty="0" err="1" smtClean="0"/>
              <a:t>odour</a:t>
            </a:r>
            <a:r>
              <a:rPr lang="en-US" dirty="0" smtClean="0"/>
              <a:t>                                                                                                                     </a:t>
            </a:r>
          </a:p>
          <a:p>
            <a:r>
              <a:rPr lang="en-US" dirty="0" smtClean="0"/>
              <a:t>Consists of </a:t>
            </a:r>
            <a:r>
              <a:rPr lang="en-US" dirty="0" err="1" smtClean="0"/>
              <a:t>rbc</a:t>
            </a:r>
            <a:r>
              <a:rPr lang="en-US" dirty="0" smtClean="0"/>
              <a:t>, </a:t>
            </a:r>
            <a:r>
              <a:rPr lang="en-US" dirty="0" err="1" smtClean="0"/>
              <a:t>wbc</a:t>
            </a:r>
            <a:r>
              <a:rPr lang="en-US" dirty="0" smtClean="0"/>
              <a:t>, </a:t>
            </a:r>
            <a:r>
              <a:rPr lang="en-US" dirty="0" err="1" smtClean="0"/>
              <a:t>decidual</a:t>
            </a:r>
            <a:r>
              <a:rPr lang="en-US" dirty="0" smtClean="0"/>
              <a:t> sheds, epithelial cells and bacteria</a:t>
            </a:r>
          </a:p>
          <a:p>
            <a:r>
              <a:rPr lang="en-US" dirty="0" err="1" smtClean="0"/>
              <a:t>Lochia</a:t>
            </a:r>
            <a:r>
              <a:rPr lang="en-US" dirty="0" smtClean="0"/>
              <a:t> </a:t>
            </a:r>
            <a:r>
              <a:rPr lang="en-US" dirty="0" err="1" smtClean="0"/>
              <a:t>rubra</a:t>
            </a:r>
            <a:r>
              <a:rPr lang="en-US" dirty="0" smtClean="0"/>
              <a:t>- </a:t>
            </a:r>
            <a:r>
              <a:rPr lang="en-US" dirty="0" err="1" smtClean="0"/>
              <a:t>upto</a:t>
            </a:r>
            <a:r>
              <a:rPr lang="en-US" dirty="0" smtClean="0"/>
              <a:t> 4 days</a:t>
            </a:r>
          </a:p>
          <a:p>
            <a:r>
              <a:rPr lang="en-US" dirty="0" err="1" smtClean="0"/>
              <a:t>Lochia</a:t>
            </a:r>
            <a:r>
              <a:rPr lang="en-US" dirty="0" smtClean="0"/>
              <a:t> serosa-5</a:t>
            </a:r>
            <a:r>
              <a:rPr lang="en-US" baseline="30000" dirty="0" smtClean="0"/>
              <a:t>th</a:t>
            </a:r>
            <a:r>
              <a:rPr lang="en-US" dirty="0" smtClean="0"/>
              <a:t> to 10</a:t>
            </a:r>
            <a:r>
              <a:rPr lang="en-US" baseline="30000" dirty="0" smtClean="0"/>
              <a:t>th</a:t>
            </a:r>
            <a:r>
              <a:rPr lang="en-US" dirty="0" smtClean="0"/>
              <a:t> day</a:t>
            </a:r>
          </a:p>
          <a:p>
            <a:r>
              <a:rPr lang="en-US" dirty="0" err="1" smtClean="0"/>
              <a:t>Lochia</a:t>
            </a:r>
            <a:r>
              <a:rPr lang="en-US" dirty="0" smtClean="0"/>
              <a:t> alba- 10</a:t>
            </a:r>
            <a:r>
              <a:rPr lang="en-US" baseline="30000" dirty="0" smtClean="0"/>
              <a:t>th</a:t>
            </a:r>
            <a:r>
              <a:rPr lang="en-US" dirty="0" smtClean="0"/>
              <a:t> day onwards </a:t>
            </a:r>
            <a:r>
              <a:rPr lang="en-US" dirty="0" err="1" smtClean="0"/>
              <a:t>upto</a:t>
            </a:r>
            <a:r>
              <a:rPr lang="en-US" dirty="0" smtClean="0"/>
              <a:t> 2-3 weeks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257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Cervix- thin collapsed and flabby</a:t>
            </a:r>
          </a:p>
          <a:p>
            <a:r>
              <a:rPr lang="en-US" sz="2800" dirty="0" smtClean="0"/>
              <a:t>External </a:t>
            </a:r>
            <a:r>
              <a:rPr lang="en-US" sz="2800" dirty="0" err="1" smtClean="0"/>
              <a:t>os</a:t>
            </a:r>
            <a:r>
              <a:rPr lang="en-US" sz="2800" dirty="0" smtClean="0"/>
              <a:t> – laceration of outer margin, contract slowly,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day- two finger, 1 wk- one finger</a:t>
            </a:r>
          </a:p>
          <a:p>
            <a:r>
              <a:rPr lang="en-US" sz="2800" dirty="0" smtClean="0"/>
              <a:t>Wall thickened to re-establish.</a:t>
            </a:r>
          </a:p>
          <a:p>
            <a:r>
              <a:rPr lang="en-US" sz="2800" dirty="0" smtClean="0"/>
              <a:t>Uterus- involution</a:t>
            </a:r>
          </a:p>
          <a:p>
            <a:r>
              <a:rPr lang="en-US" sz="2800" dirty="0" smtClean="0"/>
              <a:t>1-3 day-</a:t>
            </a:r>
            <a:r>
              <a:rPr lang="en-US" sz="2800" dirty="0" err="1" smtClean="0"/>
              <a:t>fundus</a:t>
            </a:r>
            <a:r>
              <a:rPr lang="en-US" sz="2800" dirty="0" smtClean="0"/>
              <a:t> midway between </a:t>
            </a:r>
            <a:r>
              <a:rPr lang="en-US" sz="2800" dirty="0" err="1" smtClean="0"/>
              <a:t>umblicus</a:t>
            </a:r>
            <a:r>
              <a:rPr lang="en-US" sz="2800" dirty="0" smtClean="0"/>
              <a:t> and pubic </a:t>
            </a:r>
            <a:r>
              <a:rPr lang="en-US" sz="2800" dirty="0" err="1" smtClean="0"/>
              <a:t>symphysis</a:t>
            </a:r>
            <a:endParaRPr lang="en-US" sz="2800" dirty="0" smtClean="0"/>
          </a:p>
          <a:p>
            <a:r>
              <a:rPr lang="en-US" sz="2800" dirty="0" smtClean="0"/>
              <a:t>5-6 week- normal size</a:t>
            </a:r>
          </a:p>
          <a:p>
            <a:r>
              <a:rPr lang="en-US" sz="2800" dirty="0" smtClean="0"/>
              <a:t>Lab test- biological test- positive </a:t>
            </a:r>
            <a:r>
              <a:rPr lang="en-US" sz="2800" dirty="0" err="1" smtClean="0"/>
              <a:t>upto</a:t>
            </a:r>
            <a:r>
              <a:rPr lang="en-US" sz="2800" dirty="0" smtClean="0"/>
              <a:t> 7-10 days after delivery.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dead ( Recent-Delivery signs)</a:t>
            </a:r>
          </a:p>
          <a:p>
            <a:r>
              <a:rPr lang="en-US" dirty="0" smtClean="0"/>
              <a:t>As above and</a:t>
            </a:r>
          </a:p>
          <a:p>
            <a:r>
              <a:rPr lang="en-US" dirty="0" smtClean="0"/>
              <a:t>Uterus-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recent Delivery in dead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63246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dirty="0" smtClean="0"/>
              <a:t>Uterus  0 D-20×15 cm-1kg 4-5 cm thick</a:t>
            </a:r>
          </a:p>
          <a:p>
            <a:pPr marL="514350" indent="-514350">
              <a:buNone/>
            </a:pPr>
            <a:r>
              <a:rPr lang="en-US" dirty="0" smtClean="0"/>
              <a:t>              2-3D-17.5×10cm-800gm</a:t>
            </a:r>
          </a:p>
          <a:p>
            <a:pPr marL="514350" indent="-514350">
              <a:buNone/>
            </a:pPr>
            <a:r>
              <a:rPr lang="en-US" dirty="0" smtClean="0"/>
              <a:t>               1 wk- 5×3×2inch-1/2 kg</a:t>
            </a:r>
          </a:p>
          <a:p>
            <a:pPr marL="514350" indent="-514350">
              <a:buNone/>
            </a:pPr>
            <a:r>
              <a:rPr lang="en-US" dirty="0" smtClean="0"/>
              <a:t>                2 wk-3×2            -350gm</a:t>
            </a:r>
          </a:p>
          <a:p>
            <a:pPr marL="514350" indent="-514350">
              <a:buNone/>
            </a:pPr>
            <a:r>
              <a:rPr lang="en-US" dirty="0" smtClean="0"/>
              <a:t>               6 wk-N(7-8cm) 100-120gm</a:t>
            </a:r>
          </a:p>
          <a:p>
            <a:pPr marL="514350" indent="-514350">
              <a:buNone/>
            </a:pPr>
            <a:r>
              <a:rPr lang="en-US" dirty="0" smtClean="0"/>
              <a:t>Placental sites  15cm-shortly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3-4cm-2</a:t>
            </a:r>
            <a:r>
              <a:rPr lang="en-US" baseline="30000" dirty="0" smtClean="0"/>
              <a:t>nd</a:t>
            </a:r>
            <a:r>
              <a:rPr lang="en-US" dirty="0" smtClean="0"/>
              <a:t> wk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1-2cm-6wk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Ovaries &amp; fallopian tubes – congested for few days</a:t>
            </a:r>
          </a:p>
          <a:p>
            <a:pPr>
              <a:buNone/>
            </a:pPr>
            <a:r>
              <a:rPr lang="en-US" dirty="0" smtClean="0"/>
              <a:t>     - large C.L. in one ovary</a:t>
            </a:r>
          </a:p>
          <a:p>
            <a:pPr>
              <a:buNone/>
            </a:pPr>
            <a:r>
              <a:rPr lang="en-US" dirty="0" smtClean="0"/>
              <a:t>Uterus morphology:-</a:t>
            </a:r>
          </a:p>
          <a:p>
            <a:pPr marL="514350" indent="-514350">
              <a:buAutoNum type="arabicPeriod"/>
            </a:pPr>
            <a:r>
              <a:rPr lang="en-US" dirty="0" smtClean="0"/>
              <a:t>LSCS-fresh healing incision</a:t>
            </a:r>
          </a:p>
          <a:p>
            <a:pPr marL="514350" indent="-514350">
              <a:buAutoNum type="arabicPeriod"/>
            </a:pPr>
            <a:r>
              <a:rPr lang="en-US" dirty="0" smtClean="0"/>
              <a:t>-Ant &amp; post wall- 4-5cm thick(soon after delivery)</a:t>
            </a:r>
          </a:p>
          <a:p>
            <a:pPr marL="514350" indent="-514350">
              <a:buNone/>
            </a:pPr>
            <a:r>
              <a:rPr lang="en-US" dirty="0" smtClean="0"/>
              <a:t>      -myometrium-basal </a:t>
            </a:r>
            <a:r>
              <a:rPr lang="en-US" dirty="0" err="1" smtClean="0"/>
              <a:t>decidua</a:t>
            </a:r>
            <a:r>
              <a:rPr lang="en-US" dirty="0" smtClean="0"/>
              <a:t> only</a:t>
            </a:r>
          </a:p>
          <a:p>
            <a:pPr marL="514350" indent="-514350">
              <a:buNone/>
            </a:pPr>
            <a:r>
              <a:rPr lang="en-US" dirty="0" smtClean="0"/>
              <a:t>      -placental site – palm size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754</Words>
  <Application>Microsoft Office PowerPoint</Application>
  <PresentationFormat>On-screen Show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Pregnancy &amp; Delivery</vt:lpstr>
      <vt:lpstr>Delivery</vt:lpstr>
      <vt:lpstr>Definition </vt:lpstr>
      <vt:lpstr>Signs and Symptoms in Recent </vt:lpstr>
      <vt:lpstr>signs</vt:lpstr>
      <vt:lpstr>Slide 6</vt:lpstr>
      <vt:lpstr>Slide 7</vt:lpstr>
      <vt:lpstr>Signs of recent Delivery in dead</vt:lpstr>
      <vt:lpstr>Slide 9</vt:lpstr>
      <vt:lpstr>Slide 10</vt:lpstr>
      <vt:lpstr>Signs of REMOTE DELIVERY in living </vt:lpstr>
      <vt:lpstr>Slide 12</vt:lpstr>
      <vt:lpstr>Signs of Remote in dead</vt:lpstr>
      <vt:lpstr>Positive signs of pregnancy:</vt:lpstr>
      <vt:lpstr>Slide 15</vt:lpstr>
      <vt:lpstr>Slide 16</vt:lpstr>
      <vt:lpstr>Slide 17</vt:lpstr>
      <vt:lpstr>Prenatal diagnosis technique Act</vt:lpstr>
      <vt:lpstr>Slide 19</vt:lpstr>
    </vt:vector>
  </TitlesOfParts>
  <Company>XYZ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Pregnancy &amp; Delivery</dc:title>
  <dc:creator>ABC</dc:creator>
  <cp:lastModifiedBy>ABC</cp:lastModifiedBy>
  <cp:revision>18</cp:revision>
  <dcterms:created xsi:type="dcterms:W3CDTF">2009-01-16T10:39:30Z</dcterms:created>
  <dcterms:modified xsi:type="dcterms:W3CDTF">2009-01-20T04:41:53Z</dcterms:modified>
</cp:coreProperties>
</file>